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E9ECF6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BAA21-2B9F-49ED-90FA-5CAF1A3BD5E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47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5D59C-BF59-4E4E-B815-05251D03D7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800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97858-DA03-4584-B4B2-DC2C0038ACC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4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C7A62-F845-4198-AC9C-3727FFB7438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56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75D3F-E686-4E94-ABA4-115A9692D66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880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BAAF4-0BED-44E9-B5D8-5B9C99BAAB6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01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EAD5D-E0FE-425E-87BB-A19524CABE9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03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0B1F8-5B71-4C36-BA87-2CCCAFE8322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06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B0FC7-68BD-4921-B562-D08738D50E6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32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6AA82-8530-4ED4-A124-36053B40523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78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E0D7-CCD7-454B-83F2-62780B2A42E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62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3CEA7F-C760-428F-818C-7875E1DEE04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Een macht tot een macht verheffen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536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536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5368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69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0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1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2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3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4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75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6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77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8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9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0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1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2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3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4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85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5386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5387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88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89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5390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G19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2" name="Group 34"/>
          <p:cNvGrpSpPr>
            <a:grpSpLocks/>
          </p:cNvGrpSpPr>
          <p:nvPr/>
        </p:nvGrpSpPr>
        <p:grpSpPr bwMode="auto">
          <a:xfrm>
            <a:off x="439738" y="1844675"/>
            <a:ext cx="636587" cy="366713"/>
            <a:chOff x="202" y="823"/>
            <a:chExt cx="401" cy="231"/>
          </a:xfrm>
        </p:grpSpPr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202" y="823"/>
              <a:ext cx="3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(4</a:t>
              </a:r>
              <a:r>
                <a:rPr lang="nl-BE" sz="2000" b="1" baseline="30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413" y="830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23850" y="2414588"/>
            <a:ext cx="1274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. 4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. 4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23850" y="2917825"/>
            <a:ext cx="1036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</a:t>
            </a:r>
            <a:r>
              <a:rPr lang="nl-BE" sz="2000" b="1" baseline="30000">
                <a:latin typeface="Calibri" panose="020F0502020204030204" pitchFamily="34" charset="0"/>
              </a:rPr>
              <a:t>2 + 2 + 2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38138" y="3444875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34963" y="5327650"/>
            <a:ext cx="1325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 a</a:t>
            </a:r>
            <a:r>
              <a:rPr lang="nl-BE" sz="2000" b="1" baseline="30000">
                <a:latin typeface="Calibri" panose="020F0502020204030204" pitchFamily="34" charset="0"/>
              </a:rPr>
              <a:t>3 + 3 + 3 + 3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pSp>
        <p:nvGrpSpPr>
          <p:cNvPr id="7203" name="Group 35"/>
          <p:cNvGrpSpPr>
            <a:grpSpLocks/>
          </p:cNvGrpSpPr>
          <p:nvPr/>
        </p:nvGrpSpPr>
        <p:grpSpPr bwMode="auto">
          <a:xfrm>
            <a:off x="439738" y="4214813"/>
            <a:ext cx="650875" cy="366712"/>
            <a:chOff x="211" y="2456"/>
            <a:chExt cx="410" cy="231"/>
          </a:xfrm>
        </p:grpSpPr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211" y="2456"/>
              <a:ext cx="3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(a</a:t>
              </a:r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r>
                <a:rPr lang="nl-BE">
                  <a:latin typeface="Calibri" panose="020F0502020204030204" pitchFamily="34" charset="0"/>
                </a:rPr>
                <a:t>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4" name="Text Box 26"/>
            <p:cNvSpPr txBox="1">
              <a:spLocks noChangeArrowheads="1"/>
            </p:cNvSpPr>
            <p:nvPr/>
          </p:nvSpPr>
          <p:spPr bwMode="auto">
            <a:xfrm>
              <a:off x="431" y="2472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4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34963" y="4791075"/>
            <a:ext cx="161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342900" y="587057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12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4211638" y="2270125"/>
            <a:ext cx="4681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Noteer de macht als een vermenigvuldiging.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4222750" y="2846388"/>
            <a:ext cx="434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Pas de rekenregel ‘</a:t>
            </a:r>
            <a:r>
              <a:rPr lang="nl-BE" b="1" i="1">
                <a:latin typeface="Calibri" panose="020F0502020204030204" pitchFamily="34" charset="0"/>
              </a:rPr>
              <a:t>machten met eenzelfde</a:t>
            </a:r>
            <a:br>
              <a:rPr lang="nl-BE" b="1" i="1">
                <a:latin typeface="Calibri" panose="020F0502020204030204" pitchFamily="34" charset="0"/>
              </a:rPr>
            </a:br>
            <a:r>
              <a:rPr lang="nl-BE" b="1" i="1">
                <a:latin typeface="Calibri" panose="020F0502020204030204" pitchFamily="34" charset="0"/>
              </a:rPr>
              <a:t>   grondtal vermenigvuldigen</a:t>
            </a:r>
            <a:r>
              <a:rPr lang="nl-BE">
                <a:latin typeface="Calibri" panose="020F0502020204030204" pitchFamily="34" charset="0"/>
              </a:rPr>
              <a:t>’ toe.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4222750" y="3709988"/>
            <a:ext cx="417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Noteer het resultaat als één macht.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1527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 tot een macht verheffen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20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20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Een macht tot een macht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20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771525" y="344805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</a:t>
            </a:r>
            <a:r>
              <a:rPr lang="nl-BE" sz="2000" b="1" baseline="30000">
                <a:latin typeface="Calibri" panose="020F0502020204030204" pitchFamily="34" charset="0"/>
              </a:rPr>
              <a:t>2 . 3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847725" y="5876925"/>
            <a:ext cx="749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3 . 4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/>
      <p:bldP spid="7185" grpId="0"/>
      <p:bldP spid="7186" grpId="0"/>
      <p:bldP spid="7190" grpId="0"/>
      <p:bldP spid="7197" grpId="0"/>
      <p:bldP spid="7198" grpId="0"/>
      <p:bldP spid="7199" grpId="0" autoUpdateAnimBg="0"/>
      <p:bldP spid="7200" grpId="0" autoUpdateAnimBg="0"/>
      <p:bldP spid="7201" grpId="0"/>
      <p:bldP spid="34826" grpId="0" animBg="1"/>
      <p:bldP spid="7209" grpId="0"/>
      <p:bldP spid="72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6" name="Object 36"/>
          <p:cNvGraphicFramePr>
            <a:graphicFrameLocks noChangeAspect="1"/>
          </p:cNvGraphicFramePr>
          <p:nvPr/>
        </p:nvGraphicFramePr>
        <p:xfrm>
          <a:off x="6118225" y="4598988"/>
          <a:ext cx="3349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Vergelijking" r:id="rId3" imgW="330120" imgH="533160" progId="Equation.3">
                  <p:embed/>
                </p:oleObj>
              </mc:Choice>
              <mc:Fallback>
                <p:oleObj name="Vergelijking" r:id="rId3" imgW="330120" imgH="53316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4598988"/>
                        <a:ext cx="334963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436563" y="2473325"/>
            <a:ext cx="3630612" cy="955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endParaRPr lang="nl-BE" sz="2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Vermenigvuldig de exponenten.</a:t>
            </a:r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323850" y="3724275"/>
            <a:ext cx="5761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a is een rationaal getal verschillend van 0,</a:t>
            </a:r>
          </a:p>
          <a:p>
            <a:r>
              <a:rPr lang="nl-NL">
                <a:latin typeface="Calibri" panose="020F0502020204030204" pitchFamily="34" charset="0"/>
              </a:rPr>
              <a:t>k en p zijn gehele getallen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5600700" y="4649788"/>
            <a:ext cx="68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-4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 sz="2000" b="1">
                <a:latin typeface="Verdana" panose="020B0604030504040204" pitchFamily="34" charset="0"/>
              </a:rPr>
              <a:t> </a:t>
            </a:r>
            <a:endParaRPr lang="nl-NL" sz="2000" b="1" baseline="30000">
              <a:latin typeface="Verdana" panose="020B0604030504040204" pitchFamily="34" charset="0"/>
            </a:endParaRPr>
          </a:p>
        </p:txBody>
      </p:sp>
      <p:grpSp>
        <p:nvGrpSpPr>
          <p:cNvPr id="5162" name="Group 42"/>
          <p:cNvGrpSpPr>
            <a:grpSpLocks/>
          </p:cNvGrpSpPr>
          <p:nvPr/>
        </p:nvGrpSpPr>
        <p:grpSpPr bwMode="auto">
          <a:xfrm>
            <a:off x="5557838" y="5945188"/>
            <a:ext cx="2644775" cy="534987"/>
            <a:chOff x="3501" y="3745"/>
            <a:chExt cx="1666" cy="337"/>
          </a:xfrm>
        </p:grpSpPr>
        <p:graphicFrame>
          <p:nvGraphicFramePr>
            <p:cNvPr id="5163" name="Object 43"/>
            <p:cNvGraphicFramePr>
              <a:graphicFrameLocks noChangeAspect="1"/>
            </p:cNvGraphicFramePr>
            <p:nvPr/>
          </p:nvGraphicFramePr>
          <p:xfrm>
            <a:off x="3737" y="3745"/>
            <a:ext cx="127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2" name="Vergelijking" r:id="rId5" imgW="190440" imgH="507960" progId="Equation.3">
                    <p:embed/>
                  </p:oleObj>
                </mc:Choice>
                <mc:Fallback>
                  <p:oleObj name="Vergelijking" r:id="rId5" imgW="190440" imgH="50796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7" y="3745"/>
                          <a:ext cx="127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64" name="Text Box 44"/>
            <p:cNvSpPr txBox="1">
              <a:spLocks noChangeArrowheads="1"/>
            </p:cNvSpPr>
            <p:nvPr/>
          </p:nvSpPr>
          <p:spPr bwMode="auto">
            <a:xfrm>
              <a:off x="3501" y="3793"/>
              <a:ext cx="1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en      is niet gedefinieerd.</a:t>
              </a:r>
              <a:r>
                <a:rPr lang="nl-BE"/>
                <a:t> </a:t>
              </a:r>
              <a:endParaRPr lang="nl-NL"/>
            </a:p>
          </p:txBody>
        </p:sp>
      </p:grpSp>
      <p:grpSp>
        <p:nvGrpSpPr>
          <p:cNvPr id="5165" name="Group 45"/>
          <p:cNvGrpSpPr>
            <a:grpSpLocks/>
          </p:cNvGrpSpPr>
          <p:nvPr/>
        </p:nvGrpSpPr>
        <p:grpSpPr bwMode="auto">
          <a:xfrm>
            <a:off x="5564188" y="5300663"/>
            <a:ext cx="2381250" cy="546100"/>
            <a:chOff x="3505" y="3339"/>
            <a:chExt cx="1500" cy="344"/>
          </a:xfrm>
        </p:grpSpPr>
        <p:graphicFrame>
          <p:nvGraphicFramePr>
            <p:cNvPr id="5166" name="Object 46"/>
            <p:cNvGraphicFramePr>
              <a:graphicFrameLocks noChangeAspect="1"/>
            </p:cNvGraphicFramePr>
            <p:nvPr/>
          </p:nvGraphicFramePr>
          <p:xfrm>
            <a:off x="4486" y="3343"/>
            <a:ext cx="299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3" name="Vergelijking" r:id="rId7" imgW="469800" imgH="533160" progId="Equation.3">
                    <p:embed/>
                  </p:oleObj>
                </mc:Choice>
                <mc:Fallback>
                  <p:oleObj name="Vergelijking" r:id="rId7" imgW="469800" imgH="533160" progId="Equation.3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6" y="3343"/>
                          <a:ext cx="299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67" name="Text Box 47"/>
            <p:cNvSpPr txBox="1">
              <a:spLocks noChangeArrowheads="1"/>
            </p:cNvSpPr>
            <p:nvPr/>
          </p:nvSpPr>
          <p:spPr bwMode="auto">
            <a:xfrm>
              <a:off x="3505" y="3386"/>
              <a:ext cx="12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Als a = 0, dan is</a:t>
              </a:r>
              <a:r>
                <a:rPr lang="nl-BE"/>
                <a:t>     </a:t>
              </a:r>
              <a:endParaRPr lang="nl-NL"/>
            </a:p>
          </p:txBody>
        </p:sp>
        <p:graphicFrame>
          <p:nvGraphicFramePr>
            <p:cNvPr id="5168" name="Object 48"/>
            <p:cNvGraphicFramePr>
              <a:graphicFrameLocks noChangeAspect="1"/>
            </p:cNvGraphicFramePr>
            <p:nvPr/>
          </p:nvGraphicFramePr>
          <p:xfrm>
            <a:off x="4785" y="3339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4" name="Vergelijking" r:id="rId9" imgW="342720" imgH="533160" progId="Equation.3">
                    <p:embed/>
                  </p:oleObj>
                </mc:Choice>
                <mc:Fallback>
                  <p:oleObj name="Vergelijking" r:id="rId9" imgW="342720" imgH="53316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" y="3339"/>
                          <a:ext cx="220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69" name="Group 49"/>
          <p:cNvGrpSpPr>
            <a:grpSpLocks/>
          </p:cNvGrpSpPr>
          <p:nvPr/>
        </p:nvGrpSpPr>
        <p:grpSpPr bwMode="auto">
          <a:xfrm>
            <a:off x="2582863" y="4043363"/>
            <a:ext cx="2709862" cy="754062"/>
            <a:chOff x="1627" y="2547"/>
            <a:chExt cx="1707" cy="475"/>
          </a:xfrm>
        </p:grpSpPr>
        <p:sp>
          <p:nvSpPr>
            <p:cNvPr id="5170" name="Line 50"/>
            <p:cNvSpPr>
              <a:spLocks noChangeShapeType="1"/>
            </p:cNvSpPr>
            <p:nvPr/>
          </p:nvSpPr>
          <p:spPr bwMode="auto">
            <a:xfrm>
              <a:off x="2510" y="2547"/>
              <a:ext cx="824" cy="47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71" name="Line 51"/>
            <p:cNvSpPr>
              <a:spLocks noChangeShapeType="1"/>
            </p:cNvSpPr>
            <p:nvPr/>
          </p:nvSpPr>
          <p:spPr bwMode="auto">
            <a:xfrm>
              <a:off x="1627" y="2547"/>
              <a:ext cx="102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0449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 tot een macht verheffen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7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7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Een macht tot een macht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7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5180" name="Group 60"/>
          <p:cNvGrpSpPr>
            <a:grpSpLocks/>
          </p:cNvGrpSpPr>
          <p:nvPr/>
        </p:nvGrpSpPr>
        <p:grpSpPr bwMode="auto">
          <a:xfrm>
            <a:off x="433388" y="4581525"/>
            <a:ext cx="1258887" cy="376238"/>
            <a:chOff x="273" y="2886"/>
            <a:chExt cx="793" cy="237"/>
          </a:xfrm>
        </p:grpSpPr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273" y="2886"/>
              <a:ext cx="793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(a</a:t>
              </a:r>
              <a:r>
                <a:rPr lang="nl-NL" sz="2000" b="1" baseline="30000">
                  <a:latin typeface="Calibri" panose="020F0502020204030204" pitchFamily="34" charset="0"/>
                </a:rPr>
                <a:t>k</a:t>
              </a:r>
              <a:r>
                <a:rPr lang="nl-NL">
                  <a:latin typeface="Calibri" panose="020F0502020204030204" pitchFamily="34" charset="0"/>
                </a:rPr>
                <a:t>)   =     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  <p:sp>
          <p:nvSpPr>
            <p:cNvPr id="5177" name="Text Box 57"/>
            <p:cNvSpPr txBox="1">
              <a:spLocks noChangeArrowheads="1"/>
            </p:cNvSpPr>
            <p:nvPr/>
          </p:nvSpPr>
          <p:spPr bwMode="auto">
            <a:xfrm>
              <a:off x="486" y="2899"/>
              <a:ext cx="1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p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1114425" y="4586288"/>
            <a:ext cx="582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k . p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58" grpId="0" animBg="1"/>
      <p:bldP spid="5159" grpId="0"/>
      <p:bldP spid="5161" grpId="0"/>
      <p:bldP spid="34826" grpId="0" animBg="1"/>
      <p:bldP spid="51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8313" y="2940050"/>
            <a:ext cx="669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49325" y="2928938"/>
            <a:ext cx="1871663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(-3) . (-2)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68313" y="3449638"/>
            <a:ext cx="1344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68313" y="3965575"/>
            <a:ext cx="544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68313" y="5172075"/>
            <a:ext cx="449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55650" y="5157788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-2 . 3</a:t>
            </a:r>
            <a:r>
              <a:rPr lang="nl-BE" sz="2400" b="1" baseline="30000"/>
              <a:t> </a:t>
            </a:r>
            <a:endParaRPr lang="nl-NL" sz="2400" b="1" baseline="30000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68313" y="5688013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-6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542925" y="6092825"/>
          <a:ext cx="4746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Vergelijking" r:id="rId3" imgW="419040" imgH="444240" progId="Equation.3">
                  <p:embed/>
                </p:oleObj>
              </mc:Choice>
              <mc:Fallback>
                <p:oleObj name="Vergelijking" r:id="rId3" imgW="419040" imgH="444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6092825"/>
                        <a:ext cx="47466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72" name="Group 28"/>
          <p:cNvGrpSpPr>
            <a:grpSpLocks/>
          </p:cNvGrpSpPr>
          <p:nvPr/>
        </p:nvGrpSpPr>
        <p:grpSpPr bwMode="auto">
          <a:xfrm>
            <a:off x="541338" y="2324100"/>
            <a:ext cx="923925" cy="457200"/>
            <a:chOff x="385" y="1389"/>
            <a:chExt cx="582" cy="288"/>
          </a:xfrm>
        </p:grpSpPr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385" y="1389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Verdana" panose="020B0604030504040204" pitchFamily="34" charset="0"/>
                </a:rPr>
                <a:t> </a:t>
              </a:r>
              <a:r>
                <a:rPr lang="nl-BE">
                  <a:latin typeface="Calibri" panose="020F0502020204030204" pitchFamily="34" charset="0"/>
                </a:rPr>
                <a:t>(-a</a:t>
              </a:r>
              <a:r>
                <a:rPr lang="nl-BE" sz="2000" b="1" baseline="30000">
                  <a:latin typeface="Calibri" panose="020F0502020204030204" pitchFamily="34" charset="0"/>
                </a:rPr>
                <a:t>-3</a:t>
              </a:r>
              <a:r>
                <a:rPr lang="nl-BE">
                  <a:latin typeface="Calibri" panose="020F0502020204030204" pitchFamily="34" charset="0"/>
                </a:rPr>
                <a:t>)</a:t>
              </a:r>
              <a:r>
                <a:rPr lang="nl-BE" sz="2400" b="1"/>
                <a:t> </a:t>
              </a:r>
              <a:endParaRPr lang="nl-NL" sz="2400"/>
            </a:p>
          </p:txBody>
        </p:sp>
        <p:sp>
          <p:nvSpPr>
            <p:cNvPr id="6162" name="Text Box 18"/>
            <p:cNvSpPr txBox="1">
              <a:spLocks noChangeArrowheads="1"/>
            </p:cNvSpPr>
            <p:nvPr/>
          </p:nvSpPr>
          <p:spPr bwMode="auto">
            <a:xfrm>
              <a:off x="727" y="1442"/>
              <a:ext cx="24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-2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grpSp>
        <p:nvGrpSpPr>
          <p:cNvPr id="6173" name="Group 29"/>
          <p:cNvGrpSpPr>
            <a:grpSpLocks/>
          </p:cNvGrpSpPr>
          <p:nvPr/>
        </p:nvGrpSpPr>
        <p:grpSpPr bwMode="auto">
          <a:xfrm>
            <a:off x="625475" y="4646613"/>
            <a:ext cx="673100" cy="366712"/>
            <a:chOff x="204" y="3113"/>
            <a:chExt cx="424" cy="231"/>
          </a:xfrm>
        </p:grpSpPr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204" y="3113"/>
              <a:ext cx="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(x</a:t>
              </a:r>
              <a:r>
                <a:rPr lang="nl-BE" b="1" baseline="30000">
                  <a:latin typeface="Calibri" panose="020F0502020204030204" pitchFamily="34" charset="0"/>
                </a:rPr>
                <a:t>-</a:t>
              </a:r>
              <a:r>
                <a:rPr lang="nl-BE" sz="2000" b="1" baseline="30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)</a:t>
              </a:r>
              <a:endParaRPr lang="nl-NL" baseline="30000">
                <a:latin typeface="Calibri" panose="020F0502020204030204" pitchFamily="34" charset="0"/>
              </a:endParaRP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438" y="3118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23850" y="1844675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5437188" y="1916113"/>
            <a:ext cx="3387725" cy="9255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 u="sng">
                <a:solidFill>
                  <a:srgbClr val="174691"/>
                </a:solidFill>
                <a:latin typeface="Calibri" panose="020F0502020204030204" pitchFamily="34" charset="0"/>
              </a:rPr>
              <a:t>Rekenregel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Behoud het grondtal.</a:t>
            </a:r>
          </a:p>
          <a:p>
            <a:pPr>
              <a:buFontTx/>
              <a:buChar char="•"/>
            </a:pP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Vermenigvuldig de exponenten.</a:t>
            </a:r>
            <a:endParaRPr lang="nl-NL" b="1" i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0449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 tot een macht verheffen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6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7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Een macht tot een macht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7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3263900" y="5697538"/>
            <a:ext cx="382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Noteer x</a:t>
            </a:r>
            <a:r>
              <a:rPr lang="nl-BE" b="1" baseline="30000">
                <a:latin typeface="Calibri" panose="020F0502020204030204" pitchFamily="34" charset="0"/>
              </a:rPr>
              <a:t>-6</a:t>
            </a:r>
            <a:r>
              <a:rPr lang="nl-BE">
                <a:latin typeface="Calibri" panose="020F0502020204030204" pitchFamily="34" charset="0"/>
              </a:rPr>
              <a:t> met een positieve exponent.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  <p:bldP spid="6154" grpId="0"/>
      <p:bldP spid="6155" grpId="0"/>
      <p:bldP spid="6157" grpId="0"/>
      <p:bldP spid="6158" grpId="0"/>
      <p:bldP spid="6159" grpId="0"/>
      <p:bldP spid="6166" grpId="0"/>
      <p:bldP spid="6167" grpId="0" animBg="1"/>
      <p:bldP spid="34826" grpId="0" animBg="1"/>
      <p:bldP spid="6175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244</Words>
  <Application>Microsoft Office PowerPoint</Application>
  <PresentationFormat>Diavoorstelling (4:3)</PresentationFormat>
  <Paragraphs>70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2" baseType="lpstr">
      <vt:lpstr>Arial</vt:lpstr>
      <vt:lpstr>Comic Sans MS</vt:lpstr>
      <vt:lpstr>Times New Roman</vt:lpstr>
      <vt:lpstr>Calibri</vt:lpstr>
      <vt:lpstr>Impact</vt:lpstr>
      <vt:lpstr>Verdana</vt:lpstr>
      <vt:lpstr>Standaardontwerp</vt:lpstr>
      <vt:lpstr>Microsoft Vergelijkingseditor 3.0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19</cp:revision>
  <dcterms:created xsi:type="dcterms:W3CDTF">2009-11-24T15:08:55Z</dcterms:created>
  <dcterms:modified xsi:type="dcterms:W3CDTF">2013-12-06T12:51:30Z</dcterms:modified>
</cp:coreProperties>
</file>