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E9ECF6"/>
    <a:srgbClr val="174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9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1.wmf"/><Relationship Id="rId6" Type="http://schemas.openxmlformats.org/officeDocument/2006/relationships/image" Target="../media/image11.wmf"/><Relationship Id="rId5" Type="http://schemas.openxmlformats.org/officeDocument/2006/relationships/image" Target="../media/image6.wmf"/><Relationship Id="rId4" Type="http://schemas.openxmlformats.org/officeDocument/2006/relationships/image" Target="../media/image10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11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32758-AA29-44E0-A224-24B7D16FB95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38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E7FAE-5ACA-4212-8D61-E7D6F9993C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14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1163-9BE5-4D8B-8D85-187C8332DD6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881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4FF7C17-BC25-48AE-918B-D4CACF3BFAD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55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BC01F-34A2-4290-BAB8-2B4C26ECB7F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12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C63E7-069A-453D-806D-2371350F87B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41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966EB-F7FE-4154-82FB-AA54A6D1A1E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38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D0823-EA1A-42CF-B69C-311A8A81565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208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3709C-2445-4192-BF6A-91FECDE4258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81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C11C5-9504-41E1-9952-A7538D4BD9A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26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8765C-FF8A-4A7A-AA72-DEE20960445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96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E37CB-6545-43AB-AA8F-9CD12B3ABE9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99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EA9315-62F0-4CFA-BF3B-577830CC18B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10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7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8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21" Type="http://schemas.openxmlformats.org/officeDocument/2006/relationships/image" Target="../media/image13.wmf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11.wmf"/><Relationship Id="rId23" Type="http://schemas.openxmlformats.org/officeDocument/2006/relationships/image" Target="../media/image14.wmf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Rekenregels van machten noteren</a:t>
            </a:r>
            <a:b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in symbolen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536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536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5368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69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0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1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2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3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4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75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6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77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8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79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0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1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2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3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5384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5385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5386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5387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88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389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5390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G21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36825" y="1916113"/>
            <a:ext cx="2466975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Tel de exponenten op.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536825" y="4581525"/>
            <a:ext cx="5275263" cy="9255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  <a:endParaRPr lang="nl-NL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Trek de exponenten van elkaar af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(exponent van het deeltal – exponent van de deler).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50403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vermenigvuldigen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42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4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Rekenregels van machten noteren in symbolen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387191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delen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173" name="Object 53"/>
          <p:cNvGraphicFramePr>
            <a:graphicFrameLocks noChangeAspect="1"/>
          </p:cNvGraphicFramePr>
          <p:nvPr>
            <p:ph sz="quarter" idx="1"/>
          </p:nvPr>
        </p:nvGraphicFramePr>
        <p:xfrm>
          <a:off x="1835150" y="3041650"/>
          <a:ext cx="3921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7" name="Vergelijking" r:id="rId3" imgW="253800" imgH="203040" progId="Equation.3">
                  <p:embed/>
                </p:oleObj>
              </mc:Choice>
              <mc:Fallback>
                <p:oleObj name="Vergelijking" r:id="rId3" imgW="253800" imgH="20304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041650"/>
                        <a:ext cx="39211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11" name="Object 91"/>
          <p:cNvGraphicFramePr>
            <a:graphicFrameLocks noChangeAspect="1"/>
          </p:cNvGraphicFramePr>
          <p:nvPr>
            <p:ph sz="quarter" idx="2"/>
          </p:nvPr>
        </p:nvGraphicFramePr>
        <p:xfrm>
          <a:off x="5943600" y="2533650"/>
          <a:ext cx="11113" cy="1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8" name="Vergelijking" r:id="rId5" imgW="126720" imgH="126720" progId="Equation.3">
                  <p:embed/>
                </p:oleObj>
              </mc:Choice>
              <mc:Fallback>
                <p:oleObj name="Vergelijking" r:id="rId5" imgW="126720" imgH="126720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533650"/>
                        <a:ext cx="11113" cy="1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323850" y="1844675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woorden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323850" y="2992438"/>
            <a:ext cx="1330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symbolen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323850" y="45085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woorden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323850" y="5954713"/>
            <a:ext cx="1330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symbolen</a:t>
            </a:r>
            <a:endParaRPr lang="nl-NL" b="1" i="1">
              <a:latin typeface="Calibri" panose="020F0502020204030204" pitchFamily="34" charset="0"/>
            </a:endParaRPr>
          </a:p>
        </p:txBody>
      </p:sp>
      <p:graphicFrame>
        <p:nvGraphicFramePr>
          <p:cNvPr id="5176" name="Object 56"/>
          <p:cNvGraphicFramePr>
            <a:graphicFrameLocks noChangeAspect="1"/>
          </p:cNvGraphicFramePr>
          <p:nvPr/>
        </p:nvGraphicFramePr>
        <p:xfrm>
          <a:off x="2879725" y="3038475"/>
          <a:ext cx="5683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" name="Vergelijking" r:id="rId7" imgW="368280" imgH="203040" progId="Equation.3">
                  <p:embed/>
                </p:oleObj>
              </mc:Choice>
              <mc:Fallback>
                <p:oleObj name="Vergelijking" r:id="rId7" imgW="368280" imgH="20304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3038475"/>
                        <a:ext cx="56832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7" name="Object 57"/>
          <p:cNvGraphicFramePr>
            <a:graphicFrameLocks noChangeAspect="1"/>
          </p:cNvGraphicFramePr>
          <p:nvPr/>
        </p:nvGraphicFramePr>
        <p:xfrm>
          <a:off x="4003675" y="2943225"/>
          <a:ext cx="101441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0" name="Vergelijking" r:id="rId9" imgW="660240" imgH="266400" progId="Equation.3">
                  <p:embed/>
                </p:oleObj>
              </mc:Choice>
              <mc:Fallback>
                <p:oleObj name="Vergelijking" r:id="rId9" imgW="660240" imgH="2664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2943225"/>
                        <a:ext cx="101441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8" name="Object 58"/>
          <p:cNvGraphicFramePr>
            <a:graphicFrameLocks noChangeAspect="1"/>
          </p:cNvGraphicFramePr>
          <p:nvPr/>
        </p:nvGraphicFramePr>
        <p:xfrm>
          <a:off x="5070475" y="2946400"/>
          <a:ext cx="6048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" name="Vergelijking" r:id="rId11" imgW="393480" imgH="241200" progId="Equation.3">
                  <p:embed/>
                </p:oleObj>
              </mc:Choice>
              <mc:Fallback>
                <p:oleObj name="Vergelijking" r:id="rId11" imgW="393480" imgH="241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475" y="2946400"/>
                        <a:ext cx="6048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90" name="Rectangle 70"/>
          <p:cNvSpPr>
            <a:spLocks noChangeArrowheads="1"/>
          </p:cNvSpPr>
          <p:nvPr/>
        </p:nvSpPr>
        <p:spPr bwMode="auto">
          <a:xfrm>
            <a:off x="3870325" y="3059113"/>
            <a:ext cx="92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nl-NL" sz="160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nl-NL"/>
          </a:p>
        </p:txBody>
      </p:sp>
      <p:sp>
        <p:nvSpPr>
          <p:cNvPr id="5210" name="Rectangle 90"/>
          <p:cNvSpPr>
            <a:spLocks noChangeArrowheads="1"/>
          </p:cNvSpPr>
          <p:nvPr/>
        </p:nvSpPr>
        <p:spPr bwMode="auto">
          <a:xfrm>
            <a:off x="1797050" y="2914650"/>
            <a:ext cx="3959225" cy="504825"/>
          </a:xfrm>
          <a:prstGeom prst="rect">
            <a:avLst/>
          </a:prstGeom>
          <a:noFill/>
          <a:ln w="38100">
            <a:solidFill>
              <a:srgbClr val="17469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5228" name="Group 108"/>
          <p:cNvGrpSpPr>
            <a:grpSpLocks/>
          </p:cNvGrpSpPr>
          <p:nvPr/>
        </p:nvGrpSpPr>
        <p:grpSpPr bwMode="auto">
          <a:xfrm>
            <a:off x="3436938" y="2979738"/>
            <a:ext cx="452437" cy="366712"/>
            <a:chOff x="4092" y="1854"/>
            <a:chExt cx="285" cy="231"/>
          </a:xfrm>
        </p:grpSpPr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4168" y="185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0000"/>
                  </a:solidFill>
                </a:rPr>
                <a:t>ℤ</a:t>
              </a:r>
              <a:endParaRPr lang="nl-NL" b="1">
                <a:solidFill>
                  <a:srgbClr val="000000"/>
                </a:solidFill>
              </a:endParaRPr>
            </a:p>
          </p:txBody>
        </p:sp>
        <p:graphicFrame>
          <p:nvGraphicFramePr>
            <p:cNvPr id="5220" name="Object 100"/>
            <p:cNvGraphicFramePr>
              <a:graphicFrameLocks noChangeAspect="1"/>
            </p:cNvGraphicFramePr>
            <p:nvPr/>
          </p:nvGraphicFramePr>
          <p:xfrm>
            <a:off x="4092" y="1916"/>
            <a:ext cx="127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2" name="Vergelijking" r:id="rId13" imgW="126720" imgH="126720" progId="Equation.3">
                    <p:embed/>
                  </p:oleObj>
                </mc:Choice>
                <mc:Fallback>
                  <p:oleObj name="Vergelijking" r:id="rId13" imgW="126720" imgH="126720" progId="Equation.3">
                    <p:embed/>
                    <p:pic>
                      <p:nvPicPr>
                        <p:cNvPr id="0" name="Object 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2" y="1916"/>
                          <a:ext cx="127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26" name="Group 106"/>
          <p:cNvGrpSpPr>
            <a:grpSpLocks/>
          </p:cNvGrpSpPr>
          <p:nvPr/>
        </p:nvGrpSpPr>
        <p:grpSpPr bwMode="auto">
          <a:xfrm>
            <a:off x="2209800" y="3014663"/>
            <a:ext cx="666750" cy="439737"/>
            <a:chOff x="3742" y="1253"/>
            <a:chExt cx="420" cy="277"/>
          </a:xfrm>
        </p:grpSpPr>
        <p:sp>
          <p:nvSpPr>
            <p:cNvPr id="5205" name="Rectangle 85"/>
            <p:cNvSpPr>
              <a:spLocks noChangeArrowheads="1"/>
            </p:cNvSpPr>
            <p:nvPr/>
          </p:nvSpPr>
          <p:spPr bwMode="auto">
            <a:xfrm>
              <a:off x="4115" y="1283"/>
              <a:ext cx="4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1600">
                  <a:solidFill>
                    <a:srgbClr val="000000"/>
                  </a:solidFill>
                  <a:latin typeface="Verdana" panose="020B0604030504040204" pitchFamily="34" charset="0"/>
                </a:rPr>
                <a:t>,</a:t>
              </a:r>
              <a:endParaRPr lang="nl-NL"/>
            </a:p>
          </p:txBody>
        </p:sp>
        <p:grpSp>
          <p:nvGrpSpPr>
            <p:cNvPr id="5225" name="Group 105"/>
            <p:cNvGrpSpPr>
              <a:grpSpLocks/>
            </p:cNvGrpSpPr>
            <p:nvPr/>
          </p:nvGrpSpPr>
          <p:grpSpPr bwMode="auto">
            <a:xfrm>
              <a:off x="3742" y="1253"/>
              <a:ext cx="393" cy="277"/>
              <a:chOff x="3742" y="1253"/>
              <a:chExt cx="393" cy="277"/>
            </a:xfrm>
          </p:grpSpPr>
          <p:sp>
            <p:nvSpPr>
              <p:cNvPr id="5160" name="Text Box 40"/>
              <p:cNvSpPr txBox="1">
                <a:spLocks noChangeArrowheads="1"/>
              </p:cNvSpPr>
              <p:nvPr/>
            </p:nvSpPr>
            <p:spPr bwMode="auto">
              <a:xfrm>
                <a:off x="3962" y="1338"/>
                <a:ext cx="1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400">
                    <a:latin typeface="Calibri" panose="020F0502020204030204" pitchFamily="34" charset="0"/>
                  </a:rPr>
                  <a:t>0</a:t>
                </a:r>
                <a:endParaRPr lang="nl-NL" sz="1400">
                  <a:latin typeface="Calibri" panose="020F0502020204030204" pitchFamily="34" charset="0"/>
                </a:endParaRPr>
              </a:p>
            </p:txBody>
          </p:sp>
          <p:grpSp>
            <p:nvGrpSpPr>
              <p:cNvPr id="5224" name="Group 104"/>
              <p:cNvGrpSpPr>
                <a:grpSpLocks/>
              </p:cNvGrpSpPr>
              <p:nvPr/>
            </p:nvGrpSpPr>
            <p:grpSpPr bwMode="auto">
              <a:xfrm>
                <a:off x="3742" y="1253"/>
                <a:ext cx="317" cy="231"/>
                <a:chOff x="3742" y="1253"/>
                <a:chExt cx="317" cy="231"/>
              </a:xfrm>
            </p:grpSpPr>
            <p:sp>
              <p:nvSpPr>
                <p:cNvPr id="5159" name="Rectangle 39"/>
                <p:cNvSpPr>
                  <a:spLocks noChangeArrowheads="1"/>
                </p:cNvSpPr>
                <p:nvPr/>
              </p:nvSpPr>
              <p:spPr bwMode="auto">
                <a:xfrm>
                  <a:off x="3813" y="1253"/>
                  <a:ext cx="2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b="1">
                      <a:solidFill>
                        <a:srgbClr val="000000"/>
                      </a:solidFill>
                    </a:rPr>
                    <a:t>ℚ</a:t>
                  </a:r>
                  <a:endParaRPr lang="nl-NL" b="1">
                    <a:solidFill>
                      <a:srgbClr val="000000"/>
                    </a:solidFill>
                  </a:endParaRPr>
                </a:p>
              </p:txBody>
            </p:sp>
            <p:graphicFrame>
              <p:nvGraphicFramePr>
                <p:cNvPr id="5223" name="Object 103"/>
                <p:cNvGraphicFramePr>
                  <a:graphicFrameLocks noChangeAspect="1"/>
                </p:cNvGraphicFramePr>
                <p:nvPr/>
              </p:nvGraphicFramePr>
              <p:xfrm>
                <a:off x="3742" y="1304"/>
                <a:ext cx="127" cy="1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53" name="Vergelijking" r:id="rId15" imgW="126720" imgH="126720" progId="Equation.3">
                        <p:embed/>
                      </p:oleObj>
                    </mc:Choice>
                    <mc:Fallback>
                      <p:oleObj name="Vergelijking" r:id="rId15" imgW="126720" imgH="126720" progId="Equation.3">
                        <p:embed/>
                        <p:pic>
                          <p:nvPicPr>
                            <p:cNvPr id="0" name="Object 10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42" y="1304"/>
                              <a:ext cx="127" cy="1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5229" name="Rectangle 109"/>
          <p:cNvSpPr>
            <a:spLocks noChangeArrowheads="1"/>
          </p:cNvSpPr>
          <p:nvPr/>
        </p:nvSpPr>
        <p:spPr bwMode="auto">
          <a:xfrm>
            <a:off x="1797050" y="5881688"/>
            <a:ext cx="3959225" cy="504825"/>
          </a:xfrm>
          <a:prstGeom prst="rect">
            <a:avLst/>
          </a:prstGeom>
          <a:noFill/>
          <a:ln w="38100">
            <a:solidFill>
              <a:srgbClr val="17469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aphicFrame>
        <p:nvGraphicFramePr>
          <p:cNvPr id="5230" name="Object 110"/>
          <p:cNvGraphicFramePr>
            <a:graphicFrameLocks noChangeAspect="1"/>
          </p:cNvGraphicFramePr>
          <p:nvPr>
            <p:ph sz="quarter" idx="3"/>
          </p:nvPr>
        </p:nvGraphicFramePr>
        <p:xfrm>
          <a:off x="1835150" y="6007100"/>
          <a:ext cx="3921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Vergelijking" r:id="rId16" imgW="253800" imgH="203040" progId="Equation.3">
                  <p:embed/>
                </p:oleObj>
              </mc:Choice>
              <mc:Fallback>
                <p:oleObj name="Vergelijking" r:id="rId16" imgW="253800" imgH="203040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6007100"/>
                        <a:ext cx="39211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33" name="Group 113"/>
          <p:cNvGrpSpPr>
            <a:grpSpLocks/>
          </p:cNvGrpSpPr>
          <p:nvPr/>
        </p:nvGrpSpPr>
        <p:grpSpPr bwMode="auto">
          <a:xfrm>
            <a:off x="2216150" y="5975350"/>
            <a:ext cx="666750" cy="439738"/>
            <a:chOff x="3742" y="1253"/>
            <a:chExt cx="420" cy="277"/>
          </a:xfrm>
        </p:grpSpPr>
        <p:sp>
          <p:nvSpPr>
            <p:cNvPr id="5234" name="Rectangle 114"/>
            <p:cNvSpPr>
              <a:spLocks noChangeArrowheads="1"/>
            </p:cNvSpPr>
            <p:nvPr/>
          </p:nvSpPr>
          <p:spPr bwMode="auto">
            <a:xfrm>
              <a:off x="4115" y="1283"/>
              <a:ext cx="4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1600">
                  <a:solidFill>
                    <a:srgbClr val="000000"/>
                  </a:solidFill>
                  <a:latin typeface="Verdana" panose="020B0604030504040204" pitchFamily="34" charset="0"/>
                </a:rPr>
                <a:t>,</a:t>
              </a:r>
              <a:endParaRPr lang="nl-NL"/>
            </a:p>
          </p:txBody>
        </p:sp>
        <p:grpSp>
          <p:nvGrpSpPr>
            <p:cNvPr id="5235" name="Group 115"/>
            <p:cNvGrpSpPr>
              <a:grpSpLocks/>
            </p:cNvGrpSpPr>
            <p:nvPr/>
          </p:nvGrpSpPr>
          <p:grpSpPr bwMode="auto">
            <a:xfrm>
              <a:off x="3742" y="1253"/>
              <a:ext cx="393" cy="277"/>
              <a:chOff x="3742" y="1253"/>
              <a:chExt cx="393" cy="277"/>
            </a:xfrm>
          </p:grpSpPr>
          <p:sp>
            <p:nvSpPr>
              <p:cNvPr id="5236" name="Text Box 116"/>
              <p:cNvSpPr txBox="1">
                <a:spLocks noChangeArrowheads="1"/>
              </p:cNvSpPr>
              <p:nvPr/>
            </p:nvSpPr>
            <p:spPr bwMode="auto">
              <a:xfrm>
                <a:off x="3962" y="1338"/>
                <a:ext cx="1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400">
                    <a:latin typeface="Calibri" panose="020F0502020204030204" pitchFamily="34" charset="0"/>
                  </a:rPr>
                  <a:t>0</a:t>
                </a:r>
                <a:endParaRPr lang="nl-NL" sz="1400">
                  <a:latin typeface="Calibri" panose="020F0502020204030204" pitchFamily="34" charset="0"/>
                </a:endParaRPr>
              </a:p>
            </p:txBody>
          </p:sp>
          <p:grpSp>
            <p:nvGrpSpPr>
              <p:cNvPr id="5237" name="Group 117"/>
              <p:cNvGrpSpPr>
                <a:grpSpLocks/>
              </p:cNvGrpSpPr>
              <p:nvPr/>
            </p:nvGrpSpPr>
            <p:grpSpPr bwMode="auto">
              <a:xfrm>
                <a:off x="3742" y="1253"/>
                <a:ext cx="317" cy="231"/>
                <a:chOff x="3742" y="1253"/>
                <a:chExt cx="317" cy="231"/>
              </a:xfrm>
            </p:grpSpPr>
            <p:sp>
              <p:nvSpPr>
                <p:cNvPr id="5238" name="Rectangle 118"/>
                <p:cNvSpPr>
                  <a:spLocks noChangeArrowheads="1"/>
                </p:cNvSpPr>
                <p:nvPr/>
              </p:nvSpPr>
              <p:spPr bwMode="auto">
                <a:xfrm>
                  <a:off x="3813" y="1253"/>
                  <a:ext cx="2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b="1">
                      <a:solidFill>
                        <a:srgbClr val="000000"/>
                      </a:solidFill>
                    </a:rPr>
                    <a:t>ℚ</a:t>
                  </a:r>
                  <a:endParaRPr lang="nl-NL" b="1">
                    <a:solidFill>
                      <a:srgbClr val="000000"/>
                    </a:solidFill>
                  </a:endParaRPr>
                </a:p>
              </p:txBody>
            </p:sp>
            <p:graphicFrame>
              <p:nvGraphicFramePr>
                <p:cNvPr id="5239" name="Object 119"/>
                <p:cNvGraphicFramePr>
                  <a:graphicFrameLocks noChangeAspect="1"/>
                </p:cNvGraphicFramePr>
                <p:nvPr/>
              </p:nvGraphicFramePr>
              <p:xfrm>
                <a:off x="3742" y="1304"/>
                <a:ext cx="127" cy="1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55" name="Vergelijking" r:id="rId17" imgW="126720" imgH="126720" progId="Equation.3">
                        <p:embed/>
                      </p:oleObj>
                    </mc:Choice>
                    <mc:Fallback>
                      <p:oleObj name="Vergelijking" r:id="rId17" imgW="126720" imgH="126720" progId="Equation.3">
                        <p:embed/>
                        <p:pic>
                          <p:nvPicPr>
                            <p:cNvPr id="0" name="Object 1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42" y="1304"/>
                              <a:ext cx="127" cy="1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graphicFrame>
        <p:nvGraphicFramePr>
          <p:cNvPr id="5240" name="Object 120"/>
          <p:cNvGraphicFramePr>
            <a:graphicFrameLocks noChangeAspect="1"/>
          </p:cNvGraphicFramePr>
          <p:nvPr/>
        </p:nvGraphicFramePr>
        <p:xfrm>
          <a:off x="2894013" y="6013450"/>
          <a:ext cx="5683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Vergelijking" r:id="rId18" imgW="368280" imgH="203040" progId="Equation.3">
                  <p:embed/>
                </p:oleObj>
              </mc:Choice>
              <mc:Fallback>
                <p:oleObj name="Vergelijking" r:id="rId18" imgW="368280" imgH="203040" progId="Equation.3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6013450"/>
                        <a:ext cx="56832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41" name="Group 121"/>
          <p:cNvGrpSpPr>
            <a:grpSpLocks/>
          </p:cNvGrpSpPr>
          <p:nvPr/>
        </p:nvGrpSpPr>
        <p:grpSpPr bwMode="auto">
          <a:xfrm>
            <a:off x="3470275" y="5953125"/>
            <a:ext cx="452438" cy="366713"/>
            <a:chOff x="4092" y="1854"/>
            <a:chExt cx="285" cy="231"/>
          </a:xfrm>
        </p:grpSpPr>
        <p:sp>
          <p:nvSpPr>
            <p:cNvPr id="5242" name="Rectangle 122"/>
            <p:cNvSpPr>
              <a:spLocks noChangeArrowheads="1"/>
            </p:cNvSpPr>
            <p:nvPr/>
          </p:nvSpPr>
          <p:spPr bwMode="auto">
            <a:xfrm>
              <a:off x="4168" y="185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0000"/>
                  </a:solidFill>
                </a:rPr>
                <a:t>ℤ</a:t>
              </a:r>
              <a:endParaRPr lang="nl-NL" b="1">
                <a:solidFill>
                  <a:srgbClr val="000000"/>
                </a:solidFill>
              </a:endParaRPr>
            </a:p>
          </p:txBody>
        </p:sp>
        <p:graphicFrame>
          <p:nvGraphicFramePr>
            <p:cNvPr id="5243" name="Object 123"/>
            <p:cNvGraphicFramePr>
              <a:graphicFrameLocks noChangeAspect="1"/>
            </p:cNvGraphicFramePr>
            <p:nvPr/>
          </p:nvGraphicFramePr>
          <p:xfrm>
            <a:off x="4092" y="1916"/>
            <a:ext cx="127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7" name="Vergelijking" r:id="rId19" imgW="126720" imgH="126720" progId="Equation.3">
                    <p:embed/>
                  </p:oleObj>
                </mc:Choice>
                <mc:Fallback>
                  <p:oleObj name="Vergelijking" r:id="rId19" imgW="126720" imgH="126720" progId="Equation.3">
                    <p:embed/>
                    <p:pic>
                      <p:nvPicPr>
                        <p:cNvPr id="0" name="Object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2" y="1916"/>
                          <a:ext cx="127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44" name="Rectangle 124"/>
          <p:cNvSpPr>
            <a:spLocks noChangeArrowheads="1"/>
          </p:cNvSpPr>
          <p:nvPr/>
        </p:nvSpPr>
        <p:spPr bwMode="auto">
          <a:xfrm>
            <a:off x="3917950" y="6026150"/>
            <a:ext cx="92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nl-NL" sz="160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nl-NL"/>
          </a:p>
        </p:txBody>
      </p:sp>
      <p:graphicFrame>
        <p:nvGraphicFramePr>
          <p:cNvPr id="5245" name="Object 125"/>
          <p:cNvGraphicFramePr>
            <a:graphicFrameLocks noChangeAspect="1"/>
          </p:cNvGraphicFramePr>
          <p:nvPr/>
        </p:nvGraphicFramePr>
        <p:xfrm>
          <a:off x="4013200" y="5921375"/>
          <a:ext cx="10556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Vergelijking" r:id="rId20" imgW="685800" imgH="266400" progId="Equation.3">
                  <p:embed/>
                </p:oleObj>
              </mc:Choice>
              <mc:Fallback>
                <p:oleObj name="Vergelijking" r:id="rId20" imgW="685800" imgH="26640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5921375"/>
                        <a:ext cx="10556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46" name="Object 126"/>
          <p:cNvGraphicFramePr>
            <a:graphicFrameLocks noChangeAspect="1"/>
          </p:cNvGraphicFramePr>
          <p:nvPr/>
        </p:nvGraphicFramePr>
        <p:xfrm>
          <a:off x="5059363" y="5911850"/>
          <a:ext cx="60483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Vergelijking" r:id="rId22" imgW="393480" imgH="241200" progId="Equation.3">
                  <p:embed/>
                </p:oleObj>
              </mc:Choice>
              <mc:Fallback>
                <p:oleObj name="Vergelijking" r:id="rId22" imgW="393480" imgH="241200" progId="Equation.3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5911850"/>
                        <a:ext cx="604837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37" grpId="0" animBg="1"/>
      <p:bldP spid="34826" grpId="0" animBg="1"/>
      <p:bldP spid="2" grpId="0" animBg="1"/>
      <p:bldP spid="5165" grpId="0"/>
      <p:bldP spid="5166" grpId="0"/>
      <p:bldP spid="5167" grpId="0"/>
      <p:bldP spid="5168" grpId="0"/>
      <p:bldP spid="5190" grpId="0"/>
      <p:bldP spid="5210" grpId="0" animBg="1"/>
      <p:bldP spid="5229" grpId="0" animBg="1"/>
      <p:bldP spid="52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463800" y="1914525"/>
            <a:ext cx="3476625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Vermenigvuldig de exponenten.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462213" y="4730750"/>
            <a:ext cx="4989512" cy="376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Verhef elke factor van het product tot die macht.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5385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macht tot een macht verheffen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72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7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Rekenregels van machten noteren in symbolen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7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4070350"/>
            <a:ext cx="368776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product tot een macht verheffen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23850" y="187325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woorden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323850" y="2990850"/>
            <a:ext cx="1330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symbolen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323850" y="4652963"/>
            <a:ext cx="1263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woorden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323850" y="5448300"/>
            <a:ext cx="1330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symbolen</a:t>
            </a:r>
            <a:endParaRPr lang="nl-NL" b="1" i="1">
              <a:latin typeface="Calibri" panose="020F0502020204030204" pitchFamily="34" charset="0"/>
            </a:endParaRPr>
          </a:p>
        </p:txBody>
      </p:sp>
      <p:graphicFrame>
        <p:nvGraphicFramePr>
          <p:cNvPr id="6231" name="Object 87"/>
          <p:cNvGraphicFramePr>
            <a:graphicFrameLocks noChangeAspect="1"/>
          </p:cNvGraphicFramePr>
          <p:nvPr/>
        </p:nvGraphicFramePr>
        <p:xfrm>
          <a:off x="1835150" y="3041650"/>
          <a:ext cx="3921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Vergelijking" r:id="rId3" imgW="253800" imgH="203040" progId="Equation.3">
                  <p:embed/>
                </p:oleObj>
              </mc:Choice>
              <mc:Fallback>
                <p:oleObj name="Vergelijking" r:id="rId3" imgW="253800" imgH="20304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041650"/>
                        <a:ext cx="39211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32" name="Object 88"/>
          <p:cNvGraphicFramePr>
            <a:graphicFrameLocks noChangeAspect="1"/>
          </p:cNvGraphicFramePr>
          <p:nvPr/>
        </p:nvGraphicFramePr>
        <p:xfrm>
          <a:off x="2879725" y="3038475"/>
          <a:ext cx="5683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" name="Vergelijking" r:id="rId5" imgW="368280" imgH="203040" progId="Equation.3">
                  <p:embed/>
                </p:oleObj>
              </mc:Choice>
              <mc:Fallback>
                <p:oleObj name="Vergelijking" r:id="rId5" imgW="368280" imgH="203040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3038475"/>
                        <a:ext cx="56832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33" name="Object 89"/>
          <p:cNvGraphicFramePr>
            <a:graphicFrameLocks noChangeAspect="1"/>
          </p:cNvGraphicFramePr>
          <p:nvPr/>
        </p:nvGraphicFramePr>
        <p:xfrm>
          <a:off x="4043363" y="2905125"/>
          <a:ext cx="8747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Vergelijking" r:id="rId7" imgW="609480" imgH="317160" progId="Equation.3">
                  <p:embed/>
                </p:oleObj>
              </mc:Choice>
              <mc:Fallback>
                <p:oleObj name="Vergelijking" r:id="rId7" imgW="609480" imgH="317160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363" y="2905125"/>
                        <a:ext cx="87471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34" name="Object 90"/>
          <p:cNvGraphicFramePr>
            <a:graphicFrameLocks noChangeAspect="1"/>
          </p:cNvGraphicFramePr>
          <p:nvPr/>
        </p:nvGraphicFramePr>
        <p:xfrm>
          <a:off x="4989513" y="2946400"/>
          <a:ext cx="56673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Vergelijking" r:id="rId9" imgW="368280" imgH="241200" progId="Equation.3">
                  <p:embed/>
                </p:oleObj>
              </mc:Choice>
              <mc:Fallback>
                <p:oleObj name="Vergelijking" r:id="rId9" imgW="368280" imgH="24120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2946400"/>
                        <a:ext cx="566737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35" name="Rectangle 91"/>
          <p:cNvSpPr>
            <a:spLocks noChangeArrowheads="1"/>
          </p:cNvSpPr>
          <p:nvPr/>
        </p:nvSpPr>
        <p:spPr bwMode="auto">
          <a:xfrm>
            <a:off x="3870325" y="3059113"/>
            <a:ext cx="92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nl-NL" sz="160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nl-NL"/>
          </a:p>
        </p:txBody>
      </p:sp>
      <p:sp>
        <p:nvSpPr>
          <p:cNvPr id="6236" name="Rectangle 92"/>
          <p:cNvSpPr>
            <a:spLocks noChangeArrowheads="1"/>
          </p:cNvSpPr>
          <p:nvPr/>
        </p:nvSpPr>
        <p:spPr bwMode="auto">
          <a:xfrm>
            <a:off x="1797050" y="2914650"/>
            <a:ext cx="3959225" cy="504825"/>
          </a:xfrm>
          <a:prstGeom prst="rect">
            <a:avLst/>
          </a:prstGeom>
          <a:noFill/>
          <a:ln w="38100">
            <a:solidFill>
              <a:srgbClr val="17469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6237" name="Group 93"/>
          <p:cNvGrpSpPr>
            <a:grpSpLocks/>
          </p:cNvGrpSpPr>
          <p:nvPr/>
        </p:nvGrpSpPr>
        <p:grpSpPr bwMode="auto">
          <a:xfrm>
            <a:off x="3436938" y="2979738"/>
            <a:ext cx="452437" cy="366712"/>
            <a:chOff x="4092" y="1854"/>
            <a:chExt cx="285" cy="231"/>
          </a:xfrm>
        </p:grpSpPr>
        <p:sp>
          <p:nvSpPr>
            <p:cNvPr id="6238" name="Rectangle 94"/>
            <p:cNvSpPr>
              <a:spLocks noChangeArrowheads="1"/>
            </p:cNvSpPr>
            <p:nvPr/>
          </p:nvSpPr>
          <p:spPr bwMode="auto">
            <a:xfrm>
              <a:off x="4168" y="185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0000"/>
                  </a:solidFill>
                </a:rPr>
                <a:t>ℤ</a:t>
              </a:r>
              <a:endParaRPr lang="nl-NL" b="1">
                <a:solidFill>
                  <a:srgbClr val="000000"/>
                </a:solidFill>
              </a:endParaRPr>
            </a:p>
          </p:txBody>
        </p:sp>
        <p:graphicFrame>
          <p:nvGraphicFramePr>
            <p:cNvPr id="6239" name="Object 95"/>
            <p:cNvGraphicFramePr>
              <a:graphicFrameLocks noChangeAspect="1"/>
            </p:cNvGraphicFramePr>
            <p:nvPr/>
          </p:nvGraphicFramePr>
          <p:xfrm>
            <a:off x="4092" y="1916"/>
            <a:ext cx="127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3" name="Vergelijking" r:id="rId11" imgW="126720" imgH="126720" progId="Equation.3">
                    <p:embed/>
                  </p:oleObj>
                </mc:Choice>
                <mc:Fallback>
                  <p:oleObj name="Vergelijking" r:id="rId11" imgW="126720" imgH="126720" progId="Equation.3">
                    <p:embed/>
                    <p:pic>
                      <p:nvPicPr>
                        <p:cNvPr id="0" name="Object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2" y="1916"/>
                          <a:ext cx="127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240" name="Group 96"/>
          <p:cNvGrpSpPr>
            <a:grpSpLocks/>
          </p:cNvGrpSpPr>
          <p:nvPr/>
        </p:nvGrpSpPr>
        <p:grpSpPr bwMode="auto">
          <a:xfrm>
            <a:off x="2209800" y="3014663"/>
            <a:ext cx="666750" cy="439737"/>
            <a:chOff x="3742" y="1253"/>
            <a:chExt cx="420" cy="277"/>
          </a:xfrm>
        </p:grpSpPr>
        <p:sp>
          <p:nvSpPr>
            <p:cNvPr id="6241" name="Rectangle 97"/>
            <p:cNvSpPr>
              <a:spLocks noChangeArrowheads="1"/>
            </p:cNvSpPr>
            <p:nvPr/>
          </p:nvSpPr>
          <p:spPr bwMode="auto">
            <a:xfrm>
              <a:off x="4115" y="1283"/>
              <a:ext cx="4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1600">
                  <a:solidFill>
                    <a:srgbClr val="000000"/>
                  </a:solidFill>
                  <a:latin typeface="Verdana" panose="020B0604030504040204" pitchFamily="34" charset="0"/>
                </a:rPr>
                <a:t>,</a:t>
              </a:r>
              <a:endParaRPr lang="nl-NL"/>
            </a:p>
          </p:txBody>
        </p:sp>
        <p:grpSp>
          <p:nvGrpSpPr>
            <p:cNvPr id="6242" name="Group 98"/>
            <p:cNvGrpSpPr>
              <a:grpSpLocks/>
            </p:cNvGrpSpPr>
            <p:nvPr/>
          </p:nvGrpSpPr>
          <p:grpSpPr bwMode="auto">
            <a:xfrm>
              <a:off x="3742" y="1253"/>
              <a:ext cx="393" cy="277"/>
              <a:chOff x="3742" y="1253"/>
              <a:chExt cx="393" cy="277"/>
            </a:xfrm>
          </p:grpSpPr>
          <p:sp>
            <p:nvSpPr>
              <p:cNvPr id="6243" name="Text Box 99"/>
              <p:cNvSpPr txBox="1">
                <a:spLocks noChangeArrowheads="1"/>
              </p:cNvSpPr>
              <p:nvPr/>
            </p:nvSpPr>
            <p:spPr bwMode="auto">
              <a:xfrm>
                <a:off x="3962" y="1338"/>
                <a:ext cx="1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400">
                    <a:latin typeface="Calibri" panose="020F0502020204030204" pitchFamily="34" charset="0"/>
                  </a:rPr>
                  <a:t>0</a:t>
                </a:r>
                <a:endParaRPr lang="nl-NL" sz="1400">
                  <a:latin typeface="Calibri" panose="020F0502020204030204" pitchFamily="34" charset="0"/>
                </a:endParaRPr>
              </a:p>
            </p:txBody>
          </p:sp>
          <p:grpSp>
            <p:nvGrpSpPr>
              <p:cNvPr id="6244" name="Group 100"/>
              <p:cNvGrpSpPr>
                <a:grpSpLocks/>
              </p:cNvGrpSpPr>
              <p:nvPr/>
            </p:nvGrpSpPr>
            <p:grpSpPr bwMode="auto">
              <a:xfrm>
                <a:off x="3742" y="1253"/>
                <a:ext cx="317" cy="231"/>
                <a:chOff x="3742" y="1253"/>
                <a:chExt cx="317" cy="231"/>
              </a:xfrm>
            </p:grpSpPr>
            <p:sp>
              <p:nvSpPr>
                <p:cNvPr id="6245" name="Rectangle 101"/>
                <p:cNvSpPr>
                  <a:spLocks noChangeArrowheads="1"/>
                </p:cNvSpPr>
                <p:nvPr/>
              </p:nvSpPr>
              <p:spPr bwMode="auto">
                <a:xfrm>
                  <a:off x="3813" y="1253"/>
                  <a:ext cx="2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b="1">
                      <a:solidFill>
                        <a:srgbClr val="000000"/>
                      </a:solidFill>
                    </a:rPr>
                    <a:t>ℚ</a:t>
                  </a:r>
                  <a:endParaRPr lang="nl-NL" b="1">
                    <a:solidFill>
                      <a:srgbClr val="000000"/>
                    </a:solidFill>
                  </a:endParaRPr>
                </a:p>
              </p:txBody>
            </p:sp>
            <p:graphicFrame>
              <p:nvGraphicFramePr>
                <p:cNvPr id="6246" name="Object 102"/>
                <p:cNvGraphicFramePr>
                  <a:graphicFrameLocks noChangeAspect="1"/>
                </p:cNvGraphicFramePr>
                <p:nvPr/>
              </p:nvGraphicFramePr>
              <p:xfrm>
                <a:off x="3742" y="1304"/>
                <a:ext cx="127" cy="1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84" name="Vergelijking" r:id="rId13" imgW="126720" imgH="126720" progId="Equation.3">
                        <p:embed/>
                      </p:oleObj>
                    </mc:Choice>
                    <mc:Fallback>
                      <p:oleObj name="Vergelijking" r:id="rId13" imgW="126720" imgH="126720" progId="Equation.3">
                        <p:embed/>
                        <p:pic>
                          <p:nvPicPr>
                            <p:cNvPr id="0" name="Object 10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42" y="1304"/>
                              <a:ext cx="127" cy="1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6263" name="Rectangle 119"/>
          <p:cNvSpPr>
            <a:spLocks noChangeArrowheads="1"/>
          </p:cNvSpPr>
          <p:nvPr/>
        </p:nvSpPr>
        <p:spPr bwMode="auto">
          <a:xfrm>
            <a:off x="1808163" y="5373688"/>
            <a:ext cx="3959225" cy="504825"/>
          </a:xfrm>
          <a:prstGeom prst="rect">
            <a:avLst/>
          </a:prstGeom>
          <a:noFill/>
          <a:ln w="38100">
            <a:solidFill>
              <a:srgbClr val="17469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aphicFrame>
        <p:nvGraphicFramePr>
          <p:cNvPr id="6264" name="Object 120"/>
          <p:cNvGraphicFramePr>
            <a:graphicFrameLocks noChangeAspect="1"/>
          </p:cNvGraphicFramePr>
          <p:nvPr/>
        </p:nvGraphicFramePr>
        <p:xfrm>
          <a:off x="1825625" y="5499100"/>
          <a:ext cx="5889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5" name="Vergelijking" r:id="rId14" imgW="380880" imgH="203040" progId="Equation.3">
                  <p:embed/>
                </p:oleObj>
              </mc:Choice>
              <mc:Fallback>
                <p:oleObj name="Vergelijking" r:id="rId14" imgW="380880" imgH="203040" progId="Equation.3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5499100"/>
                        <a:ext cx="5889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65" name="Group 121"/>
          <p:cNvGrpSpPr>
            <a:grpSpLocks/>
          </p:cNvGrpSpPr>
          <p:nvPr/>
        </p:nvGrpSpPr>
        <p:grpSpPr bwMode="auto">
          <a:xfrm>
            <a:off x="2389188" y="5467350"/>
            <a:ext cx="666750" cy="439738"/>
            <a:chOff x="3742" y="1253"/>
            <a:chExt cx="420" cy="277"/>
          </a:xfrm>
        </p:grpSpPr>
        <p:sp>
          <p:nvSpPr>
            <p:cNvPr id="6266" name="Rectangle 122"/>
            <p:cNvSpPr>
              <a:spLocks noChangeArrowheads="1"/>
            </p:cNvSpPr>
            <p:nvPr/>
          </p:nvSpPr>
          <p:spPr bwMode="auto">
            <a:xfrm>
              <a:off x="4115" y="1283"/>
              <a:ext cx="4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1600">
                  <a:solidFill>
                    <a:srgbClr val="000000"/>
                  </a:solidFill>
                  <a:latin typeface="Verdana" panose="020B0604030504040204" pitchFamily="34" charset="0"/>
                </a:rPr>
                <a:t>,</a:t>
              </a:r>
              <a:endParaRPr lang="nl-NL"/>
            </a:p>
          </p:txBody>
        </p:sp>
        <p:grpSp>
          <p:nvGrpSpPr>
            <p:cNvPr id="6267" name="Group 123"/>
            <p:cNvGrpSpPr>
              <a:grpSpLocks/>
            </p:cNvGrpSpPr>
            <p:nvPr/>
          </p:nvGrpSpPr>
          <p:grpSpPr bwMode="auto">
            <a:xfrm>
              <a:off x="3742" y="1253"/>
              <a:ext cx="393" cy="277"/>
              <a:chOff x="3742" y="1253"/>
              <a:chExt cx="393" cy="277"/>
            </a:xfrm>
          </p:grpSpPr>
          <p:sp>
            <p:nvSpPr>
              <p:cNvPr id="6268" name="Text Box 124"/>
              <p:cNvSpPr txBox="1">
                <a:spLocks noChangeArrowheads="1"/>
              </p:cNvSpPr>
              <p:nvPr/>
            </p:nvSpPr>
            <p:spPr bwMode="auto">
              <a:xfrm>
                <a:off x="3962" y="1338"/>
                <a:ext cx="1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400">
                    <a:latin typeface="Calibri" panose="020F0502020204030204" pitchFamily="34" charset="0"/>
                  </a:rPr>
                  <a:t>0</a:t>
                </a:r>
                <a:endParaRPr lang="nl-NL" sz="1400">
                  <a:latin typeface="Calibri" panose="020F0502020204030204" pitchFamily="34" charset="0"/>
                </a:endParaRPr>
              </a:p>
            </p:txBody>
          </p:sp>
          <p:grpSp>
            <p:nvGrpSpPr>
              <p:cNvPr id="6269" name="Group 125"/>
              <p:cNvGrpSpPr>
                <a:grpSpLocks/>
              </p:cNvGrpSpPr>
              <p:nvPr/>
            </p:nvGrpSpPr>
            <p:grpSpPr bwMode="auto">
              <a:xfrm>
                <a:off x="3742" y="1253"/>
                <a:ext cx="317" cy="231"/>
                <a:chOff x="3742" y="1253"/>
                <a:chExt cx="317" cy="231"/>
              </a:xfrm>
            </p:grpSpPr>
            <p:sp>
              <p:nvSpPr>
                <p:cNvPr id="6270" name="Rectangle 126"/>
                <p:cNvSpPr>
                  <a:spLocks noChangeArrowheads="1"/>
                </p:cNvSpPr>
                <p:nvPr/>
              </p:nvSpPr>
              <p:spPr bwMode="auto">
                <a:xfrm>
                  <a:off x="3813" y="1253"/>
                  <a:ext cx="2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b="1">
                      <a:solidFill>
                        <a:srgbClr val="000000"/>
                      </a:solidFill>
                    </a:rPr>
                    <a:t>ℚ</a:t>
                  </a:r>
                  <a:endParaRPr lang="nl-NL" b="1">
                    <a:solidFill>
                      <a:srgbClr val="000000"/>
                    </a:solidFill>
                  </a:endParaRPr>
                </a:p>
              </p:txBody>
            </p:sp>
            <p:graphicFrame>
              <p:nvGraphicFramePr>
                <p:cNvPr id="6271" name="Object 127"/>
                <p:cNvGraphicFramePr>
                  <a:graphicFrameLocks noChangeAspect="1"/>
                </p:cNvGraphicFramePr>
                <p:nvPr/>
              </p:nvGraphicFramePr>
              <p:xfrm>
                <a:off x="3742" y="1304"/>
                <a:ext cx="127" cy="1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86" name="Vergelijking" r:id="rId16" imgW="126720" imgH="126720" progId="Equation.3">
                        <p:embed/>
                      </p:oleObj>
                    </mc:Choice>
                    <mc:Fallback>
                      <p:oleObj name="Vergelijking" r:id="rId16" imgW="126720" imgH="126720" progId="Equation.3">
                        <p:embed/>
                        <p:pic>
                          <p:nvPicPr>
                            <p:cNvPr id="0" name="Object 12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42" y="1304"/>
                              <a:ext cx="127" cy="1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graphicFrame>
        <p:nvGraphicFramePr>
          <p:cNvPr id="6272" name="Object 128"/>
          <p:cNvGraphicFramePr>
            <a:graphicFrameLocks noChangeAspect="1"/>
          </p:cNvGraphicFramePr>
          <p:nvPr/>
        </p:nvGraphicFramePr>
        <p:xfrm>
          <a:off x="3068638" y="5505450"/>
          <a:ext cx="39211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" name="Vergelijking" r:id="rId17" imgW="253800" imgH="203040" progId="Equation.3">
                  <p:embed/>
                </p:oleObj>
              </mc:Choice>
              <mc:Fallback>
                <p:oleObj name="Vergelijking" r:id="rId17" imgW="253800" imgH="203040" progId="Equation.3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8" y="5505450"/>
                        <a:ext cx="39211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73" name="Group 129"/>
          <p:cNvGrpSpPr>
            <a:grpSpLocks/>
          </p:cNvGrpSpPr>
          <p:nvPr/>
        </p:nvGrpSpPr>
        <p:grpSpPr bwMode="auto">
          <a:xfrm>
            <a:off x="3441700" y="5445125"/>
            <a:ext cx="452438" cy="366713"/>
            <a:chOff x="4092" y="1854"/>
            <a:chExt cx="285" cy="231"/>
          </a:xfrm>
        </p:grpSpPr>
        <p:sp>
          <p:nvSpPr>
            <p:cNvPr id="6274" name="Rectangle 130"/>
            <p:cNvSpPr>
              <a:spLocks noChangeArrowheads="1"/>
            </p:cNvSpPr>
            <p:nvPr/>
          </p:nvSpPr>
          <p:spPr bwMode="auto">
            <a:xfrm>
              <a:off x="4168" y="185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0000"/>
                  </a:solidFill>
                </a:rPr>
                <a:t>ℤ</a:t>
              </a:r>
              <a:endParaRPr lang="nl-NL" b="1">
                <a:solidFill>
                  <a:srgbClr val="000000"/>
                </a:solidFill>
              </a:endParaRPr>
            </a:p>
          </p:txBody>
        </p:sp>
        <p:graphicFrame>
          <p:nvGraphicFramePr>
            <p:cNvPr id="6275" name="Object 131"/>
            <p:cNvGraphicFramePr>
              <a:graphicFrameLocks noChangeAspect="1"/>
            </p:cNvGraphicFramePr>
            <p:nvPr/>
          </p:nvGraphicFramePr>
          <p:xfrm>
            <a:off x="4092" y="1916"/>
            <a:ext cx="127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8" name="Vergelijking" r:id="rId19" imgW="126720" imgH="126720" progId="Equation.3">
                    <p:embed/>
                  </p:oleObj>
                </mc:Choice>
                <mc:Fallback>
                  <p:oleObj name="Vergelijking" r:id="rId19" imgW="126720" imgH="126720" progId="Equation.3">
                    <p:embed/>
                    <p:pic>
                      <p:nvPicPr>
                        <p:cNvPr id="0" name="Object 1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2" y="1916"/>
                          <a:ext cx="127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76" name="Rectangle 132"/>
          <p:cNvSpPr>
            <a:spLocks noChangeArrowheads="1"/>
          </p:cNvSpPr>
          <p:nvPr/>
        </p:nvSpPr>
        <p:spPr bwMode="auto">
          <a:xfrm>
            <a:off x="3879850" y="5518150"/>
            <a:ext cx="92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nl-NL" sz="160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nl-NL"/>
          </a:p>
        </p:txBody>
      </p:sp>
      <p:graphicFrame>
        <p:nvGraphicFramePr>
          <p:cNvPr id="6277" name="Object 133"/>
          <p:cNvGraphicFramePr>
            <a:graphicFrameLocks noChangeAspect="1"/>
          </p:cNvGraphicFramePr>
          <p:nvPr/>
        </p:nvGraphicFramePr>
        <p:xfrm>
          <a:off x="3971925" y="5413375"/>
          <a:ext cx="1016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9" name="Vergelijking" r:id="rId20" imgW="660240" imgH="266400" progId="Equation.3">
                  <p:embed/>
                </p:oleObj>
              </mc:Choice>
              <mc:Fallback>
                <p:oleObj name="Vergelijking" r:id="rId20" imgW="660240" imgH="266400" progId="Equation.3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925" y="5413375"/>
                        <a:ext cx="10160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78" name="Object 134"/>
          <p:cNvGraphicFramePr>
            <a:graphicFrameLocks noChangeAspect="1"/>
          </p:cNvGraphicFramePr>
          <p:nvPr/>
        </p:nvGraphicFramePr>
        <p:xfrm>
          <a:off x="4970463" y="5384800"/>
          <a:ext cx="781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Vergelijking" r:id="rId22" imgW="507960" imgH="266400" progId="Equation.3">
                  <p:embed/>
                </p:oleObj>
              </mc:Choice>
              <mc:Fallback>
                <p:oleObj name="Vergelijking" r:id="rId22" imgW="507960" imgH="266400" progId="Equation.3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5384800"/>
                        <a:ext cx="7810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6" grpId="0" animBg="1"/>
      <p:bldP spid="34826" grpId="0" animBg="1"/>
      <p:bldP spid="2" grpId="0" animBg="1"/>
      <p:bldP spid="6195" grpId="0"/>
      <p:bldP spid="6196" grpId="0"/>
      <p:bldP spid="6197" grpId="0"/>
      <p:bldP spid="6198" grpId="0"/>
      <p:bldP spid="6235" grpId="0"/>
      <p:bldP spid="6236" grpId="0" animBg="1"/>
      <p:bldP spid="6263" grpId="0" animBg="1"/>
      <p:bldP spid="6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527300" y="1973263"/>
            <a:ext cx="4565650" cy="3762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Verhef het deeltal en de deler tot die macht.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7607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quotiënt tot een macht verheffen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 Rekenregels van machten noteren in symbolen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G21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23850" y="1982788"/>
            <a:ext cx="1263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woorden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17500" y="2735263"/>
            <a:ext cx="1330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In symbolen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1808163" y="2636838"/>
            <a:ext cx="3959225" cy="504825"/>
          </a:xfrm>
          <a:prstGeom prst="rect">
            <a:avLst/>
          </a:prstGeom>
          <a:noFill/>
          <a:ln w="38100">
            <a:solidFill>
              <a:srgbClr val="17469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aphicFrame>
        <p:nvGraphicFramePr>
          <p:cNvPr id="7197" name="Object 29"/>
          <p:cNvGraphicFramePr>
            <a:graphicFrameLocks noChangeAspect="1"/>
          </p:cNvGraphicFramePr>
          <p:nvPr/>
        </p:nvGraphicFramePr>
        <p:xfrm>
          <a:off x="1825625" y="2762250"/>
          <a:ext cx="5889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Vergelijking" r:id="rId3" imgW="380880" imgH="203040" progId="Equation.3">
                  <p:embed/>
                </p:oleObj>
              </mc:Choice>
              <mc:Fallback>
                <p:oleObj name="Vergelijking" r:id="rId3" imgW="380880" imgH="2030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762250"/>
                        <a:ext cx="5889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98" name="Group 30"/>
          <p:cNvGrpSpPr>
            <a:grpSpLocks/>
          </p:cNvGrpSpPr>
          <p:nvPr/>
        </p:nvGrpSpPr>
        <p:grpSpPr bwMode="auto">
          <a:xfrm>
            <a:off x="2389188" y="2730500"/>
            <a:ext cx="666750" cy="439738"/>
            <a:chOff x="3742" y="1253"/>
            <a:chExt cx="420" cy="277"/>
          </a:xfrm>
        </p:grpSpPr>
        <p:sp>
          <p:nvSpPr>
            <p:cNvPr id="7199" name="Rectangle 31"/>
            <p:cNvSpPr>
              <a:spLocks noChangeArrowheads="1"/>
            </p:cNvSpPr>
            <p:nvPr/>
          </p:nvSpPr>
          <p:spPr bwMode="auto">
            <a:xfrm>
              <a:off x="4115" y="1283"/>
              <a:ext cx="4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nl-NL" sz="1600">
                  <a:solidFill>
                    <a:srgbClr val="000000"/>
                  </a:solidFill>
                  <a:latin typeface="Verdana" panose="020B0604030504040204" pitchFamily="34" charset="0"/>
                </a:rPr>
                <a:t>,</a:t>
              </a:r>
              <a:endParaRPr lang="nl-NL"/>
            </a:p>
          </p:txBody>
        </p:sp>
        <p:grpSp>
          <p:nvGrpSpPr>
            <p:cNvPr id="7200" name="Group 32"/>
            <p:cNvGrpSpPr>
              <a:grpSpLocks/>
            </p:cNvGrpSpPr>
            <p:nvPr/>
          </p:nvGrpSpPr>
          <p:grpSpPr bwMode="auto">
            <a:xfrm>
              <a:off x="3742" y="1253"/>
              <a:ext cx="393" cy="277"/>
              <a:chOff x="3742" y="1253"/>
              <a:chExt cx="393" cy="277"/>
            </a:xfrm>
          </p:grpSpPr>
          <p:sp>
            <p:nvSpPr>
              <p:cNvPr id="7201" name="Text Box 33"/>
              <p:cNvSpPr txBox="1">
                <a:spLocks noChangeArrowheads="1"/>
              </p:cNvSpPr>
              <p:nvPr/>
            </p:nvSpPr>
            <p:spPr bwMode="auto">
              <a:xfrm>
                <a:off x="3962" y="1338"/>
                <a:ext cx="1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nl-BE" sz="1400">
                    <a:latin typeface="Calibri" panose="020F0502020204030204" pitchFamily="34" charset="0"/>
                  </a:rPr>
                  <a:t>0</a:t>
                </a:r>
                <a:endParaRPr lang="nl-NL" sz="1400">
                  <a:latin typeface="Calibri" panose="020F0502020204030204" pitchFamily="34" charset="0"/>
                </a:endParaRPr>
              </a:p>
            </p:txBody>
          </p:sp>
          <p:grpSp>
            <p:nvGrpSpPr>
              <p:cNvPr id="7202" name="Group 34"/>
              <p:cNvGrpSpPr>
                <a:grpSpLocks/>
              </p:cNvGrpSpPr>
              <p:nvPr/>
            </p:nvGrpSpPr>
            <p:grpSpPr bwMode="auto">
              <a:xfrm>
                <a:off x="3742" y="1253"/>
                <a:ext cx="317" cy="231"/>
                <a:chOff x="3742" y="1253"/>
                <a:chExt cx="317" cy="231"/>
              </a:xfrm>
            </p:grpSpPr>
            <p:sp>
              <p:nvSpPr>
                <p:cNvPr id="7203" name="Rectangle 35"/>
                <p:cNvSpPr>
                  <a:spLocks noChangeArrowheads="1"/>
                </p:cNvSpPr>
                <p:nvPr/>
              </p:nvSpPr>
              <p:spPr bwMode="auto">
                <a:xfrm>
                  <a:off x="3813" y="1253"/>
                  <a:ext cx="2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nl-BE" b="1">
                      <a:solidFill>
                        <a:srgbClr val="000000"/>
                      </a:solidFill>
                    </a:rPr>
                    <a:t>ℚ</a:t>
                  </a:r>
                  <a:endParaRPr lang="nl-NL" b="1">
                    <a:solidFill>
                      <a:srgbClr val="000000"/>
                    </a:solidFill>
                  </a:endParaRPr>
                </a:p>
              </p:txBody>
            </p:sp>
            <p:graphicFrame>
              <p:nvGraphicFramePr>
                <p:cNvPr id="7204" name="Object 36"/>
                <p:cNvGraphicFramePr>
                  <a:graphicFrameLocks noChangeAspect="1"/>
                </p:cNvGraphicFramePr>
                <p:nvPr/>
              </p:nvGraphicFramePr>
              <p:xfrm>
                <a:off x="3742" y="1304"/>
                <a:ext cx="127" cy="1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213" name="Vergelijking" r:id="rId5" imgW="126720" imgH="126720" progId="Equation.3">
                        <p:embed/>
                      </p:oleObj>
                    </mc:Choice>
                    <mc:Fallback>
                      <p:oleObj name="Vergelijking" r:id="rId5" imgW="126720" imgH="126720" progId="Equation.3">
                        <p:embed/>
                        <p:pic>
                          <p:nvPicPr>
                            <p:cNvPr id="0" name="Object 3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42" y="1304"/>
                              <a:ext cx="127" cy="1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graphicFrame>
        <p:nvGraphicFramePr>
          <p:cNvPr id="7205" name="Object 37"/>
          <p:cNvGraphicFramePr>
            <a:graphicFrameLocks noChangeAspect="1"/>
          </p:cNvGraphicFramePr>
          <p:nvPr/>
        </p:nvGraphicFramePr>
        <p:xfrm>
          <a:off x="3068638" y="2768600"/>
          <a:ext cx="39211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Vergelijking" r:id="rId7" imgW="253800" imgH="203040" progId="Equation.3">
                  <p:embed/>
                </p:oleObj>
              </mc:Choice>
              <mc:Fallback>
                <p:oleObj name="Vergelijking" r:id="rId7" imgW="253800" imgH="2030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638" y="2768600"/>
                        <a:ext cx="39211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06" name="Group 38"/>
          <p:cNvGrpSpPr>
            <a:grpSpLocks/>
          </p:cNvGrpSpPr>
          <p:nvPr/>
        </p:nvGrpSpPr>
        <p:grpSpPr bwMode="auto">
          <a:xfrm>
            <a:off x="3441700" y="2708275"/>
            <a:ext cx="452438" cy="366713"/>
            <a:chOff x="4092" y="1854"/>
            <a:chExt cx="285" cy="231"/>
          </a:xfrm>
        </p:grpSpPr>
        <p:sp>
          <p:nvSpPr>
            <p:cNvPr id="7207" name="Rectangle 39"/>
            <p:cNvSpPr>
              <a:spLocks noChangeArrowheads="1"/>
            </p:cNvSpPr>
            <p:nvPr/>
          </p:nvSpPr>
          <p:spPr bwMode="auto">
            <a:xfrm>
              <a:off x="4168" y="185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0000"/>
                  </a:solidFill>
                </a:rPr>
                <a:t>ℤ</a:t>
              </a:r>
              <a:endParaRPr lang="nl-NL" b="1">
                <a:solidFill>
                  <a:srgbClr val="000000"/>
                </a:solidFill>
              </a:endParaRPr>
            </a:p>
          </p:txBody>
        </p:sp>
        <p:graphicFrame>
          <p:nvGraphicFramePr>
            <p:cNvPr id="7208" name="Object 40"/>
            <p:cNvGraphicFramePr>
              <a:graphicFrameLocks noChangeAspect="1"/>
            </p:cNvGraphicFramePr>
            <p:nvPr/>
          </p:nvGraphicFramePr>
          <p:xfrm>
            <a:off x="4092" y="1916"/>
            <a:ext cx="127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5" name="Vergelijking" r:id="rId9" imgW="126720" imgH="126720" progId="Equation.3">
                    <p:embed/>
                  </p:oleObj>
                </mc:Choice>
                <mc:Fallback>
                  <p:oleObj name="Vergelijking" r:id="rId9" imgW="126720" imgH="126720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2" y="1916"/>
                          <a:ext cx="127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3879850" y="2781300"/>
            <a:ext cx="92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nl-NL" sz="160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nl-NL"/>
          </a:p>
        </p:txBody>
      </p:sp>
      <p:graphicFrame>
        <p:nvGraphicFramePr>
          <p:cNvPr id="7210" name="Object 42"/>
          <p:cNvGraphicFramePr>
            <a:graphicFrameLocks noChangeAspect="1"/>
          </p:cNvGraphicFramePr>
          <p:nvPr/>
        </p:nvGraphicFramePr>
        <p:xfrm>
          <a:off x="3981450" y="2676525"/>
          <a:ext cx="9969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Vergelijking" r:id="rId10" imgW="647640" imgH="266400" progId="Equation.3">
                  <p:embed/>
                </p:oleObj>
              </mc:Choice>
              <mc:Fallback>
                <p:oleObj name="Vergelijking" r:id="rId10" imgW="647640" imgH="2664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2676525"/>
                        <a:ext cx="9969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1" name="Object 43"/>
          <p:cNvGraphicFramePr>
            <a:graphicFrameLocks noChangeAspect="1"/>
          </p:cNvGraphicFramePr>
          <p:nvPr/>
        </p:nvGraphicFramePr>
        <p:xfrm>
          <a:off x="4970463" y="2647950"/>
          <a:ext cx="781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Vergelijking" r:id="rId12" imgW="507960" imgH="266400" progId="Equation.3">
                  <p:embed/>
                </p:oleObj>
              </mc:Choice>
              <mc:Fallback>
                <p:oleObj name="Vergelijking" r:id="rId12" imgW="507960" imgH="2664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2647950"/>
                        <a:ext cx="7810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34826" grpId="0" animBg="1"/>
      <p:bldP spid="7194" grpId="0"/>
      <p:bldP spid="7195" grpId="0"/>
      <p:bldP spid="7196" grpId="0" animBg="1"/>
      <p:bldP spid="7209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176</Words>
  <Application>Microsoft Office PowerPoint</Application>
  <PresentationFormat>Diavoorstelling (4:3)</PresentationFormat>
  <Paragraphs>72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3" baseType="lpstr">
      <vt:lpstr>Arial</vt:lpstr>
      <vt:lpstr>Comic Sans MS</vt:lpstr>
      <vt:lpstr>Times New Roman</vt:lpstr>
      <vt:lpstr>Calibri</vt:lpstr>
      <vt:lpstr>Impact</vt:lpstr>
      <vt:lpstr>Verdana</vt:lpstr>
      <vt:lpstr>Standaardontwerp</vt:lpstr>
      <vt:lpstr>Microsoft Vergelijkingseditor 3.0</vt:lpstr>
      <vt:lpstr>Microsoft Vergelijking 3.0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24</cp:revision>
  <dcterms:created xsi:type="dcterms:W3CDTF">2009-11-24T15:08:55Z</dcterms:created>
  <dcterms:modified xsi:type="dcterms:W3CDTF">2013-12-06T12:52:50Z</dcterms:modified>
</cp:coreProperties>
</file>