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7" r:id="rId3"/>
    <p:sldId id="266" r:id="rId4"/>
    <p:sldId id="258" r:id="rId5"/>
    <p:sldId id="259" r:id="rId6"/>
    <p:sldId id="267" r:id="rId7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5E"/>
    <a:srgbClr val="D49E00"/>
    <a:srgbClr val="3DB645"/>
    <a:srgbClr val="4A66AA"/>
    <a:srgbClr val="0000FF"/>
    <a:srgbClr val="660066"/>
    <a:srgbClr val="174691"/>
    <a:srgbClr val="E1CA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0F7F7B-4874-4089-8A9D-FACC45D36D4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314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215768-AD39-4FB3-B577-BD96CD1E9E1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568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9B3FB5-99DF-45A6-B2A4-1536F36C996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8992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6B9DC5-D2FC-40D6-AB22-7A201B772DD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9952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81FE71-BC80-45A7-8C92-2744CFA7F43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9885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A85C8D-ED9C-4852-AE0E-A98339365C6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1264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185F88-3066-4078-A993-F8C3F10D27B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2240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B26E98-8F13-48D7-ADDA-FDD3945272C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1245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B70E41-3B8B-4E9E-B32F-12831EAE7A4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6096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8A80F-8293-4B2E-94B7-3969F45E0DA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0421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ED32FE-A23A-44B8-AF0A-F76699BC795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4638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4E24B2F-74A5-4861-ACB3-F5E2BD66EB99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076325" y="2770188"/>
            <a:ext cx="8061325" cy="1079500"/>
          </a:xfrm>
          <a:prstGeom prst="rect">
            <a:avLst/>
          </a:prstGeom>
          <a:solidFill>
            <a:srgbClr val="C59C22"/>
          </a:solidFill>
          <a:ln w="25400">
            <a:solidFill>
              <a:srgbClr val="C59C22"/>
            </a:solidFill>
            <a:miter lim="800000"/>
            <a:headEnd/>
            <a:tailEnd/>
          </a:ln>
        </p:spPr>
        <p:txBody>
          <a:bodyPr lIns="72000" rIns="720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sz="3200" b="1" i="1">
                <a:solidFill>
                  <a:srgbClr val="174691"/>
                </a:solidFill>
                <a:latin typeface="Comic Sans MS" panose="030F0702030302020204" pitchFamily="66" charset="0"/>
              </a:rPr>
              <a:t> Begrippen: eentermen en veeltermen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7451725" y="6453188"/>
            <a:ext cx="1606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400" b="1" i="1">
                <a:solidFill>
                  <a:srgbClr val="174691"/>
                </a:solidFill>
                <a:latin typeface="Comic Sans MS" panose="030F0702030302020204" pitchFamily="66" charset="0"/>
              </a:rPr>
              <a:t>© André Snijers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16390" name="Text Box 19"/>
          <p:cNvSpPr txBox="1">
            <a:spLocks noChangeArrowheads="1"/>
          </p:cNvSpPr>
          <p:nvPr/>
        </p:nvSpPr>
        <p:spPr bwMode="auto">
          <a:xfrm>
            <a:off x="3190875" y="1490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nl-BE" sz="2400">
              <a:latin typeface="Times New Roman" panose="02020603050405020304" pitchFamily="18" charset="0"/>
            </a:endParaRPr>
          </a:p>
        </p:txBody>
      </p:sp>
      <p:grpSp>
        <p:nvGrpSpPr>
          <p:cNvPr id="16391" name="Group 51"/>
          <p:cNvGrpSpPr>
            <a:grpSpLocks/>
          </p:cNvGrpSpPr>
          <p:nvPr/>
        </p:nvGrpSpPr>
        <p:grpSpPr bwMode="auto">
          <a:xfrm>
            <a:off x="457200" y="476250"/>
            <a:ext cx="3303588" cy="914400"/>
            <a:chOff x="288" y="300"/>
            <a:chExt cx="2081" cy="576"/>
          </a:xfrm>
        </p:grpSpPr>
        <p:sp>
          <p:nvSpPr>
            <p:cNvPr id="16392" name="Text Box 9"/>
            <p:cNvSpPr txBox="1">
              <a:spLocks noChangeArrowheads="1"/>
            </p:cNvSpPr>
            <p:nvPr/>
          </p:nvSpPr>
          <p:spPr bwMode="auto">
            <a:xfrm>
              <a:off x="297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M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6393" name="Text Box 10"/>
            <p:cNvSpPr txBox="1">
              <a:spLocks noChangeArrowheads="1"/>
            </p:cNvSpPr>
            <p:nvPr/>
          </p:nvSpPr>
          <p:spPr bwMode="auto">
            <a:xfrm>
              <a:off x="586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A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6394" name="Text Box 11"/>
            <p:cNvSpPr txBox="1">
              <a:spLocks noChangeArrowheads="1"/>
            </p:cNvSpPr>
            <p:nvPr/>
          </p:nvSpPr>
          <p:spPr bwMode="auto">
            <a:xfrm>
              <a:off x="1159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R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6395" name="Text Box 12"/>
            <p:cNvSpPr txBox="1">
              <a:spLocks noChangeArrowheads="1"/>
            </p:cNvSpPr>
            <p:nvPr/>
          </p:nvSpPr>
          <p:spPr bwMode="auto">
            <a:xfrm>
              <a:off x="872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T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6396" name="Text Box 13"/>
            <p:cNvSpPr txBox="1">
              <a:spLocks noChangeArrowheads="1"/>
            </p:cNvSpPr>
            <p:nvPr/>
          </p:nvSpPr>
          <p:spPr bwMode="auto">
            <a:xfrm>
              <a:off x="1724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X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6397" name="Text Box 14"/>
            <p:cNvSpPr txBox="1">
              <a:spLocks noChangeArrowheads="1"/>
            </p:cNvSpPr>
            <p:nvPr/>
          </p:nvSpPr>
          <p:spPr bwMode="auto">
            <a:xfrm>
              <a:off x="1445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6398" name="Text Box 29"/>
            <p:cNvSpPr txBox="1">
              <a:spLocks noChangeArrowheads="1"/>
            </p:cNvSpPr>
            <p:nvPr/>
          </p:nvSpPr>
          <p:spPr bwMode="auto">
            <a:xfrm>
              <a:off x="28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16399" name="Text Box 30"/>
            <p:cNvSpPr txBox="1">
              <a:spLocks noChangeArrowheads="1"/>
            </p:cNvSpPr>
            <p:nvPr/>
          </p:nvSpPr>
          <p:spPr bwMode="auto">
            <a:xfrm>
              <a:off x="57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W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6400" name="Text Box 31"/>
            <p:cNvSpPr txBox="1">
              <a:spLocks noChangeArrowheads="1"/>
            </p:cNvSpPr>
            <p:nvPr/>
          </p:nvSpPr>
          <p:spPr bwMode="auto">
            <a:xfrm>
              <a:off x="431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16401" name="Text Box 32"/>
            <p:cNvSpPr txBox="1">
              <a:spLocks noChangeArrowheads="1"/>
            </p:cNvSpPr>
            <p:nvPr/>
          </p:nvSpPr>
          <p:spPr bwMode="auto">
            <a:xfrm>
              <a:off x="100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K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6402" name="Text Box 33"/>
            <p:cNvSpPr txBox="1">
              <a:spLocks noChangeArrowheads="1"/>
            </p:cNvSpPr>
            <p:nvPr/>
          </p:nvSpPr>
          <p:spPr bwMode="auto">
            <a:xfrm>
              <a:off x="114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U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6403" name="Text Box 34"/>
            <p:cNvSpPr txBox="1">
              <a:spLocks noChangeArrowheads="1"/>
            </p:cNvSpPr>
            <p:nvPr/>
          </p:nvSpPr>
          <p:spPr bwMode="auto">
            <a:xfrm>
              <a:off x="129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N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6404" name="Text Box 35"/>
            <p:cNvSpPr txBox="1">
              <a:spLocks noChangeArrowheads="1"/>
            </p:cNvSpPr>
            <p:nvPr/>
          </p:nvSpPr>
          <p:spPr bwMode="auto">
            <a:xfrm>
              <a:off x="158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E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6405" name="Text Box 36"/>
            <p:cNvSpPr txBox="1">
              <a:spLocks noChangeArrowheads="1"/>
            </p:cNvSpPr>
            <p:nvPr/>
          </p:nvSpPr>
          <p:spPr bwMode="auto">
            <a:xfrm>
              <a:off x="1429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D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6406" name="Text Box 37"/>
            <p:cNvSpPr txBox="1">
              <a:spLocks noChangeArrowheads="1"/>
            </p:cNvSpPr>
            <p:nvPr/>
          </p:nvSpPr>
          <p:spPr bwMode="auto">
            <a:xfrm>
              <a:off x="720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6407" name="Text Box 38"/>
            <p:cNvSpPr txBox="1">
              <a:spLocks noChangeArrowheads="1"/>
            </p:cNvSpPr>
            <p:nvPr/>
          </p:nvSpPr>
          <p:spPr bwMode="auto">
            <a:xfrm>
              <a:off x="860" y="571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S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6408" name="Text Box 39"/>
            <p:cNvSpPr txBox="1">
              <a:spLocks noChangeArrowheads="1"/>
            </p:cNvSpPr>
            <p:nvPr/>
          </p:nvSpPr>
          <p:spPr bwMode="auto">
            <a:xfrm>
              <a:off x="1726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16409" name="Text Box 41"/>
            <p:cNvSpPr txBox="1">
              <a:spLocks noChangeArrowheads="1"/>
            </p:cNvSpPr>
            <p:nvPr/>
          </p:nvSpPr>
          <p:spPr bwMode="auto">
            <a:xfrm>
              <a:off x="1860" y="572"/>
              <a:ext cx="113" cy="163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6410" name="Group 49"/>
            <p:cNvGrpSpPr>
              <a:grpSpLocks/>
            </p:cNvGrpSpPr>
            <p:nvPr/>
          </p:nvGrpSpPr>
          <p:grpSpPr bwMode="auto">
            <a:xfrm>
              <a:off x="1927" y="422"/>
              <a:ext cx="442" cy="454"/>
              <a:chOff x="1927" y="422"/>
              <a:chExt cx="442" cy="454"/>
            </a:xfrm>
          </p:grpSpPr>
          <p:sp>
            <p:nvSpPr>
              <p:cNvPr id="16411" name="AutoShape 42"/>
              <p:cNvSpPr>
                <a:spLocks noChangeArrowheads="1"/>
              </p:cNvSpPr>
              <p:nvPr/>
            </p:nvSpPr>
            <p:spPr bwMode="auto">
              <a:xfrm>
                <a:off x="1927" y="422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412" name="AutoShape 46"/>
              <p:cNvSpPr>
                <a:spLocks noChangeArrowheads="1"/>
              </p:cNvSpPr>
              <p:nvPr/>
            </p:nvSpPr>
            <p:spPr bwMode="auto">
              <a:xfrm rot="10800000">
                <a:off x="1930" y="649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413" name="Text Box 47"/>
              <p:cNvSpPr txBox="1">
                <a:spLocks noChangeArrowheads="1"/>
              </p:cNvSpPr>
              <p:nvPr/>
            </p:nvSpPr>
            <p:spPr bwMode="auto">
              <a:xfrm>
                <a:off x="2095" y="485"/>
                <a:ext cx="91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nl-BE" sz="2400" b="1">
                    <a:solidFill>
                      <a:srgbClr val="174691"/>
                    </a:solidFill>
                  </a:rPr>
                  <a:t>2</a:t>
                </a:r>
                <a:endParaRPr lang="nl-NL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16414" name="Text Box 50"/>
          <p:cNvSpPr txBox="1">
            <a:spLocks noChangeArrowheads="1"/>
          </p:cNvSpPr>
          <p:nvPr/>
        </p:nvSpPr>
        <p:spPr bwMode="auto">
          <a:xfrm>
            <a:off x="-9525" y="2770188"/>
            <a:ext cx="1079500" cy="1079500"/>
          </a:xfrm>
          <a:prstGeom prst="rect">
            <a:avLst/>
          </a:prstGeom>
          <a:solidFill>
            <a:srgbClr val="174691"/>
          </a:solidFill>
          <a:ln w="9525">
            <a:solidFill>
              <a:srgbClr val="174691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BE" sz="2800" b="1" i="1">
                <a:solidFill>
                  <a:srgbClr val="FFFFFF"/>
                </a:solidFill>
                <a:latin typeface="Comic Sans MS" panose="030F0702030302020204" pitchFamily="66" charset="0"/>
              </a:rPr>
              <a:t>G22</a:t>
            </a:r>
            <a:endParaRPr lang="nl-NL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323850" y="2355850"/>
            <a:ext cx="73009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Een </a:t>
            </a:r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</a:rPr>
              <a:t>eenterm</a:t>
            </a:r>
            <a:r>
              <a:rPr lang="nl-NL">
                <a:latin typeface="Calibri" panose="020F0502020204030204" pitchFamily="34" charset="0"/>
              </a:rPr>
              <a:t> is een product van een getalfactor en letterfactoren met een</a:t>
            </a:r>
          </a:p>
          <a:p>
            <a:r>
              <a:rPr lang="nl-NL">
                <a:latin typeface="Calibri" panose="020F0502020204030204" pitchFamily="34" charset="0"/>
              </a:rPr>
              <a:t>positieve exponent.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323850" y="4438650"/>
            <a:ext cx="62642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De getalfactor noem je </a:t>
            </a:r>
            <a:r>
              <a:rPr lang="nl-NL" b="1">
                <a:solidFill>
                  <a:srgbClr val="0000FF"/>
                </a:solidFill>
                <a:latin typeface="Calibri" panose="020F0502020204030204" pitchFamily="34" charset="0"/>
              </a:rPr>
              <a:t>het</a:t>
            </a:r>
            <a:r>
              <a:rPr lang="nl-NL">
                <a:latin typeface="Calibri" panose="020F0502020204030204" pitchFamily="34" charset="0"/>
              </a:rPr>
              <a:t> </a:t>
            </a:r>
            <a:r>
              <a:rPr lang="nl-NL" b="1">
                <a:solidFill>
                  <a:srgbClr val="0000FF"/>
                </a:solidFill>
                <a:latin typeface="Calibri" panose="020F0502020204030204" pitchFamily="34" charset="0"/>
              </a:rPr>
              <a:t>cijfergedeelte</a:t>
            </a:r>
            <a:r>
              <a:rPr lang="nl-NL">
                <a:solidFill>
                  <a:srgbClr val="0000FF"/>
                </a:solidFill>
                <a:latin typeface="Calibri" panose="020F0502020204030204" pitchFamily="34" charset="0"/>
              </a:rPr>
              <a:t> </a:t>
            </a:r>
            <a:r>
              <a:rPr lang="nl-NL">
                <a:latin typeface="Calibri" panose="020F0502020204030204" pitchFamily="34" charset="0"/>
              </a:rPr>
              <a:t>of</a:t>
            </a:r>
            <a:r>
              <a:rPr lang="nl-NL">
                <a:solidFill>
                  <a:srgbClr val="0000FF"/>
                </a:solidFill>
                <a:latin typeface="Calibri" panose="020F0502020204030204" pitchFamily="34" charset="0"/>
              </a:rPr>
              <a:t> </a:t>
            </a:r>
            <a:r>
              <a:rPr lang="nl-NL" b="1">
                <a:solidFill>
                  <a:srgbClr val="0000FF"/>
                </a:solidFill>
                <a:latin typeface="Calibri" panose="020F0502020204030204" pitchFamily="34" charset="0"/>
              </a:rPr>
              <a:t>de coëfficiënt</a:t>
            </a:r>
            <a:r>
              <a:rPr lang="nl-NL">
                <a:latin typeface="Calibri" panose="020F0502020204030204" pitchFamily="34" charset="0"/>
              </a:rPr>
              <a:t>, </a:t>
            </a:r>
            <a:br>
              <a:rPr lang="nl-NL">
                <a:latin typeface="Calibri" panose="020F0502020204030204" pitchFamily="34" charset="0"/>
              </a:rPr>
            </a:br>
            <a:r>
              <a:rPr lang="nl-NL">
                <a:latin typeface="Calibri" panose="020F0502020204030204" pitchFamily="34" charset="0"/>
              </a:rPr>
              <a:t>het geheel van de letterfactoren noem je </a:t>
            </a:r>
            <a:r>
              <a:rPr lang="nl-NL" b="1">
                <a:solidFill>
                  <a:srgbClr val="660066"/>
                </a:solidFill>
                <a:latin typeface="Calibri" panose="020F0502020204030204" pitchFamily="34" charset="0"/>
              </a:rPr>
              <a:t>het</a:t>
            </a:r>
            <a:r>
              <a:rPr lang="nl-NL" b="1">
                <a:latin typeface="Calibri" panose="020F0502020204030204" pitchFamily="34" charset="0"/>
              </a:rPr>
              <a:t> </a:t>
            </a:r>
            <a:r>
              <a:rPr lang="nl-NL" b="1">
                <a:solidFill>
                  <a:srgbClr val="660066"/>
                </a:solidFill>
                <a:latin typeface="Calibri" panose="020F0502020204030204" pitchFamily="34" charset="0"/>
              </a:rPr>
              <a:t>lettergedeelte</a:t>
            </a:r>
            <a:r>
              <a:rPr lang="nl-NL"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3850" y="6157913"/>
            <a:ext cx="5861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Schrijf steeds eerst de coëfficiënt en dan het lettergedeelte.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874713" y="3133725"/>
            <a:ext cx="22177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5ab</a:t>
            </a:r>
            <a:r>
              <a:rPr lang="nl-NL" sz="2000" b="1" baseline="30000">
                <a:latin typeface="Calibri" panose="020F0502020204030204" pitchFamily="34" charset="0"/>
              </a:rPr>
              <a:t>2</a:t>
            </a:r>
            <a:r>
              <a:rPr lang="nl-NL">
                <a:latin typeface="Calibri" panose="020F0502020204030204" pitchFamily="34" charset="0"/>
              </a:rPr>
              <a:t>c is een eenterm.</a:t>
            </a:r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3735388" y="3709988"/>
            <a:ext cx="22463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-9x</a:t>
            </a:r>
            <a:r>
              <a:rPr lang="nl-NL" sz="2000" b="1" baseline="30000">
                <a:latin typeface="Calibri" panose="020F0502020204030204" pitchFamily="34" charset="0"/>
              </a:rPr>
              <a:t>3</a:t>
            </a:r>
            <a:r>
              <a:rPr lang="nl-NL">
                <a:latin typeface="Calibri" panose="020F0502020204030204" pitchFamily="34" charset="0"/>
              </a:rPr>
              <a:t>y</a:t>
            </a:r>
            <a:r>
              <a:rPr lang="nl-NL" sz="2000" b="1" baseline="30000">
                <a:latin typeface="Calibri" panose="020F0502020204030204" pitchFamily="34" charset="0"/>
              </a:rPr>
              <a:t>7</a:t>
            </a:r>
            <a:r>
              <a:rPr lang="nl-NL">
                <a:latin typeface="Calibri" panose="020F0502020204030204" pitchFamily="34" charset="0"/>
              </a:rPr>
              <a:t> is een eenterm.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938213" y="5256213"/>
            <a:ext cx="911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0000FF"/>
                </a:solidFill>
                <a:latin typeface="Calibri" panose="020F0502020204030204" pitchFamily="34" charset="0"/>
              </a:rPr>
              <a:t>23</a:t>
            </a:r>
            <a:r>
              <a:rPr lang="nl-BE">
                <a:solidFill>
                  <a:srgbClr val="660066"/>
                </a:solidFill>
                <a:latin typeface="Calibri" panose="020F0502020204030204" pitchFamily="34" charset="0"/>
              </a:rPr>
              <a:t>ab</a:t>
            </a:r>
            <a:r>
              <a:rPr lang="nl-BE" sz="2000" b="1" baseline="30000">
                <a:solidFill>
                  <a:srgbClr val="660066"/>
                </a:solidFill>
                <a:latin typeface="Calibri" panose="020F0502020204030204" pitchFamily="34" charset="0"/>
              </a:rPr>
              <a:t>2</a:t>
            </a:r>
            <a:r>
              <a:rPr lang="nl-BE">
                <a:solidFill>
                  <a:srgbClr val="660066"/>
                </a:solidFill>
                <a:latin typeface="Calibri" panose="020F0502020204030204" pitchFamily="34" charset="0"/>
              </a:rPr>
              <a:t>c</a:t>
            </a:r>
            <a:r>
              <a:rPr lang="nl-BE" sz="2000" b="1" baseline="30000">
                <a:solidFill>
                  <a:srgbClr val="660066"/>
                </a:solidFill>
                <a:latin typeface="Calibri" panose="020F0502020204030204" pitchFamily="34" charset="0"/>
              </a:rPr>
              <a:t>3</a:t>
            </a:r>
            <a:endParaRPr lang="nl-NL" sz="2000" b="1" baseline="30000">
              <a:solidFill>
                <a:srgbClr val="660066"/>
              </a:solidFill>
              <a:latin typeface="Calibri" panose="020F0502020204030204" pitchFamily="34" charset="0"/>
            </a:endParaRP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3741738" y="5583238"/>
            <a:ext cx="7397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rgbClr val="0000FF"/>
                </a:solidFill>
                <a:latin typeface="Calibri" panose="020F0502020204030204" pitchFamily="34" charset="0"/>
              </a:rPr>
              <a:t>-3</a:t>
            </a:r>
            <a:r>
              <a:rPr lang="nl-BE">
                <a:solidFill>
                  <a:srgbClr val="660066"/>
                </a:solidFill>
                <a:latin typeface="Calibri" panose="020F0502020204030204" pitchFamily="34" charset="0"/>
              </a:rPr>
              <a:t>k</a:t>
            </a:r>
            <a:r>
              <a:rPr lang="nl-BE" sz="2000" b="1" baseline="30000">
                <a:solidFill>
                  <a:srgbClr val="660066"/>
                </a:solidFill>
                <a:latin typeface="Calibri" panose="020F0502020204030204" pitchFamily="34" charset="0"/>
              </a:rPr>
              <a:t>4</a:t>
            </a:r>
            <a:r>
              <a:rPr lang="nl-BE">
                <a:solidFill>
                  <a:srgbClr val="660066"/>
                </a:solidFill>
                <a:latin typeface="Calibri" panose="020F0502020204030204" pitchFamily="34" charset="0"/>
              </a:rPr>
              <a:t>m</a:t>
            </a:r>
            <a:endParaRPr lang="nl-NL">
              <a:solidFill>
                <a:srgbClr val="660066"/>
              </a:solidFill>
              <a:latin typeface="Calibri" panose="020F0502020204030204" pitchFamily="34" charset="0"/>
            </a:endParaRPr>
          </a:p>
        </p:txBody>
      </p:sp>
      <p:grpSp>
        <p:nvGrpSpPr>
          <p:cNvPr id="5163" name="Group 43"/>
          <p:cNvGrpSpPr>
            <a:grpSpLocks/>
          </p:cNvGrpSpPr>
          <p:nvPr/>
        </p:nvGrpSpPr>
        <p:grpSpPr bwMode="auto">
          <a:xfrm>
            <a:off x="960438" y="3502025"/>
            <a:ext cx="3683000" cy="935038"/>
            <a:chOff x="605" y="1934"/>
            <a:chExt cx="2320" cy="589"/>
          </a:xfrm>
        </p:grpSpPr>
        <p:sp>
          <p:nvSpPr>
            <p:cNvPr id="5138" name="Line 18"/>
            <p:cNvSpPr>
              <a:spLocks noChangeShapeType="1"/>
            </p:cNvSpPr>
            <p:nvPr/>
          </p:nvSpPr>
          <p:spPr bwMode="auto">
            <a:xfrm>
              <a:off x="605" y="1934"/>
              <a:ext cx="91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5139" name="Line 19"/>
            <p:cNvSpPr>
              <a:spLocks noChangeShapeType="1"/>
            </p:cNvSpPr>
            <p:nvPr/>
          </p:nvSpPr>
          <p:spPr bwMode="auto">
            <a:xfrm>
              <a:off x="2416" y="2297"/>
              <a:ext cx="113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5141" name="Line 21"/>
            <p:cNvSpPr>
              <a:spLocks noChangeShapeType="1"/>
            </p:cNvSpPr>
            <p:nvPr/>
          </p:nvSpPr>
          <p:spPr bwMode="auto">
            <a:xfrm>
              <a:off x="650" y="1979"/>
              <a:ext cx="2275" cy="54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5142" name="Line 22"/>
            <p:cNvSpPr>
              <a:spLocks noChangeShapeType="1"/>
            </p:cNvSpPr>
            <p:nvPr/>
          </p:nvSpPr>
          <p:spPr bwMode="auto">
            <a:xfrm>
              <a:off x="2517" y="2342"/>
              <a:ext cx="408" cy="18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grpSp>
        <p:nvGrpSpPr>
          <p:cNvPr id="5162" name="Group 42"/>
          <p:cNvGrpSpPr>
            <a:grpSpLocks/>
          </p:cNvGrpSpPr>
          <p:nvPr/>
        </p:nvGrpSpPr>
        <p:grpSpPr bwMode="auto">
          <a:xfrm>
            <a:off x="1103313" y="3502025"/>
            <a:ext cx="5630862" cy="1222375"/>
            <a:chOff x="695" y="1934"/>
            <a:chExt cx="3547" cy="770"/>
          </a:xfrm>
        </p:grpSpPr>
        <p:sp>
          <p:nvSpPr>
            <p:cNvPr id="5144" name="Line 24"/>
            <p:cNvSpPr>
              <a:spLocks noChangeShapeType="1"/>
            </p:cNvSpPr>
            <p:nvPr/>
          </p:nvSpPr>
          <p:spPr bwMode="auto">
            <a:xfrm>
              <a:off x="695" y="1934"/>
              <a:ext cx="227" cy="0"/>
            </a:xfrm>
            <a:prstGeom prst="line">
              <a:avLst/>
            </a:prstGeom>
            <a:noFill/>
            <a:ln w="25400">
              <a:solidFill>
                <a:srgbClr val="66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5145" name="Line 25"/>
            <p:cNvSpPr>
              <a:spLocks noChangeShapeType="1"/>
            </p:cNvSpPr>
            <p:nvPr/>
          </p:nvSpPr>
          <p:spPr bwMode="auto">
            <a:xfrm>
              <a:off x="2538" y="2297"/>
              <a:ext cx="181" cy="0"/>
            </a:xfrm>
            <a:prstGeom prst="line">
              <a:avLst/>
            </a:prstGeom>
            <a:noFill/>
            <a:ln w="25400">
              <a:solidFill>
                <a:srgbClr val="66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5147" name="Line 27"/>
            <p:cNvSpPr>
              <a:spLocks noChangeShapeType="1"/>
            </p:cNvSpPr>
            <p:nvPr/>
          </p:nvSpPr>
          <p:spPr bwMode="auto">
            <a:xfrm flipV="1">
              <a:off x="3787" y="2070"/>
              <a:ext cx="454" cy="634"/>
            </a:xfrm>
            <a:prstGeom prst="line">
              <a:avLst/>
            </a:prstGeom>
            <a:noFill/>
            <a:ln w="25400">
              <a:solidFill>
                <a:srgbClr val="66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5148" name="Line 28"/>
            <p:cNvSpPr>
              <a:spLocks noChangeShapeType="1"/>
            </p:cNvSpPr>
            <p:nvPr/>
          </p:nvSpPr>
          <p:spPr bwMode="auto">
            <a:xfrm flipV="1">
              <a:off x="3787" y="2433"/>
              <a:ext cx="46" cy="271"/>
            </a:xfrm>
            <a:prstGeom prst="line">
              <a:avLst/>
            </a:prstGeom>
            <a:noFill/>
            <a:ln w="25400">
              <a:solidFill>
                <a:srgbClr val="66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5152" name="Line 32"/>
            <p:cNvSpPr>
              <a:spLocks noChangeShapeType="1"/>
            </p:cNvSpPr>
            <p:nvPr/>
          </p:nvSpPr>
          <p:spPr bwMode="auto">
            <a:xfrm>
              <a:off x="930" y="1979"/>
              <a:ext cx="3312" cy="91"/>
            </a:xfrm>
            <a:prstGeom prst="line">
              <a:avLst/>
            </a:prstGeom>
            <a:noFill/>
            <a:ln w="25400">
              <a:solidFill>
                <a:srgbClr val="66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5153" name="Line 33"/>
            <p:cNvSpPr>
              <a:spLocks noChangeShapeType="1"/>
            </p:cNvSpPr>
            <p:nvPr/>
          </p:nvSpPr>
          <p:spPr bwMode="auto">
            <a:xfrm>
              <a:off x="2744" y="2342"/>
              <a:ext cx="1088" cy="91"/>
            </a:xfrm>
            <a:prstGeom prst="line">
              <a:avLst/>
            </a:prstGeom>
            <a:noFill/>
            <a:ln w="25400">
              <a:solidFill>
                <a:srgbClr val="66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1228725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Eentermen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5159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5160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 Begrippen: eentermen en veeltermen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5161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G22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5164" name="Text Box 44"/>
          <p:cNvSpPr txBox="1">
            <a:spLocks noChangeArrowheads="1"/>
          </p:cNvSpPr>
          <p:nvPr/>
        </p:nvSpPr>
        <p:spPr bwMode="auto">
          <a:xfrm>
            <a:off x="323850" y="1844675"/>
            <a:ext cx="11572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Begrippen</a:t>
            </a:r>
            <a:endParaRPr lang="nl-NL" b="1" i="1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5126" grpId="0"/>
      <p:bldP spid="5127" grpId="0"/>
      <p:bldP spid="5131" grpId="0"/>
      <p:bldP spid="5135" grpId="0"/>
      <p:bldP spid="5136" grpId="0"/>
      <p:bldP spid="5137" grpId="0"/>
      <p:bldP spid="34826" grpId="0" animBg="1"/>
      <p:bldP spid="516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3850" y="2359025"/>
            <a:ext cx="86407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Als de coëfficiënt 1 is, mag je de eenterm zonder coëfficiënt schrijven.</a:t>
            </a:r>
            <a:r>
              <a:rPr lang="nl-NL"/>
              <a:t> 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3850" y="3429000"/>
            <a:ext cx="8208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Als de exponent van een letterfactor 1 is, mag je die factor zonder exponent schrijven.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3850" y="4502150"/>
            <a:ext cx="7488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 b="1" i="1">
                <a:solidFill>
                  <a:srgbClr val="174691"/>
                </a:solidFill>
                <a:latin typeface="Calibri" panose="020F0502020204030204" pitchFamily="34" charset="0"/>
              </a:rPr>
              <a:t>Gelijksoortige eentermen</a:t>
            </a:r>
            <a:r>
              <a:rPr lang="nl-NL">
                <a:latin typeface="Calibri" panose="020F0502020204030204" pitchFamily="34" charset="0"/>
              </a:rPr>
              <a:t> zijn eentermen met hetzelfde lettergedeelte.</a:t>
            </a: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642938" y="2890838"/>
            <a:ext cx="6397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1b = </a:t>
            </a: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681038" y="3965575"/>
            <a:ext cx="7127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5a</a:t>
            </a:r>
            <a:r>
              <a:rPr lang="nl-NL" sz="2000" b="1" baseline="30000">
                <a:latin typeface="Calibri" panose="020F0502020204030204" pitchFamily="34" charset="0"/>
              </a:rPr>
              <a:t>1</a:t>
            </a:r>
            <a:r>
              <a:rPr lang="nl-NL">
                <a:latin typeface="Calibri" panose="020F0502020204030204" pitchFamily="34" charset="0"/>
              </a:rPr>
              <a:t> = 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5163" y="5046663"/>
            <a:ext cx="383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-3x en 7x zijn gelijksoortige eentermen.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47700" y="5583238"/>
            <a:ext cx="4140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x</a:t>
            </a:r>
            <a:r>
              <a:rPr lang="nl-NL" sz="2000" b="1" baseline="30000">
                <a:latin typeface="Calibri" panose="020F0502020204030204" pitchFamily="34" charset="0"/>
              </a:rPr>
              <a:t>2</a:t>
            </a:r>
            <a:r>
              <a:rPr lang="nl-NL">
                <a:latin typeface="Calibri" panose="020F0502020204030204" pitchFamily="34" charset="0"/>
              </a:rPr>
              <a:t>y en 12x</a:t>
            </a:r>
            <a:r>
              <a:rPr lang="nl-NL" sz="2000" b="1" baseline="30000">
                <a:latin typeface="Calibri" panose="020F0502020204030204" pitchFamily="34" charset="0"/>
              </a:rPr>
              <a:t>2</a:t>
            </a:r>
            <a:r>
              <a:rPr lang="nl-NL">
                <a:latin typeface="Calibri" panose="020F0502020204030204" pitchFamily="34" charset="0"/>
              </a:rPr>
              <a:t>y zijn gelijksoortige eentermen.</a:t>
            </a:r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4027488" y="2879725"/>
            <a:ext cx="9001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1m</a:t>
            </a:r>
            <a:r>
              <a:rPr lang="nl-NL" b="1" baseline="30000">
                <a:latin typeface="Calibri" panose="020F0502020204030204" pitchFamily="34" charset="0"/>
              </a:rPr>
              <a:t>3</a:t>
            </a:r>
            <a:r>
              <a:rPr lang="nl-NL">
                <a:latin typeface="Calibri" panose="020F0502020204030204" pitchFamily="34" charset="0"/>
              </a:rPr>
              <a:t>p = </a:t>
            </a:r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4041775" y="3967163"/>
            <a:ext cx="7445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-r</a:t>
            </a:r>
            <a:r>
              <a:rPr lang="nl-NL" sz="2000" b="1" baseline="30000">
                <a:latin typeface="Calibri" panose="020F0502020204030204" pitchFamily="34" charset="0"/>
              </a:rPr>
              <a:t>2</a:t>
            </a:r>
            <a:r>
              <a:rPr lang="nl-NL">
                <a:latin typeface="Calibri" panose="020F0502020204030204" pitchFamily="34" charset="0"/>
              </a:rPr>
              <a:t>t</a:t>
            </a:r>
            <a:r>
              <a:rPr lang="nl-NL" sz="2000" baseline="30000">
                <a:latin typeface="Calibri" panose="020F0502020204030204" pitchFamily="34" charset="0"/>
              </a:rPr>
              <a:t>1</a:t>
            </a:r>
            <a:r>
              <a:rPr lang="nl-NL">
                <a:latin typeface="Calibri" panose="020F0502020204030204" pitchFamily="34" charset="0"/>
              </a:rPr>
              <a:t> =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2120900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Eentermen (vervolg)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14355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14356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 Begrippen: eentermen en veeltermen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4357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G22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323850" y="1844675"/>
            <a:ext cx="20589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Begrippen (vervolg)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1116013" y="28956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b</a:t>
            </a:r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760913" y="2886075"/>
            <a:ext cx="565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m</a:t>
            </a:r>
            <a:r>
              <a:rPr lang="nl-NL" b="1" baseline="30000">
                <a:latin typeface="Calibri" panose="020F0502020204030204" pitchFamily="34" charset="0"/>
              </a:rPr>
              <a:t>3</a:t>
            </a:r>
            <a:r>
              <a:rPr lang="nl-NL">
                <a:latin typeface="Calibri" panose="020F0502020204030204" pitchFamily="34" charset="0"/>
              </a:rPr>
              <a:t>p</a:t>
            </a:r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1231900" y="3956050"/>
            <a:ext cx="4095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5a</a:t>
            </a:r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654550" y="3976688"/>
            <a:ext cx="493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-r</a:t>
            </a:r>
            <a:r>
              <a:rPr lang="nl-NL" sz="2000" b="1" baseline="30000">
                <a:latin typeface="Calibri" panose="020F0502020204030204" pitchFamily="34" charset="0"/>
              </a:rPr>
              <a:t>2</a:t>
            </a:r>
            <a:r>
              <a:rPr lang="nl-NL">
                <a:latin typeface="Calibri" panose="020F0502020204030204" pitchFamily="34" charset="0"/>
              </a:rPr>
              <a:t>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/>
      <p:bldP spid="14344" grpId="0"/>
      <p:bldP spid="14345" grpId="0"/>
      <p:bldP spid="14347" grpId="0"/>
      <p:bldP spid="14348" grpId="0"/>
      <p:bldP spid="14349" grpId="0"/>
      <p:bldP spid="14350" grpId="0"/>
      <p:bldP spid="14351" grpId="0"/>
      <p:bldP spid="14352" grpId="0"/>
      <p:bldP spid="34826" grpId="0" animBg="1"/>
      <p:bldP spid="14358" grpId="0"/>
      <p:bldP spid="14359" grpId="0"/>
      <p:bldP spid="14360" grpId="0"/>
      <p:bldP spid="14361" grpId="0"/>
      <p:bldP spid="1436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355600" y="2379663"/>
            <a:ext cx="4000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Een </a:t>
            </a:r>
            <a:r>
              <a:rPr lang="nl-NL" b="1" i="1">
                <a:solidFill>
                  <a:srgbClr val="174691"/>
                </a:solidFill>
                <a:latin typeface="Calibri" panose="020F0502020204030204" pitchFamily="34" charset="0"/>
              </a:rPr>
              <a:t>veelterm</a:t>
            </a:r>
            <a:r>
              <a:rPr lang="nl-NL" b="1">
                <a:latin typeface="Calibri" panose="020F0502020204030204" pitchFamily="34" charset="0"/>
              </a:rPr>
              <a:t> </a:t>
            </a:r>
            <a:r>
              <a:rPr lang="nl-NL">
                <a:latin typeface="Calibri" panose="020F0502020204030204" pitchFamily="34" charset="0"/>
              </a:rPr>
              <a:t>is een som van eentermen.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676275" y="2890838"/>
            <a:ext cx="3032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9a - b -12c + 3 is een veelterm.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4587875" y="3394075"/>
            <a:ext cx="2720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x</a:t>
            </a:r>
            <a:r>
              <a:rPr lang="nl-NL" sz="2000" b="1" baseline="30000">
                <a:latin typeface="Calibri" panose="020F0502020204030204" pitchFamily="34" charset="0"/>
              </a:rPr>
              <a:t>2</a:t>
            </a:r>
            <a:r>
              <a:rPr lang="nl-NL">
                <a:latin typeface="Calibri" panose="020F0502020204030204" pitchFamily="34" charset="0"/>
              </a:rPr>
              <a:t> - y</a:t>
            </a:r>
            <a:r>
              <a:rPr lang="nl-NL" sz="2000" b="1" baseline="30000">
                <a:latin typeface="Calibri" panose="020F0502020204030204" pitchFamily="34" charset="0"/>
              </a:rPr>
              <a:t>3</a:t>
            </a:r>
            <a:r>
              <a:rPr lang="nl-NL">
                <a:latin typeface="Calibri" panose="020F0502020204030204" pitchFamily="34" charset="0"/>
              </a:rPr>
              <a:t> + 25 is een veelterm.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368300" y="3963988"/>
            <a:ext cx="6965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Eentermen, tweetermen, drietermen, viertermen, … zijn veeltermen.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684213" y="4495800"/>
            <a:ext cx="2085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9a - b -12c + 3 is een</a:t>
            </a: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4610100" y="5045075"/>
            <a:ext cx="177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x</a:t>
            </a:r>
            <a:r>
              <a:rPr lang="nl-NL" sz="2000" b="1" baseline="30000">
                <a:latin typeface="Calibri" panose="020F0502020204030204" pitchFamily="34" charset="0"/>
              </a:rPr>
              <a:t>2</a:t>
            </a:r>
            <a:r>
              <a:rPr lang="nl-NL">
                <a:latin typeface="Calibri" panose="020F0502020204030204" pitchFamily="34" charset="0"/>
              </a:rPr>
              <a:t> - y</a:t>
            </a:r>
            <a:r>
              <a:rPr lang="nl-NL" sz="2000" b="1" baseline="30000">
                <a:latin typeface="Calibri" panose="020F0502020204030204" pitchFamily="34" charset="0"/>
              </a:rPr>
              <a:t>3</a:t>
            </a:r>
            <a:r>
              <a:rPr lang="nl-NL">
                <a:latin typeface="Calibri" panose="020F0502020204030204" pitchFamily="34" charset="0"/>
              </a:rPr>
              <a:t> + 25 is een</a:t>
            </a: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684213" y="5554663"/>
            <a:ext cx="15065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-8z + 17 is een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1300163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Veeltermen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6158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6159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 Begrippen: eentermen en veeltermen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6160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G22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2632075" y="4497388"/>
            <a:ext cx="10429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vierterm.</a:t>
            </a:r>
          </a:p>
        </p:txBody>
      </p:sp>
      <p:sp>
        <p:nvSpPr>
          <p:cNvPr id="6162" name="Rectangle 18"/>
          <p:cNvSpPr>
            <a:spLocks noChangeArrowheads="1"/>
          </p:cNvSpPr>
          <p:nvPr/>
        </p:nvSpPr>
        <p:spPr bwMode="auto">
          <a:xfrm>
            <a:off x="6253163" y="5040313"/>
            <a:ext cx="1060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drieterm.</a:t>
            </a:r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2057400" y="5554663"/>
            <a:ext cx="1162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tweeterm.</a:t>
            </a: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323850" y="1844675"/>
            <a:ext cx="11572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Begrippen</a:t>
            </a:r>
            <a:endParaRPr lang="nl-NL" b="1" i="1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  <p:bldP spid="6150" grpId="0"/>
      <p:bldP spid="6151" grpId="0"/>
      <p:bldP spid="6152" grpId="0"/>
      <p:bldP spid="6153" grpId="0"/>
      <p:bldP spid="6154" grpId="0"/>
      <p:bldP spid="6155" grpId="0"/>
      <p:bldP spid="34826" grpId="0" animBg="1"/>
      <p:bldP spid="6161" grpId="0"/>
      <p:bldP spid="6162" grpId="0"/>
      <p:bldP spid="6163" grpId="0"/>
      <p:bldP spid="616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323850" y="1936750"/>
            <a:ext cx="86772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De </a:t>
            </a:r>
            <a:r>
              <a:rPr lang="nl-NL" b="1" i="1">
                <a:solidFill>
                  <a:srgbClr val="174691"/>
                </a:solidFill>
                <a:latin typeface="Calibri" panose="020F0502020204030204" pitchFamily="34" charset="0"/>
              </a:rPr>
              <a:t>getalwaarde</a:t>
            </a:r>
            <a:r>
              <a:rPr lang="nl-NL" b="1">
                <a:latin typeface="Calibri" panose="020F0502020204030204" pitchFamily="34" charset="0"/>
              </a:rPr>
              <a:t> </a:t>
            </a:r>
            <a:r>
              <a:rPr lang="nl-NL">
                <a:latin typeface="Calibri" panose="020F0502020204030204" pitchFamily="34" charset="0"/>
              </a:rPr>
              <a:t>van een veelterm kun je </a:t>
            </a:r>
            <a:r>
              <a:rPr lang="nl-NL" b="1" i="1">
                <a:solidFill>
                  <a:srgbClr val="174691"/>
                </a:solidFill>
                <a:latin typeface="Calibri" panose="020F0502020204030204" pitchFamily="34" charset="0"/>
              </a:rPr>
              <a:t>bepalen</a:t>
            </a:r>
            <a:r>
              <a:rPr lang="nl-NL" b="1">
                <a:latin typeface="Calibri" panose="020F0502020204030204" pitchFamily="34" charset="0"/>
              </a:rPr>
              <a:t> </a:t>
            </a:r>
            <a:r>
              <a:rPr lang="nl-NL">
                <a:latin typeface="Calibri" panose="020F0502020204030204" pitchFamily="34" charset="0"/>
              </a:rPr>
              <a:t>door de letters van de veelterm</a:t>
            </a:r>
            <a:br>
              <a:rPr lang="nl-NL">
                <a:latin typeface="Calibri" panose="020F0502020204030204" pitchFamily="34" charset="0"/>
              </a:rPr>
            </a:br>
            <a:r>
              <a:rPr lang="nl-NL">
                <a:latin typeface="Calibri" panose="020F0502020204030204" pitchFamily="34" charset="0"/>
              </a:rPr>
              <a:t>te vervangen door de gegeven waarden en daarna het resultaat uit te rekenen.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323850" y="2708275"/>
            <a:ext cx="4276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Let hierbij op de volgorde van bewerkingen.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344488" y="3716338"/>
            <a:ext cx="64103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>
                <a:latin typeface="Calibri" panose="020F0502020204030204" pitchFamily="34" charset="0"/>
              </a:rPr>
              <a:t> Bepaal de getalwaarde van de eenterm 3x</a:t>
            </a:r>
            <a:r>
              <a:rPr lang="nl-BE" sz="2000" b="1" baseline="30000">
                <a:latin typeface="Calibri" panose="020F0502020204030204" pitchFamily="34" charset="0"/>
              </a:rPr>
              <a:t>4</a:t>
            </a:r>
            <a:r>
              <a:rPr lang="nl-BE">
                <a:latin typeface="Calibri" panose="020F0502020204030204" pitchFamily="34" charset="0"/>
              </a:rPr>
              <a:t>y</a:t>
            </a:r>
            <a:r>
              <a:rPr lang="nl-BE" sz="2000" b="1" baseline="30000">
                <a:latin typeface="Calibri" panose="020F0502020204030204" pitchFamily="34" charset="0"/>
              </a:rPr>
              <a:t>2</a:t>
            </a:r>
            <a:r>
              <a:rPr lang="nl-BE">
                <a:latin typeface="Calibri" panose="020F0502020204030204" pitchFamily="34" charset="0"/>
              </a:rPr>
              <a:t> voor x = -1 en y = 5.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358775" y="4581525"/>
            <a:ext cx="1476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3 . (-1)</a:t>
            </a:r>
            <a:r>
              <a:rPr lang="nl-BE" sz="2000" b="1" baseline="30000">
                <a:latin typeface="Calibri" panose="020F0502020204030204" pitchFamily="34" charset="0"/>
              </a:rPr>
              <a:t>4</a:t>
            </a:r>
            <a:r>
              <a:rPr lang="nl-BE">
                <a:latin typeface="Calibri" panose="020F0502020204030204" pitchFamily="34" charset="0"/>
              </a:rPr>
              <a:t> . 5</a:t>
            </a:r>
            <a:r>
              <a:rPr lang="nl-BE" sz="2000" b="1" baseline="30000">
                <a:latin typeface="Calibri" panose="020F0502020204030204" pitchFamily="34" charset="0"/>
              </a:rPr>
              <a:t>2</a:t>
            </a:r>
            <a:r>
              <a:rPr lang="nl-BE" sz="2400" b="1">
                <a:latin typeface="Times New Roman" panose="02020603050405020304" pitchFamily="18" charset="0"/>
              </a:rPr>
              <a:t> </a:t>
            </a:r>
            <a:endParaRPr lang="nl-NL" sz="2400" b="1">
              <a:latin typeface="Times New Roman" panose="02020603050405020304" pitchFamily="18" charset="0"/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360363" y="5084763"/>
            <a:ext cx="12144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3 . 1 . 25</a:t>
            </a:r>
            <a:r>
              <a:rPr lang="nl-BE" sz="2400" b="1">
                <a:latin typeface="Times New Roman" panose="02020603050405020304" pitchFamily="18" charset="0"/>
              </a:rPr>
              <a:t> </a:t>
            </a:r>
            <a:endParaRPr lang="nl-NL" sz="2400" b="1">
              <a:latin typeface="Times New Roman" panose="02020603050405020304" pitchFamily="18" charset="0"/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357188" y="5589588"/>
            <a:ext cx="658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75</a:t>
            </a:r>
            <a:r>
              <a:rPr lang="nl-BE" sz="2400" b="1">
                <a:latin typeface="Times New Roman" panose="02020603050405020304" pitchFamily="18" charset="0"/>
              </a:rPr>
              <a:t> </a:t>
            </a:r>
            <a:endParaRPr lang="nl-NL" sz="2400" b="1">
              <a:latin typeface="Times New Roman" panose="02020603050405020304" pitchFamily="18" charset="0"/>
            </a:endParaRPr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517525" y="4221163"/>
            <a:ext cx="669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3x</a:t>
            </a:r>
            <a:r>
              <a:rPr lang="nl-BE" sz="2000" b="1" baseline="30000">
                <a:latin typeface="Calibri" panose="020F0502020204030204" pitchFamily="34" charset="0"/>
              </a:rPr>
              <a:t>4</a:t>
            </a:r>
            <a:r>
              <a:rPr lang="nl-BE">
                <a:latin typeface="Calibri" panose="020F0502020204030204" pitchFamily="34" charset="0"/>
              </a:rPr>
              <a:t>y</a:t>
            </a:r>
            <a:r>
              <a:rPr lang="nl-BE" sz="2000" b="1" baseline="30000">
                <a:latin typeface="Calibri" panose="020F0502020204030204" pitchFamily="34" charset="0"/>
              </a:rPr>
              <a:t>2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323850" y="3213100"/>
            <a:ext cx="139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Voorbeelden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3009900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Getalwaarde van een formule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7184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7185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 Begrippen: eentermen en veeltermen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7186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G22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174" grpId="0"/>
      <p:bldP spid="7175" grpId="0"/>
      <p:bldP spid="7176" grpId="0"/>
      <p:bldP spid="7177" grpId="0"/>
      <p:bldP spid="7178" grpId="0"/>
      <p:bldP spid="7180" grpId="0"/>
      <p:bldP spid="7181" grpId="0"/>
      <p:bldP spid="348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338138" y="1844675"/>
            <a:ext cx="80502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nl-BE">
                <a:latin typeface="Calibri" panose="020F0502020204030204" pitchFamily="34" charset="0"/>
              </a:rPr>
              <a:t> Bepaal de getalwaarde van de veelterm 3x</a:t>
            </a:r>
            <a:r>
              <a:rPr lang="nl-BE" sz="2000" b="1" baseline="30000">
                <a:latin typeface="Calibri" panose="020F0502020204030204" pitchFamily="34" charset="0"/>
              </a:rPr>
              <a:t>3</a:t>
            </a:r>
            <a:r>
              <a:rPr lang="nl-BE">
                <a:latin typeface="Calibri" panose="020F0502020204030204" pitchFamily="34" charset="0"/>
              </a:rPr>
              <a:t>y</a:t>
            </a:r>
            <a:r>
              <a:rPr lang="nl-BE" sz="2000" b="1" baseline="30000">
                <a:latin typeface="Calibri" panose="020F0502020204030204" pitchFamily="34" charset="0"/>
              </a:rPr>
              <a:t>2</a:t>
            </a:r>
            <a:r>
              <a:rPr lang="nl-BE">
                <a:latin typeface="Calibri" panose="020F0502020204030204" pitchFamily="34" charset="0"/>
              </a:rPr>
              <a:t> - 5xy + 6 voor x = -2 en y = 3.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333375" y="2781300"/>
            <a:ext cx="2790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3 . (-2)</a:t>
            </a:r>
            <a:r>
              <a:rPr lang="nl-BE" sz="2000" b="1" baseline="30000">
                <a:latin typeface="Calibri" panose="020F0502020204030204" pitchFamily="34" charset="0"/>
              </a:rPr>
              <a:t>3</a:t>
            </a:r>
            <a:r>
              <a:rPr lang="nl-BE">
                <a:latin typeface="Calibri" panose="020F0502020204030204" pitchFamily="34" charset="0"/>
              </a:rPr>
              <a:t> . 3</a:t>
            </a:r>
            <a:r>
              <a:rPr lang="nl-BE" sz="2000" b="1" baseline="30000">
                <a:latin typeface="Calibri" panose="020F0502020204030204" pitchFamily="34" charset="0"/>
              </a:rPr>
              <a:t>2</a:t>
            </a:r>
            <a:r>
              <a:rPr lang="nl-BE">
                <a:latin typeface="Calibri" panose="020F0502020204030204" pitchFamily="34" charset="0"/>
              </a:rPr>
              <a:t> - 5 . (-2) . 3 + 6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346075" y="3213100"/>
            <a:ext cx="2622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3 . (-8) . 9 - 5 . (-2) . 3 + 6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342900" y="3644900"/>
            <a:ext cx="15541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-216 + 30 + 6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336550" y="4076700"/>
            <a:ext cx="768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-180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506413" y="2349500"/>
            <a:ext cx="14970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3x</a:t>
            </a:r>
            <a:r>
              <a:rPr lang="nl-BE" sz="2000" b="1" baseline="30000">
                <a:latin typeface="Calibri" panose="020F0502020204030204" pitchFamily="34" charset="0"/>
              </a:rPr>
              <a:t>3</a:t>
            </a:r>
            <a:r>
              <a:rPr lang="nl-BE">
                <a:latin typeface="Calibri" panose="020F0502020204030204" pitchFamily="34" charset="0"/>
              </a:rPr>
              <a:t>y</a:t>
            </a:r>
            <a:r>
              <a:rPr lang="nl-BE" sz="2000" b="1" baseline="30000">
                <a:latin typeface="Calibri" panose="020F0502020204030204" pitchFamily="34" charset="0"/>
              </a:rPr>
              <a:t>2</a:t>
            </a:r>
            <a:r>
              <a:rPr lang="nl-BE">
                <a:latin typeface="Calibri" panose="020F0502020204030204" pitchFamily="34" charset="0"/>
              </a:rPr>
              <a:t> - 5xy + 6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3902075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Getalwaarde van een formule (vervolg)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15380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15381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 Begrippen: eentermen en veeltermen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5382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G22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/>
      <p:bldP spid="15373" grpId="0"/>
      <p:bldP spid="15374" grpId="0"/>
      <p:bldP spid="15375" grpId="0"/>
      <p:bldP spid="15376" grpId="0"/>
      <p:bldP spid="15377" grpId="0"/>
      <p:bldP spid="34826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397</Words>
  <Application>Microsoft Office PowerPoint</Application>
  <PresentationFormat>Diavoorstelling (4:3)</PresentationFormat>
  <Paragraphs>81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2" baseType="lpstr">
      <vt:lpstr>Arial</vt:lpstr>
      <vt:lpstr>Comic Sans MS</vt:lpstr>
      <vt:lpstr>Times New Roman</vt:lpstr>
      <vt:lpstr>Calibri</vt:lpstr>
      <vt:lpstr>Impact</vt:lpstr>
      <vt:lpstr>Standaardontwerp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28</cp:revision>
  <dcterms:created xsi:type="dcterms:W3CDTF">2009-11-24T15:08:55Z</dcterms:created>
  <dcterms:modified xsi:type="dcterms:W3CDTF">2013-12-06T12:53:29Z</dcterms:modified>
</cp:coreProperties>
</file>