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E9ECF6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546BA-BBB4-4CB8-827F-B32B179A615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957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48DF8-CA86-4DD5-A04F-FA7303D0134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268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09414-FE38-441F-BC26-F353749EB98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1660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8518D24-1713-4B9D-8893-3E8B3F2C33C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0377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DA015-69AE-45DD-934C-C678EBE5B30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5136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DF702-B666-4172-928C-0AF948A94F2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242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38FF1-B7F8-48A6-A78E-AFA450DA8F8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0760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4A0CC-D1F8-4EBE-9EA0-7D724969185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21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2AEDA-2B37-4EB5-9371-2D3E13FFFC5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053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0A83F-B22B-4227-B15A-F6DE036633B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990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80BE8-41C9-435B-A37F-74D32C09216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390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AB525-DDEC-4F1F-8D07-AC5A7AA4467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909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93EEA8-61E4-43ED-9233-940C67C4AEB0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2.%20Pelckmans%202de%20jaar%20-%20versie%202%20-%20W2013\00.%20Matrix%202de%20jaar\01.%20Matrix%202%20-%20Presentaties%20en%20applets%20getallenleer\24a_info_machten_vermenigvuldigen.pp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hyperlink" Target="file:///C:\02.%20Pelckmans%202de%20jaar%20-%20versie%202%20-%20W2013\00.%20Matrix%202de%20jaar\01.%20Matrix%202%20-%20Presentaties%20en%20applets%20getallenleer\24b_info_machten_delen.pp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Eentermen vermenigvuldigen en delen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8438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18439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18440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1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2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3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4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5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6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8447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8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8449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0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1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2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3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4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5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6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8457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8458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18459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60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61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8462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G24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23850" y="19097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22263" y="4975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-5x . (-4y) =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74963" y="4975225"/>
            <a:ext cx="617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20xy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444625" y="4975225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-5 . (-4)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323850" y="6026150"/>
            <a:ext cx="1311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6pq . 9p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q =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528763" y="602615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6 . 9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363913" y="602615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54p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q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325438" y="5510213"/>
            <a:ext cx="1692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-2m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 . 7m . m</a:t>
            </a:r>
            <a:r>
              <a:rPr lang="nl-NL" sz="2000" b="1" baseline="30000">
                <a:latin typeface="Calibri" panose="020F0502020204030204" pitchFamily="34" charset="0"/>
              </a:rPr>
              <a:t>3</a:t>
            </a:r>
            <a:r>
              <a:rPr lang="nl-NL">
                <a:latin typeface="Calibri" panose="020F0502020204030204" pitchFamily="34" charset="0"/>
              </a:rPr>
              <a:t> =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1906588" y="5511800"/>
            <a:ext cx="925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-2 . 7 . 1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95275" y="4459288"/>
            <a:ext cx="1397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4092575" y="5473700"/>
            <a:ext cx="752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-14m</a:t>
            </a:r>
            <a:r>
              <a:rPr lang="nl-NL" sz="2000" b="1" baseline="30000">
                <a:latin typeface="Calibri" panose="020F0502020204030204" pitchFamily="34" charset="0"/>
              </a:rPr>
              <a:t>6</a:t>
            </a:r>
            <a:endParaRPr lang="nl-NL" sz="2000">
              <a:latin typeface="Calibri" panose="020F0502020204030204" pitchFamily="34" charset="0"/>
            </a:endParaRP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466725" y="2420938"/>
            <a:ext cx="3744913" cy="10080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38163" y="2535238"/>
            <a:ext cx="3425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Vermenigvuldig de coëfficiënten.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538163" y="2940050"/>
            <a:ext cx="3600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Vermenigvuldig de letterfactoren.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682625" y="3927475"/>
            <a:ext cx="8066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Pas de rekenregel toe om machten met hetzelfde grondtal te vermenigvuldigen.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2106613" y="4975225"/>
            <a:ext cx="87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 . x . y =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2706688" y="5467350"/>
            <a:ext cx="1589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. m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 . m . m</a:t>
            </a:r>
            <a:r>
              <a:rPr lang="nl-NL" sz="2000" b="1" baseline="30000">
                <a:latin typeface="Calibri" panose="020F0502020204030204" pitchFamily="34" charset="0"/>
              </a:rPr>
              <a:t>3</a:t>
            </a:r>
            <a:r>
              <a:rPr lang="nl-NL">
                <a:latin typeface="Calibri" panose="020F0502020204030204" pitchFamily="34" charset="0"/>
              </a:rPr>
              <a:t> =</a:t>
            </a:r>
            <a:r>
              <a:rPr lang="nl-NL" sz="2000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962150" y="6026150"/>
            <a:ext cx="1512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. p . p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. q . q =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684213" y="3495675"/>
            <a:ext cx="4125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(De letters stellen rationale getallen voor).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9781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Eentermen vermenigvuldigen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48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4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Eentermen vermenigvuldigen 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5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G24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5151" name="AutoShape 31">
            <a:hlinkClick r:id="" action="ppaction://noaction" highlightClick="1"/>
            <a:hlinkHover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316913" y="3968750"/>
            <a:ext cx="323850" cy="32385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/>
      <p:bldP spid="5127" grpId="0"/>
      <p:bldP spid="5128" grpId="1"/>
      <p:bldP spid="5129" grpId="0"/>
      <p:bldP spid="5133" grpId="0"/>
      <p:bldP spid="5134" grpId="0"/>
      <p:bldP spid="5135" grpId="0"/>
      <p:bldP spid="5137" grpId="0"/>
      <p:bldP spid="5138" grpId="0" animBg="1"/>
      <p:bldP spid="5139" grpId="0"/>
      <p:bldP spid="5140" grpId="0"/>
      <p:bldP spid="5141" grpId="0"/>
      <p:bldP spid="5142" grpId="0"/>
      <p:bldP spid="5143" grpId="0"/>
      <p:bldP spid="5145" grpId="0"/>
      <p:bldP spid="34826" grpId="0" animBg="1"/>
      <p:bldP spid="51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51" name="Object 15"/>
          <p:cNvGraphicFramePr>
            <a:graphicFrameLocks noGrp="1" noChangeAspect="1"/>
          </p:cNvGraphicFramePr>
          <p:nvPr>
            <p:ph sz="half" idx="1"/>
          </p:nvPr>
        </p:nvGraphicFramePr>
        <p:xfrm>
          <a:off x="439738" y="5853113"/>
          <a:ext cx="96043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3" name="Vergelijking" r:id="rId3" imgW="888840" imgH="533160" progId="Equation.3">
                  <p:embed/>
                </p:oleObj>
              </mc:Choice>
              <mc:Fallback>
                <p:oleObj name="Vergelijking" r:id="rId3" imgW="888840" imgH="53316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8" y="5853113"/>
                        <a:ext cx="960437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3" name="Object 1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404938" y="5865813"/>
          <a:ext cx="331787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Vergelijking" r:id="rId5" imgW="266400" imgH="406080" progId="Equation.3">
                  <p:embed/>
                </p:oleObj>
              </mc:Choice>
              <mc:Fallback>
                <p:oleObj name="Vergelijking" r:id="rId5" imgW="266400" imgH="4060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938" y="5865813"/>
                        <a:ext cx="331787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68300" y="1887538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19150" y="3783013"/>
            <a:ext cx="6683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Pas de rekenregel toe om machten met hetzelfde grondtal te delen.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79413" y="4838700"/>
            <a:ext cx="116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36a</a:t>
            </a:r>
            <a:r>
              <a:rPr lang="nl-BE" sz="2000" b="1" baseline="30000">
                <a:latin typeface="Calibri" panose="020F0502020204030204" pitchFamily="34" charset="0"/>
              </a:rPr>
              <a:t>7</a:t>
            </a:r>
            <a:r>
              <a:rPr lang="nl-BE">
                <a:latin typeface="Calibri" panose="020F0502020204030204" pitchFamily="34" charset="0"/>
              </a:rPr>
              <a:t> : 3a =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109913" y="48387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12a</a:t>
            </a:r>
            <a:r>
              <a:rPr lang="nl-BE" sz="2000" b="1" baseline="30000">
                <a:latin typeface="Calibri" panose="020F0502020204030204" pitchFamily="34" charset="0"/>
              </a:rPr>
              <a:t>6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441450" y="4840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(36 : 3)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79413" y="5367338"/>
            <a:ext cx="192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55m</a:t>
            </a:r>
            <a:r>
              <a:rPr lang="nl-NL" sz="2000" b="1" baseline="30000">
                <a:latin typeface="Calibri" panose="020F0502020204030204" pitchFamily="34" charset="0"/>
              </a:rPr>
              <a:t>4</a:t>
            </a:r>
            <a:r>
              <a:rPr lang="nl-NL">
                <a:latin typeface="Calibri" panose="020F0502020204030204" pitchFamily="34" charset="0"/>
              </a:rPr>
              <a:t>p</a:t>
            </a:r>
            <a:r>
              <a:rPr lang="nl-NL" sz="2000" b="1" baseline="30000">
                <a:latin typeface="Calibri" panose="020F0502020204030204" pitchFamily="34" charset="0"/>
              </a:rPr>
              <a:t>3</a:t>
            </a:r>
            <a:r>
              <a:rPr lang="nl-NL">
                <a:latin typeface="Calibri" panose="020F0502020204030204" pitchFamily="34" charset="0"/>
              </a:rPr>
              <a:t> : 11m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p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 =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2189163" y="5373688"/>
            <a:ext cx="9540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(55 : 11)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66713" y="4319588"/>
            <a:ext cx="1397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092700" y="5373688"/>
            <a:ext cx="687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5m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p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2700338" y="5927725"/>
            <a:ext cx="638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8r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z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95300" y="2408238"/>
            <a:ext cx="2879725" cy="9350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66738" y="2506663"/>
            <a:ext cx="23891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Deel de coëfficiënten.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66738" y="2913063"/>
            <a:ext cx="2617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Deel de lettergedeelten.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2155825" y="4838700"/>
            <a:ext cx="1069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. (a</a:t>
            </a:r>
            <a:r>
              <a:rPr lang="nl-BE" sz="2000" b="1" baseline="30000">
                <a:latin typeface="Calibri" panose="020F0502020204030204" pitchFamily="34" charset="0"/>
              </a:rPr>
              <a:t>7</a:t>
            </a:r>
            <a:r>
              <a:rPr lang="nl-BE">
                <a:latin typeface="Calibri" panose="020F0502020204030204" pitchFamily="34" charset="0"/>
              </a:rPr>
              <a:t> : a) =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3025775" y="5326063"/>
            <a:ext cx="2266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. (m</a:t>
            </a:r>
            <a:r>
              <a:rPr lang="nl-NL" sz="2000" b="1" baseline="30000">
                <a:latin typeface="Calibri" panose="020F0502020204030204" pitchFamily="34" charset="0"/>
              </a:rPr>
              <a:t>4</a:t>
            </a:r>
            <a:r>
              <a:rPr lang="nl-NL">
                <a:latin typeface="Calibri" panose="020F0502020204030204" pitchFamily="34" charset="0"/>
              </a:rPr>
              <a:t> : m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) .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(p</a:t>
            </a:r>
            <a:r>
              <a:rPr lang="nl-NL" sz="2000" b="1" baseline="30000">
                <a:latin typeface="Calibri" panose="020F0502020204030204" pitchFamily="34" charset="0"/>
              </a:rPr>
              <a:t>3</a:t>
            </a:r>
            <a:r>
              <a:rPr lang="nl-NL">
                <a:latin typeface="Calibri" panose="020F0502020204030204" pitchFamily="34" charset="0"/>
              </a:rPr>
              <a:t> : p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) =</a:t>
            </a:r>
            <a:r>
              <a:rPr lang="nl-NL" sz="2000">
                <a:latin typeface="Verdana" panose="020B0604030504040204" pitchFamily="34" charset="0"/>
              </a:rPr>
              <a:t> </a:t>
            </a:r>
          </a:p>
        </p:txBody>
      </p:sp>
      <p:graphicFrame>
        <p:nvGraphicFramePr>
          <p:cNvPr id="14361" name="Object 2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736725" y="5843588"/>
          <a:ext cx="1011238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Vergelijking" r:id="rId7" imgW="927000" imgH="495000" progId="Equation.3">
                  <p:embed/>
                </p:oleObj>
              </mc:Choice>
              <mc:Fallback>
                <p:oleObj name="Vergelijking" r:id="rId7" imgW="927000" imgH="4950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5843588"/>
                        <a:ext cx="1011238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738188" y="3416300"/>
            <a:ext cx="6021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 (De letters stellen rationale getallen, verschillend van 0 voor).</a:t>
            </a:r>
            <a:r>
              <a:rPr lang="nl-NL"/>
              <a:t> 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18097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Eentermen delen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4366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436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Eentermen vermenigvuldigen 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36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G24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14369" name="AutoShape 33">
            <a:hlinkClick r:id="" action="ppaction://noaction" highlightClick="1"/>
            <a:hlinkHover r:id="rId9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7340600" y="3817938"/>
            <a:ext cx="323850" cy="32385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  <p:bldP spid="14341" grpId="0"/>
      <p:bldP spid="14342" grpId="0"/>
      <p:bldP spid="14343" grpId="0"/>
      <p:bldP spid="14347" grpId="0"/>
      <p:bldP spid="14348" grpId="0"/>
      <p:bldP spid="14349" grpId="0"/>
      <p:bldP spid="14350" grpId="0"/>
      <p:bldP spid="14355" grpId="0"/>
      <p:bldP spid="14356" grpId="0" animBg="1"/>
      <p:bldP spid="14357" grpId="0"/>
      <p:bldP spid="14358" grpId="0"/>
      <p:bldP spid="14359" grpId="0"/>
      <p:bldP spid="14360" grpId="0"/>
      <p:bldP spid="14363" grpId="0"/>
      <p:bldP spid="34826" grpId="0" animBg="1"/>
      <p:bldP spid="14369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209</Words>
  <Application>Microsoft Office PowerPoint</Application>
  <PresentationFormat>Diavoorstelling (4:3)</PresentationFormat>
  <Paragraphs>57</Paragraphs>
  <Slides>3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1" baseType="lpstr">
      <vt:lpstr>Arial</vt:lpstr>
      <vt:lpstr>Calibri</vt:lpstr>
      <vt:lpstr>Comic Sans MS</vt:lpstr>
      <vt:lpstr>Impact</vt:lpstr>
      <vt:lpstr>Times New Roman</vt:lpstr>
      <vt:lpstr>Verdana</vt:lpstr>
      <vt:lpstr>Standaardontwerp</vt:lpstr>
      <vt:lpstr>Vergelijking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31</cp:revision>
  <dcterms:created xsi:type="dcterms:W3CDTF">2009-11-24T15:08:55Z</dcterms:created>
  <dcterms:modified xsi:type="dcterms:W3CDTF">2013-12-06T12:57:31Z</dcterms:modified>
</cp:coreProperties>
</file>