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E9ECF6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230A1-0206-4275-8AB4-FB2353E7BF1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10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BD468-BB35-49A9-BD4A-BD899079A07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39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FB404-07D1-483C-A0BD-112FE35BF4B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418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45B313-8269-4B35-9199-4DBF7DAA3DE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969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4434C-CB46-4F8D-BCFA-96B2F5CCECA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5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3C3D5-964C-438E-AF7C-52795B12588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862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C04D1-CF4F-4202-8D0C-418A6E4D38C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84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78E84-508E-4AAE-8BDD-921412E536D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66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D85F3-8A4A-4BD4-961F-9C664BC16DE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79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84E54-D025-4884-AF56-D82BB0D23C1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62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10F92-E3A5-4273-8D9C-EB8850B7DC0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083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A28BD-3D96-48F4-9A0C-F299DDCDD83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00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BD71D1-5C1D-4C72-BE0C-AA49FB68F38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hyperlink" Target="file:///C:\02.%20Pelckmans%202de%20jaar%20-%20versie%202%20-%20W2013\00.%20Matrix%202de%20jaar\01.%20Matrix%202%20-%20Presentaties%20en%20applets%20getallenleer\25a_info_macht_tot_macht.ppsx" TargetMode="Externa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Macht van een eenterm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151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1512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3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4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5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6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7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8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19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0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1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2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3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4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5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6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7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8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9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1530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1531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2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3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153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G25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2" name="Object 3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85775" y="5707063"/>
          <a:ext cx="9794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Vergelijking" r:id="rId3" imgW="863280" imgH="507960" progId="Equation.3">
                  <p:embed/>
                </p:oleObj>
              </mc:Choice>
              <mc:Fallback>
                <p:oleObj name="Vergelijking" r:id="rId3" imgW="863280" imgH="50796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5707063"/>
                        <a:ext cx="9794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4" name="Object 3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85900" y="5711825"/>
          <a:ext cx="4889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Vergelijking" r:id="rId5" imgW="431640" imgH="507960" progId="Equation.3">
                  <p:embed/>
                </p:oleObj>
              </mc:Choice>
              <mc:Fallback>
                <p:oleObj name="Vergelijking" r:id="rId5" imgW="431640" imgH="50796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5711825"/>
                        <a:ext cx="4889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6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71788" y="5759450"/>
          <a:ext cx="66198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Vergelijking" r:id="rId7" imgW="533160" imgH="406080" progId="Equation.3">
                  <p:embed/>
                </p:oleObj>
              </mc:Choice>
              <mc:Fallback>
                <p:oleObj name="Vergelijking" r:id="rId7" imgW="533160" imgH="4060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8" y="5759450"/>
                        <a:ext cx="661987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49250" y="1901825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36600" y="3327400"/>
            <a:ext cx="6249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Pas de rekenregel toe om een macht tot een macht te verheffen.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444750" y="4400550"/>
            <a:ext cx="598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16x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66713" y="3898900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2947988" y="5048250"/>
            <a:ext cx="101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729a</a:t>
            </a:r>
            <a:r>
              <a:rPr lang="nl-NL" sz="2000" b="1" baseline="30000">
                <a:latin typeface="Calibri" panose="020F0502020204030204" pitchFamily="34" charset="0"/>
              </a:rPr>
              <a:t>15</a:t>
            </a:r>
            <a:r>
              <a:rPr lang="nl-NL">
                <a:latin typeface="Calibri" panose="020F0502020204030204" pitchFamily="34" charset="0"/>
              </a:rPr>
              <a:t>b</a:t>
            </a:r>
            <a:r>
              <a:rPr lang="nl-NL" sz="2000" b="1" baseline="30000">
                <a:latin typeface="Calibri" panose="020F0502020204030204" pitchFamily="34" charset="0"/>
              </a:rPr>
              <a:t>9</a:t>
            </a:r>
          </a:p>
        </p:txBody>
      </p:sp>
      <p:grpSp>
        <p:nvGrpSpPr>
          <p:cNvPr id="5168" name="Group 48"/>
          <p:cNvGrpSpPr>
            <a:grpSpLocks/>
          </p:cNvGrpSpPr>
          <p:nvPr/>
        </p:nvGrpSpPr>
        <p:grpSpPr bwMode="auto">
          <a:xfrm>
            <a:off x="395288" y="4402138"/>
            <a:ext cx="911225" cy="368300"/>
            <a:chOff x="48" y="2568"/>
            <a:chExt cx="574" cy="232"/>
          </a:xfrm>
        </p:grpSpPr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48" y="2569"/>
              <a:ext cx="5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(-4x</a:t>
              </a:r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r>
                <a:rPr lang="nl-BE">
                  <a:latin typeface="Calibri" panose="020F0502020204030204" pitchFamily="34" charset="0"/>
                </a:rPr>
                <a:t>)  =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370" y="2568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2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81100" y="4373563"/>
            <a:ext cx="59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(-4)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endParaRPr lang="nl-NL" sz="2000">
              <a:latin typeface="Calibri" panose="020F0502020204030204" pitchFamily="34" charset="0"/>
            </a:endParaRPr>
          </a:p>
        </p:txBody>
      </p:sp>
      <p:grpSp>
        <p:nvGrpSpPr>
          <p:cNvPr id="5170" name="Group 50"/>
          <p:cNvGrpSpPr>
            <a:grpSpLocks/>
          </p:cNvGrpSpPr>
          <p:nvPr/>
        </p:nvGrpSpPr>
        <p:grpSpPr bwMode="auto">
          <a:xfrm>
            <a:off x="387350" y="5053013"/>
            <a:ext cx="1057275" cy="366712"/>
            <a:chOff x="244" y="2882"/>
            <a:chExt cx="666" cy="231"/>
          </a:xfrm>
        </p:grpSpPr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244" y="2882"/>
              <a:ext cx="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(9a</a:t>
              </a:r>
              <a:r>
                <a:rPr lang="nl-NL" sz="2000" b="1" baseline="30000">
                  <a:latin typeface="Calibri" panose="020F0502020204030204" pitchFamily="34" charset="0"/>
                </a:rPr>
                <a:t>5</a:t>
              </a:r>
              <a:r>
                <a:rPr lang="nl-NL">
                  <a:latin typeface="Calibri" panose="020F0502020204030204" pitchFamily="34" charset="0"/>
                </a:rPr>
                <a:t>b</a:t>
              </a:r>
              <a:r>
                <a:rPr lang="nl-NL" sz="2000" b="1" baseline="30000">
                  <a:latin typeface="Calibri" panose="020F0502020204030204" pitchFamily="34" charset="0"/>
                </a:rPr>
                <a:t>3</a:t>
              </a:r>
              <a:r>
                <a:rPr lang="nl-NL">
                  <a:latin typeface="Calibri" panose="020F0502020204030204" pitchFamily="34" charset="0"/>
                </a:rPr>
                <a:t>)  =</a:t>
              </a:r>
            </a:p>
          </p:txBody>
        </p:sp>
        <p:sp>
          <p:nvSpPr>
            <p:cNvPr id="5147" name="Text Box 27"/>
            <p:cNvSpPr txBox="1">
              <a:spLocks noChangeArrowheads="1"/>
            </p:cNvSpPr>
            <p:nvPr/>
          </p:nvSpPr>
          <p:spPr bwMode="auto">
            <a:xfrm>
              <a:off x="654" y="2886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319213" y="5026025"/>
            <a:ext cx="384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9</a:t>
            </a:r>
            <a:r>
              <a:rPr lang="nl-NL" sz="2000" b="1" baseline="30000">
                <a:latin typeface="Calibri" panose="020F0502020204030204" pitchFamily="34" charset="0"/>
              </a:rPr>
              <a:t>3</a:t>
            </a:r>
            <a:endParaRPr lang="nl-NL" sz="2000">
              <a:latin typeface="Calibri" panose="020F0502020204030204" pitchFamily="34" charset="0"/>
            </a:endParaRPr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468313" y="2486025"/>
            <a:ext cx="6985000" cy="576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539750" y="2592388"/>
            <a:ext cx="698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Verhef elke factor (de coëfficiënt en het lettergedeelte) tot die macht.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5169" name="Group 49"/>
          <p:cNvGrpSpPr>
            <a:grpSpLocks/>
          </p:cNvGrpSpPr>
          <p:nvPr/>
        </p:nvGrpSpPr>
        <p:grpSpPr bwMode="auto">
          <a:xfrm>
            <a:off x="1655763" y="4360863"/>
            <a:ext cx="906462" cy="396875"/>
            <a:chOff x="1043" y="2446"/>
            <a:chExt cx="571" cy="250"/>
          </a:xfrm>
        </p:grpSpPr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1343" y="2467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2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  <p:sp>
          <p:nvSpPr>
            <p:cNvPr id="5160" name="Text Box 40"/>
            <p:cNvSpPr txBox="1">
              <a:spLocks noChangeArrowheads="1"/>
            </p:cNvSpPr>
            <p:nvPr/>
          </p:nvSpPr>
          <p:spPr bwMode="auto">
            <a:xfrm>
              <a:off x="1043" y="2446"/>
              <a:ext cx="5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Verdana" panose="020B0604030504040204" pitchFamily="34" charset="0"/>
                </a:rPr>
                <a:t>. </a:t>
              </a:r>
              <a:r>
                <a:rPr lang="nl-BE">
                  <a:latin typeface="Calibri" panose="020F0502020204030204" pitchFamily="34" charset="0"/>
                </a:rPr>
                <a:t>(x</a:t>
              </a:r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r>
                <a:rPr lang="nl-BE">
                  <a:latin typeface="Calibri" panose="020F0502020204030204" pitchFamily="34" charset="0"/>
                </a:rPr>
                <a:t>)  =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5171" name="Group 51"/>
          <p:cNvGrpSpPr>
            <a:grpSpLocks/>
          </p:cNvGrpSpPr>
          <p:nvPr/>
        </p:nvGrpSpPr>
        <p:grpSpPr bwMode="auto">
          <a:xfrm>
            <a:off x="1585913" y="5045075"/>
            <a:ext cx="750887" cy="366713"/>
            <a:chOff x="1002" y="2882"/>
            <a:chExt cx="473" cy="231"/>
          </a:xfrm>
        </p:grpSpPr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1285" y="2886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  <p:sp>
          <p:nvSpPr>
            <p:cNvPr id="5162" name="Rectangle 42"/>
            <p:cNvSpPr>
              <a:spLocks noChangeArrowheads="1"/>
            </p:cNvSpPr>
            <p:nvPr/>
          </p:nvSpPr>
          <p:spPr bwMode="auto">
            <a:xfrm>
              <a:off x="1002" y="2882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. (a</a:t>
              </a:r>
              <a:r>
                <a:rPr lang="nl-NL" sz="2000" b="1" baseline="30000">
                  <a:latin typeface="Calibri" panose="020F0502020204030204" pitchFamily="34" charset="0"/>
                </a:rPr>
                <a:t>5</a:t>
              </a:r>
              <a:r>
                <a:rPr lang="nl-NL">
                  <a:latin typeface="Calibri" panose="020F0502020204030204" pitchFamily="34" charset="0"/>
                </a:rPr>
                <a:t>)</a:t>
              </a:r>
            </a:p>
          </p:txBody>
        </p:sp>
      </p:grpSp>
      <p:grpSp>
        <p:nvGrpSpPr>
          <p:cNvPr id="5172" name="Group 52"/>
          <p:cNvGrpSpPr>
            <a:grpSpLocks/>
          </p:cNvGrpSpPr>
          <p:nvPr/>
        </p:nvGrpSpPr>
        <p:grpSpPr bwMode="auto">
          <a:xfrm>
            <a:off x="2155825" y="5011738"/>
            <a:ext cx="998538" cy="396875"/>
            <a:chOff x="1365" y="2856"/>
            <a:chExt cx="629" cy="250"/>
          </a:xfrm>
        </p:grpSpPr>
        <p:sp>
          <p:nvSpPr>
            <p:cNvPr id="5149" name="Text Box 29"/>
            <p:cNvSpPr txBox="1">
              <a:spLocks noChangeArrowheads="1"/>
            </p:cNvSpPr>
            <p:nvPr/>
          </p:nvSpPr>
          <p:spPr bwMode="auto">
            <a:xfrm>
              <a:off x="1650" y="2891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  <p:sp>
          <p:nvSpPr>
            <p:cNvPr id="5163" name="Rectangle 43"/>
            <p:cNvSpPr>
              <a:spLocks noChangeArrowheads="1"/>
            </p:cNvSpPr>
            <p:nvPr/>
          </p:nvSpPr>
          <p:spPr bwMode="auto">
            <a:xfrm>
              <a:off x="1365" y="2856"/>
              <a:ext cx="6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. (b</a:t>
              </a:r>
              <a:r>
                <a:rPr lang="nl-NL" sz="2000" b="1" baseline="30000">
                  <a:latin typeface="Calibri" panose="020F0502020204030204" pitchFamily="34" charset="0"/>
                </a:rPr>
                <a:t>3</a:t>
              </a:r>
              <a:r>
                <a:rPr lang="nl-NL">
                  <a:latin typeface="Calibri" panose="020F0502020204030204" pitchFamily="34" charset="0"/>
                </a:rPr>
                <a:t>)   =</a:t>
              </a:r>
              <a:r>
                <a:rPr lang="nl-NL" sz="2000">
                  <a:latin typeface="Verdana" panose="020B0604030504040204" pitchFamily="34" charset="0"/>
                </a:rPr>
                <a:t> </a:t>
              </a:r>
            </a:p>
          </p:txBody>
        </p:sp>
      </p:grpSp>
      <p:graphicFrame>
        <p:nvGraphicFramePr>
          <p:cNvPr id="5166" name="Object 4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995488" y="5767388"/>
          <a:ext cx="8810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Vergelijking" r:id="rId9" imgW="812520" imgH="431640" progId="Equation.3">
                  <p:embed/>
                </p:oleObj>
              </mc:Choice>
              <mc:Fallback>
                <p:oleObj name="Vergelijking" r:id="rId9" imgW="812520" imgH="4316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5767388"/>
                        <a:ext cx="8810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4558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 van een eenterm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7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7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 van een eenterm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7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78" name="AutoShape 58">
            <a:hlinkClick r:id="" action="ppaction://noaction" highlightClick="1"/>
            <a:hlinkHover r:id="rId11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6985000" y="3367088"/>
            <a:ext cx="323850" cy="32385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7" grpId="0"/>
      <p:bldP spid="5135" grpId="0"/>
      <p:bldP spid="5137" grpId="0"/>
      <p:bldP spid="5128" grpId="0"/>
      <p:bldP spid="5134" grpId="0"/>
      <p:bldP spid="5158" grpId="0" animBg="1"/>
      <p:bldP spid="5159" grpId="0"/>
      <p:bldP spid="34826" grpId="0" animBg="1"/>
      <p:bldP spid="5178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96</Words>
  <Application>Microsoft Office PowerPoint</Application>
  <PresentationFormat>Diavoorstelling (4:3)</PresentationFormat>
  <Paragraphs>39</Paragraphs>
  <Slides>2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Arial</vt:lpstr>
      <vt:lpstr>Calibri</vt:lpstr>
      <vt:lpstr>Comic Sans MS</vt:lpstr>
      <vt:lpstr>Impact</vt:lpstr>
      <vt:lpstr>Times New Roman</vt:lpstr>
      <vt:lpstr>Verdana</vt:lpstr>
      <vt:lpstr>Standaardontwerp</vt:lpstr>
      <vt:lpstr>Vergelijking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30</cp:revision>
  <dcterms:created xsi:type="dcterms:W3CDTF">2009-11-24T15:08:55Z</dcterms:created>
  <dcterms:modified xsi:type="dcterms:W3CDTF">2013-12-06T13:00:56Z</dcterms:modified>
</cp:coreProperties>
</file>