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E9ECF6"/>
    <a:srgbClr val="663300"/>
    <a:srgbClr val="0000FF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1D796-1C25-4C0F-9D35-14BED45E37D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488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941A0-F18A-4583-8400-FA801645394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128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A11C6-BC50-4B17-99AF-78646E9C8CA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217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63BDBF0-BF58-4A87-BAFF-8C036E3820E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97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D09E6-F2E3-496D-89EC-0A30E0D29D8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80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0DA29-4C93-42CF-AD54-17834561583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21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13721-7362-4429-BBBF-7B77C32BAB6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85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C5263-C8E2-45E5-A409-5BEA2EB4138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03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58A42-9B9F-4D51-9B4B-DA7FF9A988B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3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4D79D-42C2-470F-AA28-ED4C69371C3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241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65EB4-15A2-4514-95CC-C0573D39952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50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09232-C54E-4069-B1D8-35369C3F977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65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C16649-AA04-4D33-A6E0-05325BB65FB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Veeltermen vermenigvuldigen en delen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48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48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488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89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0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1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2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3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4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495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6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497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9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0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1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2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3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4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05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506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507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508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509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10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G27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15913" y="1889125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041900" y="4297363"/>
            <a:ext cx="181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2a . (3a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+ 4b - 5) 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19088" y="3546475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4367" name="AutoShape 31"/>
          <p:cNvSpPr>
            <a:spLocks noChangeArrowheads="1"/>
          </p:cNvSpPr>
          <p:nvPr/>
        </p:nvSpPr>
        <p:spPr bwMode="auto">
          <a:xfrm>
            <a:off x="5170488" y="4668838"/>
            <a:ext cx="647700" cy="144462"/>
          </a:xfrm>
          <a:prstGeom prst="curvedUpArrow">
            <a:avLst>
              <a:gd name="adj1" fmla="val 38504"/>
              <a:gd name="adj2" fmla="val 164915"/>
              <a:gd name="adj3" fmla="val 43477"/>
            </a:avLst>
          </a:pr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68" name="AutoShape 32"/>
          <p:cNvSpPr>
            <a:spLocks noChangeArrowheads="1"/>
          </p:cNvSpPr>
          <p:nvPr/>
        </p:nvSpPr>
        <p:spPr bwMode="auto">
          <a:xfrm>
            <a:off x="5172075" y="4686300"/>
            <a:ext cx="1079500" cy="215900"/>
          </a:xfrm>
          <a:prstGeom prst="curvedUpArrow">
            <a:avLst>
              <a:gd name="adj1" fmla="val 38796"/>
              <a:gd name="adj2" fmla="val 115509"/>
              <a:gd name="adj3" fmla="val 44444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70" name="AutoShape 34"/>
          <p:cNvSpPr>
            <a:spLocks noChangeArrowheads="1"/>
          </p:cNvSpPr>
          <p:nvPr/>
        </p:nvSpPr>
        <p:spPr bwMode="auto">
          <a:xfrm>
            <a:off x="5192713" y="4675188"/>
            <a:ext cx="1619250" cy="360362"/>
          </a:xfrm>
          <a:prstGeom prst="curvedUpArrow">
            <a:avLst>
              <a:gd name="adj1" fmla="val 17911"/>
              <a:gd name="adj2" fmla="val 115060"/>
              <a:gd name="adj3" fmla="val 33333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851400" y="5754688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 2a . 3a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endParaRPr lang="nl-NL" sz="2000" b="1" baseline="30000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5780088" y="5754688"/>
            <a:ext cx="974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+ 2a . 4b</a:t>
            </a:r>
            <a:endParaRPr lang="nl-NL" b="1" baseline="3000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6621463" y="5754688"/>
            <a:ext cx="809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- 2a . 5</a:t>
            </a:r>
            <a:endParaRPr lang="nl-NL" b="1" baseline="3000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4852988" y="6302375"/>
            <a:ext cx="1724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6a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 b="1" baseline="30000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+ 8ab - 10a</a:t>
            </a:r>
            <a:endParaRPr lang="nl-NL" b="1" baseline="30000">
              <a:latin typeface="Calibri" panose="020F0502020204030204" pitchFamily="34" charset="0"/>
            </a:endParaRP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490538" y="4292600"/>
            <a:ext cx="153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-5a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. ( 3a - 4 ) 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323850" y="5754688"/>
            <a:ext cx="1117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 -5a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 . 3a</a:t>
            </a:r>
            <a:endParaRPr lang="nl-NL">
              <a:solidFill>
                <a:srgbClr val="CC00CC"/>
              </a:solidFill>
              <a:latin typeface="Calibri" panose="020F0502020204030204" pitchFamily="34" charset="0"/>
            </a:endParaRP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323850" y="6259513"/>
            <a:ext cx="1490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-15a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+ 20a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14378" name="AutoShape 42"/>
          <p:cNvSpPr>
            <a:spLocks noChangeArrowheads="1"/>
          </p:cNvSpPr>
          <p:nvPr/>
        </p:nvSpPr>
        <p:spPr bwMode="auto">
          <a:xfrm>
            <a:off x="708025" y="4686300"/>
            <a:ext cx="755650" cy="179388"/>
          </a:xfrm>
          <a:prstGeom prst="curvedUpArrow">
            <a:avLst>
              <a:gd name="adj1" fmla="val 36936"/>
              <a:gd name="adj2" fmla="val 121184"/>
              <a:gd name="adj3" fmla="val 33333"/>
            </a:avLst>
          </a:prstGeom>
          <a:solidFill>
            <a:srgbClr val="008000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79" name="AutoShape 43"/>
          <p:cNvSpPr>
            <a:spLocks noChangeArrowheads="1"/>
          </p:cNvSpPr>
          <p:nvPr/>
        </p:nvSpPr>
        <p:spPr bwMode="auto">
          <a:xfrm>
            <a:off x="690563" y="4032250"/>
            <a:ext cx="1150937" cy="215900"/>
          </a:xfrm>
          <a:prstGeom prst="curvedDownArrow">
            <a:avLst>
              <a:gd name="adj1" fmla="val 36082"/>
              <a:gd name="adj2" fmla="val 119550"/>
              <a:gd name="adj3" fmla="val 38542"/>
            </a:avLst>
          </a:prstGeom>
          <a:solidFill>
            <a:srgbClr val="800080"/>
          </a:solidFill>
          <a:ln w="254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1309688" y="5754688"/>
            <a:ext cx="938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+ 5a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 . 4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4381" name="Rectangle 45"/>
          <p:cNvSpPr>
            <a:spLocks noChangeArrowheads="1"/>
          </p:cNvSpPr>
          <p:nvPr/>
        </p:nvSpPr>
        <p:spPr bwMode="auto">
          <a:xfrm>
            <a:off x="466725" y="2347913"/>
            <a:ext cx="6121400" cy="9366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506413" y="2414588"/>
            <a:ext cx="593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Vermenigvuldig de eenterm met elke term van de veelterm.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506413" y="2808288"/>
            <a:ext cx="3217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Tel de bekomen producten op.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8847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eenterm vermenigvuldigen met een veelterm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438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438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Veeltermen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38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323850" y="5229225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 -5a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 . 3a</a:t>
            </a:r>
            <a:endParaRPr lang="nl-NL">
              <a:solidFill>
                <a:srgbClr val="CC00CC"/>
              </a:solidFill>
              <a:latin typeface="Calibri" panose="020F0502020204030204" pitchFamily="34" charset="0"/>
            </a:endParaRP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1649413" y="5205413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(-5a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r>
              <a:rPr lang="nl-BE" sz="2000">
                <a:solidFill>
                  <a:srgbClr val="660066"/>
                </a:solidFill>
                <a:latin typeface="Calibri" panose="020F0502020204030204" pitchFamily="34" charset="0"/>
              </a:rPr>
              <a:t>)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 . (-4)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1392238" y="5229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4859338" y="5229225"/>
            <a:ext cx="104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 2a . 3a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endParaRPr lang="nl-NL" sz="2000" b="1" baseline="30000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6118225" y="5229225"/>
            <a:ext cx="808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2a . 4b</a:t>
            </a:r>
            <a:endParaRPr lang="nl-NL" b="1" baseline="3000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7164388" y="5229225"/>
            <a:ext cx="896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2a . (-5)</a:t>
            </a:r>
            <a:endParaRPr lang="nl-NL" b="1" baseline="3000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5867400" y="5229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6899275" y="5229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1" grpId="0"/>
      <p:bldP spid="14346" grpId="0"/>
      <p:bldP spid="14367" grpId="0" animBg="1"/>
      <p:bldP spid="14368" grpId="0" animBg="1"/>
      <p:bldP spid="14370" grpId="0" animBg="1"/>
      <p:bldP spid="14371" grpId="0"/>
      <p:bldP spid="14372" grpId="0"/>
      <p:bldP spid="14373" grpId="0"/>
      <p:bldP spid="14374" grpId="0"/>
      <p:bldP spid="14375" grpId="0"/>
      <p:bldP spid="14376" grpId="0"/>
      <p:bldP spid="14377" grpId="0"/>
      <p:bldP spid="14378" grpId="0" animBg="1"/>
      <p:bldP spid="14379" grpId="0" animBg="1"/>
      <p:bldP spid="14380" grpId="0"/>
      <p:bldP spid="14381" grpId="0" animBg="1"/>
      <p:bldP spid="14382" grpId="0"/>
      <p:bldP spid="14383" grpId="0"/>
      <p:bldP spid="34826" grpId="0" animBg="1"/>
      <p:bldP spid="14389" grpId="0"/>
      <p:bldP spid="14390" grpId="0"/>
      <p:bldP spid="14391" grpId="0"/>
      <p:bldP spid="14392" grpId="0"/>
      <p:bldP spid="14393" grpId="0"/>
      <p:bldP spid="14394" grpId="0"/>
      <p:bldP spid="14395" grpId="0"/>
      <p:bldP spid="143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49250" y="1900238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52425" y="3944938"/>
            <a:ext cx="1163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574675" y="4646613"/>
            <a:ext cx="1390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(x + 4) (x - 5) 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75" name="AutoShape 55"/>
          <p:cNvSpPr>
            <a:spLocks noChangeArrowheads="1"/>
          </p:cNvSpPr>
          <p:nvPr/>
        </p:nvSpPr>
        <p:spPr bwMode="auto">
          <a:xfrm>
            <a:off x="739775" y="5024438"/>
            <a:ext cx="792163" cy="144462"/>
          </a:xfrm>
          <a:prstGeom prst="curvedUpArrow">
            <a:avLst>
              <a:gd name="adj1" fmla="val 45138"/>
              <a:gd name="adj2" fmla="val 167349"/>
              <a:gd name="adj3" fmla="val 33333"/>
            </a:avLst>
          </a:prstGeom>
          <a:solidFill>
            <a:srgbClr val="006600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76" name="AutoShape 56"/>
          <p:cNvSpPr>
            <a:spLocks noChangeArrowheads="1"/>
          </p:cNvSpPr>
          <p:nvPr/>
        </p:nvSpPr>
        <p:spPr bwMode="auto">
          <a:xfrm>
            <a:off x="728663" y="5013325"/>
            <a:ext cx="1150937" cy="215900"/>
          </a:xfrm>
          <a:prstGeom prst="curvedUpArrow">
            <a:avLst>
              <a:gd name="adj1" fmla="val 30504"/>
              <a:gd name="adj2" fmla="val 136382"/>
              <a:gd name="adj3" fmla="val 33333"/>
            </a:avLst>
          </a:prstGeom>
          <a:solidFill>
            <a:srgbClr val="0000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77" name="AutoShape 57"/>
          <p:cNvSpPr>
            <a:spLocks noChangeArrowheads="1"/>
          </p:cNvSpPr>
          <p:nvPr/>
        </p:nvSpPr>
        <p:spPr bwMode="auto">
          <a:xfrm>
            <a:off x="1022350" y="4437063"/>
            <a:ext cx="792163" cy="215900"/>
          </a:xfrm>
          <a:prstGeom prst="curvedDownArrow">
            <a:avLst>
              <a:gd name="adj1" fmla="val 17343"/>
              <a:gd name="adj2" fmla="val 90726"/>
              <a:gd name="adj3" fmla="val 33333"/>
            </a:avLst>
          </a:prstGeom>
          <a:solidFill>
            <a:srgbClr val="FF6600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78" name="AutoShape 58"/>
          <p:cNvSpPr>
            <a:spLocks noChangeArrowheads="1"/>
          </p:cNvSpPr>
          <p:nvPr/>
        </p:nvSpPr>
        <p:spPr bwMode="auto">
          <a:xfrm>
            <a:off x="1039813" y="4508500"/>
            <a:ext cx="360362" cy="144463"/>
          </a:xfrm>
          <a:prstGeom prst="curvedDownArrow">
            <a:avLst>
              <a:gd name="adj1" fmla="val 14286"/>
              <a:gd name="adj2" fmla="val 64175"/>
              <a:gd name="adj3" fmla="val 33333"/>
            </a:avLst>
          </a:prstGeom>
          <a:solidFill>
            <a:srgbClr val="660066"/>
          </a:solidFill>
          <a:ln w="254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417513" y="5422900"/>
            <a:ext cx="785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 x . x</a:t>
            </a:r>
            <a:r>
              <a:rPr lang="nl-BE" sz="2400">
                <a:latin typeface="Times New Roman" panose="02020603050405020304" pitchFamily="18" charset="0"/>
              </a:rPr>
              <a:t> 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11163" y="6037263"/>
            <a:ext cx="1762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- 5x + 4x - 20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417513" y="6551613"/>
            <a:ext cx="1212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</a:t>
            </a:r>
            <a:r>
              <a:rPr lang="nl-BE">
                <a:solidFill>
                  <a:srgbClr val="663300"/>
                </a:solidFill>
                <a:latin typeface="Calibri" panose="020F0502020204030204" pitchFamily="34" charset="0"/>
              </a:rPr>
              <a:t>- x</a:t>
            </a:r>
            <a:r>
              <a:rPr lang="nl-BE">
                <a:latin typeface="Calibri" panose="020F0502020204030204" pitchFamily="34" charset="0"/>
              </a:rPr>
              <a:t> - 20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2206625" y="5422900"/>
            <a:ext cx="636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4 . x</a:t>
            </a:r>
            <a:r>
              <a:rPr lang="nl-BE" sz="2400">
                <a:latin typeface="Times New Roman" panose="02020603050405020304" pitchFamily="18" charset="0"/>
              </a:rPr>
              <a:t> 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1281113" y="5499100"/>
            <a:ext cx="769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x . (-5)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2921000" y="5499100"/>
            <a:ext cx="78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FF6600"/>
                </a:solidFill>
                <a:latin typeface="Calibri" panose="020F0502020204030204" pitchFamily="34" charset="0"/>
              </a:rPr>
              <a:t>4 . (-5)</a:t>
            </a:r>
            <a:endParaRPr lang="nl-NL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  <p:sp>
        <p:nvSpPr>
          <p:cNvPr id="5191" name="Rectangle 71"/>
          <p:cNvSpPr>
            <a:spLocks noChangeArrowheads="1"/>
          </p:cNvSpPr>
          <p:nvPr/>
        </p:nvSpPr>
        <p:spPr bwMode="auto">
          <a:xfrm>
            <a:off x="468313" y="2387600"/>
            <a:ext cx="5616575" cy="12969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539750" y="2498725"/>
            <a:ext cx="5378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Vermenigvuldig elke term van de eerste veelterm met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   elke term van de tweede veelterm.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93" name="Text Box 73"/>
          <p:cNvSpPr txBox="1">
            <a:spLocks noChangeArrowheads="1"/>
          </p:cNvSpPr>
          <p:nvPr/>
        </p:nvSpPr>
        <p:spPr bwMode="auto">
          <a:xfrm>
            <a:off x="539750" y="3208338"/>
            <a:ext cx="3160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Tel de bekomen producten op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5202" name="Group 82"/>
          <p:cNvGrpSpPr>
            <a:grpSpLocks/>
          </p:cNvGrpSpPr>
          <p:nvPr/>
        </p:nvGrpSpPr>
        <p:grpSpPr bwMode="auto">
          <a:xfrm>
            <a:off x="922338" y="3522663"/>
            <a:ext cx="3467100" cy="2825750"/>
            <a:chOff x="581" y="2219"/>
            <a:chExt cx="2184" cy="1780"/>
          </a:xfrm>
        </p:grpSpPr>
        <p:sp>
          <p:nvSpPr>
            <p:cNvPr id="5185" name="Line 65"/>
            <p:cNvSpPr>
              <a:spLocks noChangeShapeType="1"/>
            </p:cNvSpPr>
            <p:nvPr/>
          </p:nvSpPr>
          <p:spPr bwMode="auto">
            <a:xfrm>
              <a:off x="581" y="3999"/>
              <a:ext cx="182" cy="0"/>
            </a:xfrm>
            <a:prstGeom prst="line">
              <a:avLst/>
            </a:prstGeom>
            <a:noFill/>
            <a:ln w="22225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86" name="Line 66"/>
            <p:cNvSpPr>
              <a:spLocks noChangeShapeType="1"/>
            </p:cNvSpPr>
            <p:nvPr/>
          </p:nvSpPr>
          <p:spPr bwMode="auto">
            <a:xfrm>
              <a:off x="853" y="3999"/>
              <a:ext cx="182" cy="0"/>
            </a:xfrm>
            <a:prstGeom prst="line">
              <a:avLst/>
            </a:prstGeom>
            <a:noFill/>
            <a:ln w="22225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94" name="Line 74"/>
            <p:cNvSpPr>
              <a:spLocks noChangeShapeType="1"/>
            </p:cNvSpPr>
            <p:nvPr/>
          </p:nvSpPr>
          <p:spPr bwMode="auto">
            <a:xfrm>
              <a:off x="2357" y="2219"/>
              <a:ext cx="408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96" name="Text Box 76"/>
          <p:cNvSpPr txBox="1">
            <a:spLocks noChangeArrowheads="1"/>
          </p:cNvSpPr>
          <p:nvPr/>
        </p:nvSpPr>
        <p:spPr bwMode="auto">
          <a:xfrm>
            <a:off x="3576638" y="3208338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(herleid).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9260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veelterm vermenigvuldigen met een veelterm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9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20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Veeltermen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20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203" name="Text Box 83"/>
          <p:cNvSpPr txBox="1">
            <a:spLocks noChangeArrowheads="1"/>
          </p:cNvSpPr>
          <p:nvPr/>
        </p:nvSpPr>
        <p:spPr bwMode="auto">
          <a:xfrm>
            <a:off x="1031875" y="55102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204" name="Text Box 84"/>
          <p:cNvSpPr txBox="1">
            <a:spLocks noChangeArrowheads="1"/>
          </p:cNvSpPr>
          <p:nvPr/>
        </p:nvSpPr>
        <p:spPr bwMode="auto">
          <a:xfrm>
            <a:off x="1970088" y="55102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205" name="Text Box 85"/>
          <p:cNvSpPr txBox="1">
            <a:spLocks noChangeArrowheads="1"/>
          </p:cNvSpPr>
          <p:nvPr/>
        </p:nvSpPr>
        <p:spPr bwMode="auto">
          <a:xfrm>
            <a:off x="2689225" y="55102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35" grpId="0"/>
      <p:bldP spid="5174" grpId="0"/>
      <p:bldP spid="5175" grpId="0" animBg="1"/>
      <p:bldP spid="5176" grpId="0" animBg="1"/>
      <p:bldP spid="5177" grpId="0" animBg="1"/>
      <p:bldP spid="5178" grpId="0" animBg="1"/>
      <p:bldP spid="5179" grpId="0"/>
      <p:bldP spid="5180" grpId="0"/>
      <p:bldP spid="5181" grpId="0"/>
      <p:bldP spid="5182" grpId="0"/>
      <p:bldP spid="5183" grpId="0"/>
      <p:bldP spid="5184" grpId="0"/>
      <p:bldP spid="5191" grpId="0" animBg="1"/>
      <p:bldP spid="5192" grpId="0"/>
      <p:bldP spid="5193" grpId="0"/>
      <p:bldP spid="5196" grpId="0"/>
      <p:bldP spid="348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91" name="Object 31"/>
          <p:cNvGraphicFramePr>
            <a:graphicFrameLocks noChangeAspect="1"/>
          </p:cNvGraphicFramePr>
          <p:nvPr>
            <p:ph sz="quarter" idx="2"/>
          </p:nvPr>
        </p:nvGraphicFramePr>
        <p:xfrm>
          <a:off x="1365250" y="5091113"/>
          <a:ext cx="5429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" name="Vergelijking" r:id="rId3" imgW="431640" imgH="457200" progId="Equation.3">
                  <p:embed/>
                </p:oleObj>
              </mc:Choice>
              <mc:Fallback>
                <p:oleObj name="Vergelijking" r:id="rId3" imgW="431640" imgH="4572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5091113"/>
                        <a:ext cx="54292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3" name="Object 33"/>
          <p:cNvGraphicFramePr>
            <a:graphicFrameLocks noChangeAspect="1"/>
          </p:cNvGraphicFramePr>
          <p:nvPr>
            <p:ph sz="quarter" idx="3"/>
          </p:nvPr>
        </p:nvGraphicFramePr>
        <p:xfrm>
          <a:off x="2268538" y="5084763"/>
          <a:ext cx="4143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Vergelijking" r:id="rId5" imgW="330120" imgH="457200" progId="Equation.3">
                  <p:embed/>
                </p:oleObj>
              </mc:Choice>
              <mc:Fallback>
                <p:oleObj name="Vergelijking" r:id="rId5" imgW="330120" imgH="4572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084763"/>
                        <a:ext cx="41433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47663" y="1914525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50838" y="3687763"/>
            <a:ext cx="1397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57188" y="587057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y</a:t>
            </a:r>
            <a:r>
              <a:rPr lang="nl-BE" sz="2000" b="1" baseline="30000">
                <a:latin typeface="Calibri" panose="020F0502020204030204" pitchFamily="34" charset="0"/>
              </a:rPr>
              <a:t>5</a:t>
            </a:r>
            <a:r>
              <a:rPr lang="nl-BE">
                <a:latin typeface="Calibri" panose="020F0502020204030204" pitchFamily="34" charset="0"/>
              </a:rPr>
              <a:t> - 3y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+ 2y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30225" y="4238625"/>
            <a:ext cx="2154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(2y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r>
              <a:rPr lang="nl-BE">
                <a:latin typeface="Calibri" panose="020F0502020204030204" pitchFamily="34" charset="0"/>
              </a:rPr>
              <a:t> - 6y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r>
              <a:rPr lang="nl-BE">
                <a:latin typeface="Calibri" panose="020F0502020204030204" pitchFamily="34" charset="0"/>
              </a:rPr>
              <a:t> + 4y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) : 2y </a:t>
            </a:r>
            <a:r>
              <a:rPr lang="nl-BE" sz="2000">
                <a:latin typeface="Verdana" panose="020B0604030504040204" pitchFamily="34" charset="0"/>
              </a:rPr>
              <a:t> </a:t>
            </a:r>
            <a:endParaRPr lang="nl-NL" sz="2000">
              <a:latin typeface="Verdana" panose="020B0604030504040204" pitchFamily="34" charset="0"/>
            </a:endParaRPr>
          </a:p>
        </p:txBody>
      </p:sp>
      <p:sp>
        <p:nvSpPr>
          <p:cNvPr id="15386" name="AutoShape 26"/>
          <p:cNvSpPr>
            <a:spLocks noChangeArrowheads="1"/>
          </p:cNvSpPr>
          <p:nvPr/>
        </p:nvSpPr>
        <p:spPr bwMode="auto">
          <a:xfrm rot="5400000">
            <a:off x="1355725" y="3838576"/>
            <a:ext cx="287337" cy="1871662"/>
          </a:xfrm>
          <a:prstGeom prst="curvedLeftArrow">
            <a:avLst>
              <a:gd name="adj1" fmla="val 14807"/>
              <a:gd name="adj2" fmla="val 145083"/>
              <a:gd name="adj3" fmla="val 41407"/>
            </a:avLst>
          </a:prstGeom>
          <a:solidFill>
            <a:srgbClr val="660066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5387" name="AutoShape 27"/>
          <p:cNvSpPr>
            <a:spLocks noChangeArrowheads="1"/>
          </p:cNvSpPr>
          <p:nvPr/>
        </p:nvSpPr>
        <p:spPr bwMode="auto">
          <a:xfrm rot="5400000">
            <a:off x="1702594" y="4121944"/>
            <a:ext cx="215900" cy="1223962"/>
          </a:xfrm>
          <a:prstGeom prst="curvedLeftArrow">
            <a:avLst>
              <a:gd name="adj1" fmla="val 20656"/>
              <a:gd name="adj2" fmla="val 134038"/>
              <a:gd name="adj3" fmla="val 33333"/>
            </a:avLst>
          </a:prstGeom>
          <a:solidFill>
            <a:srgbClr val="0066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5388" name="AutoShape 28"/>
          <p:cNvSpPr>
            <a:spLocks noChangeArrowheads="1"/>
          </p:cNvSpPr>
          <p:nvPr/>
        </p:nvSpPr>
        <p:spPr bwMode="auto">
          <a:xfrm rot="5400000">
            <a:off x="2028825" y="4392613"/>
            <a:ext cx="144463" cy="611187"/>
          </a:xfrm>
          <a:prstGeom prst="curvedLeftArrow">
            <a:avLst>
              <a:gd name="adj1" fmla="val 20331"/>
              <a:gd name="adj2" fmla="val 104946"/>
              <a:gd name="adj3" fmla="val 33333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aphicFrame>
        <p:nvGraphicFramePr>
          <p:cNvPr id="15395" name="Object 35"/>
          <p:cNvGraphicFramePr>
            <a:graphicFrameLocks noChangeAspect="1"/>
          </p:cNvGraphicFramePr>
          <p:nvPr>
            <p:ph sz="quarter" idx="4"/>
          </p:nvPr>
        </p:nvGraphicFramePr>
        <p:xfrm>
          <a:off x="5494338" y="4283075"/>
          <a:ext cx="113188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Vergelijking" r:id="rId7" imgW="850680" imgH="431640" progId="Equation.3">
                  <p:embed/>
                </p:oleObj>
              </mc:Choice>
              <mc:Fallback>
                <p:oleObj name="Vergelijking" r:id="rId7" imgW="850680" imgH="4316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4283075"/>
                        <a:ext cx="113188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8" name="Object 38"/>
          <p:cNvGraphicFramePr>
            <a:graphicFrameLocks noChangeAspect="1"/>
          </p:cNvGraphicFramePr>
          <p:nvPr/>
        </p:nvGraphicFramePr>
        <p:xfrm>
          <a:off x="6307138" y="5089525"/>
          <a:ext cx="6413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Vergelijking" r:id="rId9" imgW="507960" imgH="431640" progId="Equation.3">
                  <p:embed/>
                </p:oleObj>
              </mc:Choice>
              <mc:Fallback>
                <p:oleObj name="Vergelijking" r:id="rId9" imgW="507960" imgH="4316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7138" y="5089525"/>
                        <a:ext cx="64135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5172075" y="5840413"/>
            <a:ext cx="1155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3a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- 2b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endParaRPr lang="nl-NL" sz="2000">
              <a:latin typeface="Calibri" panose="020F0502020204030204" pitchFamily="34" charset="0"/>
            </a:endParaRP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466725" y="2401888"/>
            <a:ext cx="5184775" cy="10080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542925" y="2513013"/>
            <a:ext cx="4968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Deel elke term van de veelterm door de eenterm.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538163" y="2967038"/>
            <a:ext cx="32845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Tel de bekomen quotiënten op.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7846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veelterm delen door een eenterm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540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540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Veeltermen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540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pSp>
        <p:nvGrpSpPr>
          <p:cNvPr id="15409" name="Group 49"/>
          <p:cNvGrpSpPr>
            <a:grpSpLocks/>
          </p:cNvGrpSpPr>
          <p:nvPr/>
        </p:nvGrpSpPr>
        <p:grpSpPr bwMode="auto">
          <a:xfrm>
            <a:off x="361950" y="5084763"/>
            <a:ext cx="712788" cy="576262"/>
            <a:chOff x="228" y="3203"/>
            <a:chExt cx="449" cy="363"/>
          </a:xfrm>
        </p:grpSpPr>
        <p:graphicFrame>
          <p:nvGraphicFramePr>
            <p:cNvPr id="15389" name="Object 29"/>
            <p:cNvGraphicFramePr>
              <a:graphicFrameLocks noChangeAspect="1"/>
            </p:cNvGraphicFramePr>
            <p:nvPr/>
          </p:nvGraphicFramePr>
          <p:xfrm>
            <a:off x="371" y="3203"/>
            <a:ext cx="30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19" name="Vergelijking" r:id="rId11" imgW="406080" imgH="482400" progId="Equation.3">
                    <p:embed/>
                  </p:oleObj>
                </mc:Choice>
                <mc:Fallback>
                  <p:oleObj name="Vergelijking" r:id="rId11" imgW="406080" imgH="4824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" y="3203"/>
                          <a:ext cx="306" cy="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08" name="Text Box 48"/>
            <p:cNvSpPr txBox="1">
              <a:spLocks noChangeArrowheads="1"/>
            </p:cNvSpPr>
            <p:nvPr/>
          </p:nvSpPr>
          <p:spPr bwMode="auto">
            <a:xfrm>
              <a:off x="228" y="329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=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15411" name="Group 51"/>
          <p:cNvGrpSpPr>
            <a:grpSpLocks/>
          </p:cNvGrpSpPr>
          <p:nvPr/>
        </p:nvGrpSpPr>
        <p:grpSpPr bwMode="auto">
          <a:xfrm>
            <a:off x="5154613" y="5072063"/>
            <a:ext cx="857250" cy="577850"/>
            <a:chOff x="3247" y="3195"/>
            <a:chExt cx="540" cy="364"/>
          </a:xfrm>
        </p:grpSpPr>
        <p:graphicFrame>
          <p:nvGraphicFramePr>
            <p:cNvPr id="15397" name="Object 37"/>
            <p:cNvGraphicFramePr>
              <a:graphicFrameLocks noChangeAspect="1"/>
            </p:cNvGraphicFramePr>
            <p:nvPr/>
          </p:nvGraphicFramePr>
          <p:xfrm>
            <a:off x="3406" y="3195"/>
            <a:ext cx="381" cy="3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0" name="Vergelijking" r:id="rId13" imgW="482400" imgH="457200" progId="Equation.3">
                    <p:embed/>
                  </p:oleObj>
                </mc:Choice>
                <mc:Fallback>
                  <p:oleObj name="Vergelijking" r:id="rId13" imgW="482400" imgH="45720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6" y="3195"/>
                          <a:ext cx="381" cy="3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10" name="Text Box 50"/>
            <p:cNvSpPr txBox="1">
              <a:spLocks noChangeArrowheads="1"/>
            </p:cNvSpPr>
            <p:nvPr/>
          </p:nvSpPr>
          <p:spPr bwMode="auto">
            <a:xfrm>
              <a:off x="3247" y="329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=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1033463" y="5207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1908175" y="51958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6002338" y="52181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+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5" grpId="0"/>
      <p:bldP spid="15384" grpId="0"/>
      <p:bldP spid="15385" grpId="0"/>
      <p:bldP spid="15386" grpId="0" animBg="1"/>
      <p:bldP spid="15387" grpId="0" animBg="1"/>
      <p:bldP spid="15388" grpId="0" animBg="1"/>
      <p:bldP spid="15399" grpId="0"/>
      <p:bldP spid="15400" grpId="0" animBg="1"/>
      <p:bldP spid="15401" grpId="0"/>
      <p:bldP spid="15402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264</Words>
  <Application>Microsoft Office PowerPoint</Application>
  <PresentationFormat>Diavoorstelling (4:3)</PresentationFormat>
  <Paragraphs>75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3" baseType="lpstr">
      <vt:lpstr>Arial</vt:lpstr>
      <vt:lpstr>Comic Sans MS</vt:lpstr>
      <vt:lpstr>Times New Roman</vt:lpstr>
      <vt:lpstr>Calibri</vt:lpstr>
      <vt:lpstr>Impact</vt:lpstr>
      <vt:lpstr>Verdana</vt:lpstr>
      <vt:lpstr>Standaardontwerp</vt:lpstr>
      <vt:lpstr>Microsoft Vergelijking 3.0</vt:lpstr>
      <vt:lpstr>Microsoft Vergelijkingseditor 3.0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35</cp:revision>
  <dcterms:created xsi:type="dcterms:W3CDTF">2009-11-24T15:08:55Z</dcterms:created>
  <dcterms:modified xsi:type="dcterms:W3CDTF">2013-12-06T13:02:43Z</dcterms:modified>
</cp:coreProperties>
</file>