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FF6600"/>
    <a:srgbClr val="006600"/>
    <a:srgbClr val="0000FF"/>
    <a:srgbClr val="660066"/>
    <a:srgbClr val="E9ECF6"/>
    <a:srgbClr val="174691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0449E4-0820-42A4-A15E-79964085F90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070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33AD51-EF40-42EB-8FB9-88B8A7F08C6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810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41553-7778-48D3-BE26-4DD159E1B33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758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B94E39-FC0E-419A-B805-0EC19C71686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8560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F8D5E-F86B-41F8-ABB8-362CDB8E7F4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771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F5ADBA-9ACD-4437-9FF7-B64E1E94CD1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2696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B66D0-C73F-4F77-9C76-BC0560F7BAD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556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C5C6B-5554-4B53-B729-E326892F0E1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5146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EE39D-4612-4522-BAB2-6986D2F8C22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4710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8289C-51AE-4E3C-B08D-F403BFA81D1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1689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2D8E4B-0E1E-4A6D-B556-A8D3A93EB20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1992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8439AC-6F7A-4B54-B5CB-06175961B259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 Een tweeterm ontbinden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8438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18439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18440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41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42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43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44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45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46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8447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48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8449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50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51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52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53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54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55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8456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8457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8458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18459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460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461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8462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G31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9563" y="1844675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Rekenregel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6185" name="Rectangle 41"/>
          <p:cNvSpPr>
            <a:spLocks noChangeArrowheads="1"/>
          </p:cNvSpPr>
          <p:nvPr/>
        </p:nvSpPr>
        <p:spPr bwMode="auto">
          <a:xfrm>
            <a:off x="322263" y="2276475"/>
            <a:ext cx="81375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Een </a:t>
            </a:r>
            <a:r>
              <a:rPr lang="nl-NL" b="1" i="1">
                <a:solidFill>
                  <a:srgbClr val="174691"/>
                </a:solidFill>
                <a:latin typeface="Calibri" panose="020F0502020204030204" pitchFamily="34" charset="0"/>
              </a:rPr>
              <a:t>verschil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van </a:t>
            </a:r>
            <a:r>
              <a:rPr lang="nl-NL" b="1" i="1">
                <a:solidFill>
                  <a:srgbClr val="174691"/>
                </a:solidFill>
                <a:latin typeface="Calibri" panose="020F0502020204030204" pitchFamily="34" charset="0"/>
              </a:rPr>
              <a:t>twee kwadraten</a:t>
            </a:r>
            <a:r>
              <a:rPr lang="nl-NL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kun je ontbinden als een </a:t>
            </a:r>
            <a:r>
              <a:rPr lang="nl-NL" b="1" i="1">
                <a:solidFill>
                  <a:srgbClr val="174691"/>
                </a:solidFill>
                <a:latin typeface="Calibri" panose="020F0502020204030204" pitchFamily="34" charset="0"/>
              </a:rPr>
              <a:t>product van toegevoegde tweetermen</a:t>
            </a:r>
            <a:r>
              <a:rPr lang="nl-NL" b="1" i="1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6186" name="Rectangle 42"/>
          <p:cNvSpPr>
            <a:spLocks noChangeArrowheads="1"/>
          </p:cNvSpPr>
          <p:nvPr/>
        </p:nvSpPr>
        <p:spPr bwMode="auto">
          <a:xfrm>
            <a:off x="996950" y="3228975"/>
            <a:ext cx="6311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 </a:t>
            </a:r>
            <a:r>
              <a:rPr lang="nl-NL">
                <a:latin typeface="Calibri" panose="020F0502020204030204" pitchFamily="34" charset="0"/>
              </a:rPr>
              <a:t>Controleer of de tweeterm een verschil is van twee kwadraten.</a:t>
            </a:r>
          </a:p>
        </p:txBody>
      </p:sp>
      <p:sp>
        <p:nvSpPr>
          <p:cNvPr id="6188" name="Rectangle 44"/>
          <p:cNvSpPr>
            <a:spLocks noChangeArrowheads="1"/>
          </p:cNvSpPr>
          <p:nvPr/>
        </p:nvSpPr>
        <p:spPr bwMode="auto">
          <a:xfrm>
            <a:off x="1000125" y="3716338"/>
            <a:ext cx="50530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</a:t>
            </a:r>
            <a:r>
              <a:rPr lang="nl-NL">
                <a:latin typeface="Calibri" panose="020F0502020204030204" pitchFamily="34" charset="0"/>
                <a:sym typeface="Wingdings 2" panose="05020102010507070707" pitchFamily="18" charset="2"/>
              </a:rPr>
              <a:t> </a:t>
            </a:r>
            <a:r>
              <a:rPr lang="nl-NL">
                <a:latin typeface="Calibri" panose="020F0502020204030204" pitchFamily="34" charset="0"/>
              </a:rPr>
              <a:t>Bereken de vierkantswortels uit de beide termen.</a:t>
            </a:r>
          </a:p>
        </p:txBody>
      </p:sp>
      <p:sp>
        <p:nvSpPr>
          <p:cNvPr id="6189" name="Rectangle 45"/>
          <p:cNvSpPr>
            <a:spLocks noChangeArrowheads="1"/>
          </p:cNvSpPr>
          <p:nvPr/>
        </p:nvSpPr>
        <p:spPr bwMode="auto">
          <a:xfrm>
            <a:off x="1025525" y="4552950"/>
            <a:ext cx="4181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</a:t>
            </a:r>
            <a:r>
              <a:rPr lang="nl-NL">
                <a:latin typeface="Calibri" panose="020F0502020204030204" pitchFamily="34" charset="0"/>
                <a:sym typeface="Wingdings 2" panose="05020102010507070707" pitchFamily="18" charset="2"/>
              </a:rPr>
              <a:t> </a:t>
            </a:r>
            <a:r>
              <a:rPr lang="nl-NL">
                <a:latin typeface="Calibri" panose="020F0502020204030204" pitchFamily="34" charset="0"/>
              </a:rPr>
              <a:t>Noteer de vierkantswortels als een som.</a:t>
            </a:r>
          </a:p>
        </p:txBody>
      </p:sp>
      <p:sp>
        <p:nvSpPr>
          <p:cNvPr id="6190" name="Rectangle 46"/>
          <p:cNvSpPr>
            <a:spLocks noChangeArrowheads="1"/>
          </p:cNvSpPr>
          <p:nvPr/>
        </p:nvSpPr>
        <p:spPr bwMode="auto">
          <a:xfrm>
            <a:off x="1028700" y="5014913"/>
            <a:ext cx="4497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</a:t>
            </a:r>
            <a:r>
              <a:rPr lang="nl-NL">
                <a:latin typeface="Calibri" panose="020F0502020204030204" pitchFamily="34" charset="0"/>
                <a:sym typeface="Wingdings 2" panose="05020102010507070707" pitchFamily="18" charset="2"/>
              </a:rPr>
              <a:t> </a:t>
            </a:r>
            <a:r>
              <a:rPr lang="nl-NL">
                <a:latin typeface="Calibri" panose="020F0502020204030204" pitchFamily="34" charset="0"/>
              </a:rPr>
              <a:t>Noteer de vierkantswortels als een verschil.</a:t>
            </a:r>
          </a:p>
        </p:txBody>
      </p:sp>
      <p:sp>
        <p:nvSpPr>
          <p:cNvPr id="6191" name="Rectangle 47"/>
          <p:cNvSpPr>
            <a:spLocks noChangeArrowheads="1"/>
          </p:cNvSpPr>
          <p:nvPr/>
        </p:nvSpPr>
        <p:spPr bwMode="auto">
          <a:xfrm>
            <a:off x="1036638" y="5467350"/>
            <a:ext cx="3451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</a:t>
            </a:r>
            <a:r>
              <a:rPr lang="nl-NL">
                <a:latin typeface="Calibri" panose="020F0502020204030204" pitchFamily="34" charset="0"/>
                <a:sym typeface="Wingdings 2" panose="05020102010507070707" pitchFamily="18" charset="2"/>
              </a:rPr>
              <a:t> </a:t>
            </a:r>
            <a:r>
              <a:rPr lang="nl-NL">
                <a:latin typeface="Calibri" panose="020F0502020204030204" pitchFamily="34" charset="0"/>
              </a:rPr>
              <a:t>Vermenigvuldig de tweetermen.</a:t>
            </a:r>
          </a:p>
        </p:txBody>
      </p:sp>
      <p:sp>
        <p:nvSpPr>
          <p:cNvPr id="6192" name="Rectangle 48"/>
          <p:cNvSpPr>
            <a:spLocks noChangeArrowheads="1"/>
          </p:cNvSpPr>
          <p:nvPr/>
        </p:nvSpPr>
        <p:spPr bwMode="auto">
          <a:xfrm>
            <a:off x="1643063" y="5949950"/>
            <a:ext cx="2127250" cy="366713"/>
          </a:xfrm>
          <a:prstGeom prst="rect">
            <a:avLst/>
          </a:prstGeom>
          <a:solidFill>
            <a:srgbClr val="17469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BE">
                <a:solidFill>
                  <a:schemeClr val="bg1"/>
                </a:solidFill>
                <a:latin typeface="Calibri" panose="020F0502020204030204" pitchFamily="34" charset="0"/>
              </a:rPr>
              <a:t>x</a:t>
            </a:r>
            <a:r>
              <a:rPr lang="nl-BE" b="1" baseline="30000">
                <a:solidFill>
                  <a:schemeClr val="bg1"/>
                </a:solidFill>
                <a:latin typeface="Calibri" panose="020F0502020204030204" pitchFamily="34" charset="0"/>
              </a:rPr>
              <a:t>2</a:t>
            </a:r>
            <a:r>
              <a:rPr lang="nl-BE">
                <a:solidFill>
                  <a:schemeClr val="bg1"/>
                </a:solidFill>
                <a:latin typeface="Calibri" panose="020F0502020204030204" pitchFamily="34" charset="0"/>
              </a:rPr>
              <a:t> - y</a:t>
            </a:r>
            <a:r>
              <a:rPr lang="nl-BE" b="1" baseline="30000">
                <a:solidFill>
                  <a:schemeClr val="bg1"/>
                </a:solidFill>
                <a:latin typeface="Calibri" panose="020F0502020204030204" pitchFamily="34" charset="0"/>
              </a:rPr>
              <a:t>2 </a:t>
            </a:r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 = (x + y) (x - y)</a:t>
            </a:r>
            <a:endParaRPr lang="nl-NL" b="1" baseline="300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6221" name="Group 77"/>
          <p:cNvGrpSpPr>
            <a:grpSpLocks/>
          </p:cNvGrpSpPr>
          <p:nvPr/>
        </p:nvGrpSpPr>
        <p:grpSpPr bwMode="auto">
          <a:xfrm>
            <a:off x="1316038" y="4076700"/>
            <a:ext cx="3803650" cy="360363"/>
            <a:chOff x="612" y="2568"/>
            <a:chExt cx="2396" cy="227"/>
          </a:xfrm>
        </p:grpSpPr>
        <p:graphicFrame>
          <p:nvGraphicFramePr>
            <p:cNvPr id="6199" name="Object 55"/>
            <p:cNvGraphicFramePr>
              <a:graphicFrameLocks noChangeAspect="1"/>
            </p:cNvGraphicFramePr>
            <p:nvPr/>
          </p:nvGraphicFramePr>
          <p:xfrm>
            <a:off x="612" y="2568"/>
            <a:ext cx="356" cy="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6" name="Vergelijking" r:id="rId3" imgW="419040" imgH="266400" progId="Equation.3">
                    <p:embed/>
                  </p:oleObj>
                </mc:Choice>
                <mc:Fallback>
                  <p:oleObj name="Vergelijking" r:id="rId3" imgW="419040" imgH="266400" progId="Equation.3">
                    <p:embed/>
                    <p:pic>
                      <p:nvPicPr>
                        <p:cNvPr id="0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2" y="2568"/>
                          <a:ext cx="356" cy="2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01" name="Object 57"/>
            <p:cNvGraphicFramePr>
              <a:graphicFrameLocks noChangeAspect="1"/>
            </p:cNvGraphicFramePr>
            <p:nvPr/>
          </p:nvGraphicFramePr>
          <p:xfrm>
            <a:off x="2668" y="2568"/>
            <a:ext cx="340" cy="2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7" name="Vergelijking" r:id="rId5" imgW="419040" imgH="279360" progId="Equation.3">
                    <p:embed/>
                  </p:oleObj>
                </mc:Choice>
                <mc:Fallback>
                  <p:oleObj name="Vergelijking" r:id="rId5" imgW="419040" imgH="279360" progId="Equation.3">
                    <p:embed/>
                    <p:pic>
                      <p:nvPicPr>
                        <p:cNvPr id="0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8" y="2568"/>
                          <a:ext cx="340" cy="2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203" name="Text Box 59"/>
          <p:cNvSpPr txBox="1">
            <a:spLocks noChangeArrowheads="1"/>
          </p:cNvSpPr>
          <p:nvPr/>
        </p:nvSpPr>
        <p:spPr bwMode="auto">
          <a:xfrm>
            <a:off x="1836738" y="4076700"/>
            <a:ext cx="282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204" name="Text Box 60"/>
          <p:cNvSpPr txBox="1">
            <a:spLocks noChangeArrowheads="1"/>
          </p:cNvSpPr>
          <p:nvPr/>
        </p:nvSpPr>
        <p:spPr bwMode="auto">
          <a:xfrm>
            <a:off x="5083175" y="40767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y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205" name="Text Box 61"/>
          <p:cNvSpPr txBox="1">
            <a:spLocks noChangeArrowheads="1"/>
          </p:cNvSpPr>
          <p:nvPr/>
        </p:nvSpPr>
        <p:spPr bwMode="auto">
          <a:xfrm>
            <a:off x="5108575" y="4552950"/>
            <a:ext cx="744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(x + y)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6220" name="Group 76"/>
          <p:cNvGrpSpPr>
            <a:grpSpLocks/>
          </p:cNvGrpSpPr>
          <p:nvPr/>
        </p:nvGrpSpPr>
        <p:grpSpPr bwMode="auto">
          <a:xfrm>
            <a:off x="4356100" y="5468938"/>
            <a:ext cx="1295400" cy="371475"/>
            <a:chOff x="624" y="3726"/>
            <a:chExt cx="816" cy="234"/>
          </a:xfrm>
        </p:grpSpPr>
        <p:sp>
          <p:nvSpPr>
            <p:cNvPr id="6207" name="Text Box 63"/>
            <p:cNvSpPr txBox="1">
              <a:spLocks noChangeArrowheads="1"/>
            </p:cNvSpPr>
            <p:nvPr/>
          </p:nvSpPr>
          <p:spPr bwMode="auto">
            <a:xfrm>
              <a:off x="999" y="3729"/>
              <a:ext cx="44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(x - y)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6208" name="Text Box 64"/>
            <p:cNvSpPr txBox="1">
              <a:spLocks noChangeArrowheads="1"/>
            </p:cNvSpPr>
            <p:nvPr/>
          </p:nvSpPr>
          <p:spPr bwMode="auto">
            <a:xfrm>
              <a:off x="624" y="3726"/>
              <a:ext cx="46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(x + y)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6209" name="Text Box 65"/>
          <p:cNvSpPr txBox="1">
            <a:spLocks noChangeArrowheads="1"/>
          </p:cNvSpPr>
          <p:nvPr/>
        </p:nvSpPr>
        <p:spPr bwMode="auto">
          <a:xfrm>
            <a:off x="5440363" y="5013325"/>
            <a:ext cx="7000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(x - y)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212" name="Rectangle 68"/>
          <p:cNvSpPr>
            <a:spLocks noChangeArrowheads="1"/>
          </p:cNvSpPr>
          <p:nvPr/>
        </p:nvSpPr>
        <p:spPr bwMode="auto">
          <a:xfrm>
            <a:off x="312738" y="6454775"/>
            <a:ext cx="667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solidFill>
                  <a:srgbClr val="FF3300"/>
                </a:solidFill>
                <a:latin typeface="Calibri" panose="020F0502020204030204" pitchFamily="34" charset="0"/>
              </a:rPr>
              <a:t>!!</a:t>
            </a:r>
            <a:r>
              <a:rPr lang="nl-BE">
                <a:latin typeface="Calibri" panose="020F0502020204030204" pitchFamily="34" charset="0"/>
              </a:rPr>
              <a:t> De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term met het minteken</a:t>
            </a:r>
            <a:r>
              <a:rPr lang="nl-BE">
                <a:latin typeface="Calibri" panose="020F0502020204030204" pitchFamily="34" charset="0"/>
              </a:rPr>
              <a:t> is de term die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van teken moet wisselen</a:t>
            </a:r>
            <a:r>
              <a:rPr lang="nl-BE">
                <a:latin typeface="Calibri" panose="020F0502020204030204" pitchFamily="34" charset="0"/>
              </a:rPr>
              <a:t>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542607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Een verschil van twee kwadraten ontbinden in factoren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6225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622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  Een tweeterm ontbinden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22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G31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grpSp>
        <p:nvGrpSpPr>
          <p:cNvPr id="6232" name="Group 88"/>
          <p:cNvGrpSpPr>
            <a:grpSpLocks/>
          </p:cNvGrpSpPr>
          <p:nvPr/>
        </p:nvGrpSpPr>
        <p:grpSpPr bwMode="auto">
          <a:xfrm>
            <a:off x="1979613" y="6237288"/>
            <a:ext cx="3313112" cy="287337"/>
            <a:chOff x="1247" y="3929"/>
            <a:chExt cx="2087" cy="181"/>
          </a:xfrm>
        </p:grpSpPr>
        <p:sp>
          <p:nvSpPr>
            <p:cNvPr id="6229" name="Line 85"/>
            <p:cNvSpPr>
              <a:spLocks noChangeShapeType="1"/>
            </p:cNvSpPr>
            <p:nvPr/>
          </p:nvSpPr>
          <p:spPr bwMode="auto">
            <a:xfrm flipH="1" flipV="1">
              <a:off x="1247" y="3929"/>
              <a:ext cx="318" cy="18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6230" name="Line 86"/>
            <p:cNvSpPr>
              <a:spLocks noChangeShapeType="1"/>
            </p:cNvSpPr>
            <p:nvPr/>
          </p:nvSpPr>
          <p:spPr bwMode="auto">
            <a:xfrm flipH="1" flipV="1">
              <a:off x="1791" y="3974"/>
              <a:ext cx="1543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6231" name="Line 87"/>
            <p:cNvSpPr>
              <a:spLocks noChangeShapeType="1"/>
            </p:cNvSpPr>
            <p:nvPr/>
          </p:nvSpPr>
          <p:spPr bwMode="auto">
            <a:xfrm flipH="1" flipV="1">
              <a:off x="2154" y="3929"/>
              <a:ext cx="1180" cy="18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6233" name="AutoShape 89"/>
          <p:cNvSpPr>
            <a:spLocks/>
          </p:cNvSpPr>
          <p:nvPr/>
        </p:nvSpPr>
        <p:spPr bwMode="auto">
          <a:xfrm>
            <a:off x="755650" y="3213100"/>
            <a:ext cx="71438" cy="3168650"/>
          </a:xfrm>
          <a:prstGeom prst="leftBrace">
            <a:avLst>
              <a:gd name="adj1" fmla="val 369627"/>
              <a:gd name="adj2" fmla="val 50000"/>
            </a:avLst>
          </a:prstGeom>
          <a:noFill/>
          <a:ln w="25400">
            <a:solidFill>
              <a:srgbClr val="17469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6235" name="Text Box 91"/>
          <p:cNvSpPr txBox="1">
            <a:spLocks noChangeArrowheads="1"/>
          </p:cNvSpPr>
          <p:nvPr/>
        </p:nvSpPr>
        <p:spPr bwMode="auto">
          <a:xfrm>
            <a:off x="1638300" y="2890838"/>
            <a:ext cx="728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r>
              <a:rPr lang="nl-BE">
                <a:latin typeface="Calibri" panose="020F0502020204030204" pitchFamily="34" charset="0"/>
              </a:rPr>
              <a:t> - y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85" grpId="0"/>
      <p:bldP spid="6186" grpId="0"/>
      <p:bldP spid="6188" grpId="0"/>
      <p:bldP spid="6189" grpId="0"/>
      <p:bldP spid="6190" grpId="0"/>
      <p:bldP spid="6191" grpId="0"/>
      <p:bldP spid="6192" grpId="0" animBg="1"/>
      <p:bldP spid="6203" grpId="0"/>
      <p:bldP spid="6204" grpId="0"/>
      <p:bldP spid="6205" grpId="0"/>
      <p:bldP spid="6209" grpId="0"/>
      <p:bldP spid="6212" grpId="0"/>
      <p:bldP spid="34826" grpId="0" animBg="1"/>
      <p:bldP spid="6233" grpId="0" animBg="1"/>
      <p:bldP spid="62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49250" y="1838325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Weetjes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7193" name="Rectangle 25"/>
          <p:cNvSpPr>
            <a:spLocks noChangeArrowheads="1"/>
          </p:cNvSpPr>
          <p:nvPr/>
        </p:nvSpPr>
        <p:spPr bwMode="auto">
          <a:xfrm>
            <a:off x="366713" y="2359025"/>
            <a:ext cx="6121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Hoe kun je de vierkantswortel uit een letterfactor berekenen?</a:t>
            </a: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847725" y="2708275"/>
            <a:ext cx="3725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De exponent delen door 2.</a:t>
            </a:r>
          </a:p>
        </p:txBody>
      </p:sp>
      <p:sp>
        <p:nvSpPr>
          <p:cNvPr id="7195" name="Rectangle 27"/>
          <p:cNvSpPr>
            <a:spLocks noChangeArrowheads="1"/>
          </p:cNvSpPr>
          <p:nvPr/>
        </p:nvSpPr>
        <p:spPr bwMode="auto">
          <a:xfrm>
            <a:off x="512763" y="3213100"/>
            <a:ext cx="8380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Wat is de voorwaarde voor de exponent om de vierkantswortel te kunnen berekenen?</a:t>
            </a:r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836613" y="3573463"/>
            <a:ext cx="28559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De exponent moet even zijn.</a:t>
            </a:r>
          </a:p>
        </p:txBody>
      </p:sp>
      <p:sp>
        <p:nvSpPr>
          <p:cNvPr id="7197" name="Rectangle 29"/>
          <p:cNvSpPr>
            <a:spLocks noChangeArrowheads="1"/>
          </p:cNvSpPr>
          <p:nvPr/>
        </p:nvSpPr>
        <p:spPr bwMode="auto">
          <a:xfrm>
            <a:off x="368300" y="4086225"/>
            <a:ext cx="8237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Zonder altijd eerst de gemeenschappelijke factor(en) af, indien mogelijk.</a:t>
            </a:r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684213" y="4630738"/>
            <a:ext cx="1104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5a</a:t>
            </a:r>
            <a:r>
              <a:rPr lang="nl-NL" sz="2000" b="1" baseline="30000">
                <a:latin typeface="Calibri" panose="020F0502020204030204" pitchFamily="34" charset="0"/>
              </a:rPr>
              <a:t>2</a:t>
            </a:r>
            <a:r>
              <a:rPr lang="nl-NL">
                <a:latin typeface="Calibri" panose="020F0502020204030204" pitchFamily="34" charset="0"/>
              </a:rPr>
              <a:t> - 20b</a:t>
            </a:r>
            <a:r>
              <a:rPr lang="nl-NL" sz="2000" b="1" baseline="30000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520700" y="5149850"/>
            <a:ext cx="466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5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517525" y="5654675"/>
            <a:ext cx="1884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5(a + 2b)(a - 2b) 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839788" y="5149850"/>
            <a:ext cx="1076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(a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r>
              <a:rPr lang="nl-BE">
                <a:latin typeface="Calibri" panose="020F0502020204030204" pitchFamily="34" charset="0"/>
              </a:rPr>
              <a:t> - 4b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r>
              <a:rPr lang="nl-BE">
                <a:latin typeface="Calibri" panose="020F0502020204030204" pitchFamily="34" charset="0"/>
              </a:rPr>
              <a:t>)</a:t>
            </a:r>
            <a:r>
              <a:rPr lang="nl-BE"/>
              <a:t> </a:t>
            </a:r>
            <a:endParaRPr lang="nl-NL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631825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Een verschil van twee kwadraten ontbinden in factoren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7204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720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  Een tweeterm ontbinden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20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G31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93" grpId="0"/>
      <p:bldP spid="7194" grpId="0"/>
      <p:bldP spid="7195" grpId="0"/>
      <p:bldP spid="7196" grpId="0"/>
      <p:bldP spid="7197" grpId="0"/>
      <p:bldP spid="7198" grpId="0"/>
      <p:bldP spid="7199" grpId="0"/>
      <p:bldP spid="7200" grpId="0"/>
      <p:bldP spid="7201" grpId="0"/>
      <p:bldP spid="348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22263" y="1827213"/>
            <a:ext cx="7434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Voorbeelden </a:t>
            </a:r>
            <a:r>
              <a:rPr lang="nl-BE" i="1">
                <a:latin typeface="Calibri" panose="020F0502020204030204" pitchFamily="34" charset="0"/>
              </a:rPr>
              <a:t>(Noteer eerst de tweeterm als een verschil van twee kwadraten.)</a:t>
            </a:r>
            <a:endParaRPr lang="nl-NL" i="1">
              <a:latin typeface="Calibri" panose="020F0502020204030204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801688" y="2270125"/>
            <a:ext cx="1368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GB" sz="2000" b="1" baseline="30000"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GB">
                <a:latin typeface="Calibri" panose="020F0502020204030204" pitchFamily="34" charset="0"/>
                <a:cs typeface="Times New Roman" panose="02020603050405020304" pitchFamily="18" charset="0"/>
              </a:rPr>
              <a:t> - 16a</a:t>
            </a:r>
            <a:r>
              <a:rPr lang="en-GB" sz="2000" b="1" baseline="30000"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nl-NL" sz="2000" b="1" baseline="3000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719138" y="2627313"/>
            <a:ext cx="10969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Term met</a:t>
            </a:r>
          </a:p>
          <a:p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plusteken</a:t>
            </a:r>
            <a:endParaRPr lang="nl-NL">
              <a:solidFill>
                <a:srgbClr val="660066"/>
              </a:solidFill>
              <a:latin typeface="Calibri" panose="020F0502020204030204" pitchFamily="34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062288" y="2627313"/>
            <a:ext cx="1149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Term met </a:t>
            </a:r>
          </a:p>
          <a:p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minteken</a:t>
            </a:r>
            <a:endParaRPr lang="nl-NL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5816600" y="2627313"/>
            <a:ext cx="26765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174691"/>
                </a:solidFill>
                <a:latin typeface="Calibri" panose="020F0502020204030204" pitchFamily="34" charset="0"/>
              </a:rPr>
              <a:t>Oplossing (product van</a:t>
            </a:r>
            <a:br>
              <a:rPr lang="nl-BE">
                <a:solidFill>
                  <a:srgbClr val="174691"/>
                </a:solidFill>
                <a:latin typeface="Calibri" panose="020F0502020204030204" pitchFamily="34" charset="0"/>
              </a:rPr>
            </a:br>
            <a:r>
              <a:rPr lang="nl-BE">
                <a:solidFill>
                  <a:srgbClr val="174691"/>
                </a:solidFill>
                <a:latin typeface="Calibri" panose="020F0502020204030204" pitchFamily="34" charset="0"/>
              </a:rPr>
              <a:t>toegevoegde tweetermen)</a:t>
            </a:r>
            <a:endParaRPr lang="nl-NL" sz="20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089025" y="3886200"/>
            <a:ext cx="366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x</a:t>
            </a:r>
            <a:r>
              <a:rPr lang="nl-BE" sz="2000" b="1" baseline="30000">
                <a:solidFill>
                  <a:srgbClr val="660066"/>
                </a:solidFill>
                <a:latin typeface="Calibri" panose="020F0502020204030204" pitchFamily="34" charset="0"/>
              </a:rPr>
              <a:t>2</a:t>
            </a:r>
            <a:endParaRPr lang="nl-NL" sz="2000" b="1" baseline="30000">
              <a:solidFill>
                <a:srgbClr val="660066"/>
              </a:solidFill>
              <a:latin typeface="Calibri" panose="020F0502020204030204" pitchFamily="34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3314700" y="32400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16a</a:t>
            </a:r>
            <a:r>
              <a:rPr lang="nl-BE" sz="2000" b="1" baseline="30000">
                <a:solidFill>
                  <a:srgbClr val="006600"/>
                </a:solidFill>
                <a:latin typeface="Calibri" panose="020F0502020204030204" pitchFamily="34" charset="0"/>
              </a:rPr>
              <a:t>2</a:t>
            </a:r>
            <a:endParaRPr lang="nl-NL" sz="2000" b="1" baseline="30000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1100138" y="3224213"/>
            <a:ext cx="990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solidFill>
                  <a:srgbClr val="66006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nl-NL" sz="2000" b="1" baseline="30000">
                <a:solidFill>
                  <a:srgbClr val="66006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>
                <a:solidFill>
                  <a:srgbClr val="990099"/>
                </a:solidFill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386138" y="3886200"/>
            <a:ext cx="409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4a</a:t>
            </a:r>
            <a:endParaRPr lang="nl-NL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  <p:grpSp>
        <p:nvGrpSpPr>
          <p:cNvPr id="16406" name="Group 22"/>
          <p:cNvGrpSpPr>
            <a:grpSpLocks/>
          </p:cNvGrpSpPr>
          <p:nvPr/>
        </p:nvGrpSpPr>
        <p:grpSpPr bwMode="auto">
          <a:xfrm>
            <a:off x="533400" y="3502025"/>
            <a:ext cx="447675" cy="431800"/>
            <a:chOff x="171" y="2024"/>
            <a:chExt cx="282" cy="272"/>
          </a:xfrm>
        </p:grpSpPr>
        <p:sp>
          <p:nvSpPr>
            <p:cNvPr id="16397" name="AutoShape 13"/>
            <p:cNvSpPr>
              <a:spLocks noChangeArrowheads="1"/>
            </p:cNvSpPr>
            <p:nvPr/>
          </p:nvSpPr>
          <p:spPr bwMode="auto">
            <a:xfrm>
              <a:off x="385" y="2024"/>
              <a:ext cx="68" cy="272"/>
            </a:xfrm>
            <a:prstGeom prst="downArrow">
              <a:avLst>
                <a:gd name="adj1" fmla="val 50000"/>
                <a:gd name="adj2" fmla="val 100000"/>
              </a:avLst>
            </a:prstGeom>
            <a:solidFill>
              <a:srgbClr val="E9ECF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graphicFrame>
          <p:nvGraphicFramePr>
            <p:cNvPr id="16398" name="Object 14"/>
            <p:cNvGraphicFramePr>
              <a:graphicFrameLocks noChangeAspect="1"/>
            </p:cNvGraphicFramePr>
            <p:nvPr/>
          </p:nvGraphicFramePr>
          <p:xfrm>
            <a:off x="171" y="2044"/>
            <a:ext cx="213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27" r:id="rId3" imgW="228501" imgH="253890" progId="Equation.3">
                    <p:embed/>
                  </p:oleObj>
                </mc:Choice>
                <mc:Fallback>
                  <p:oleObj r:id="rId3" imgW="228501" imgH="253890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1" y="2044"/>
                          <a:ext cx="213" cy="2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407" name="Group 23"/>
          <p:cNvGrpSpPr>
            <a:grpSpLocks/>
          </p:cNvGrpSpPr>
          <p:nvPr/>
        </p:nvGrpSpPr>
        <p:grpSpPr bwMode="auto">
          <a:xfrm>
            <a:off x="2840038" y="3502025"/>
            <a:ext cx="446087" cy="431800"/>
            <a:chOff x="1624" y="2024"/>
            <a:chExt cx="281" cy="272"/>
          </a:xfrm>
        </p:grpSpPr>
        <p:sp>
          <p:nvSpPr>
            <p:cNvPr id="16400" name="AutoShape 16"/>
            <p:cNvSpPr>
              <a:spLocks noChangeArrowheads="1"/>
            </p:cNvSpPr>
            <p:nvPr/>
          </p:nvSpPr>
          <p:spPr bwMode="auto">
            <a:xfrm>
              <a:off x="1837" y="2024"/>
              <a:ext cx="68" cy="272"/>
            </a:xfrm>
            <a:prstGeom prst="downArrow">
              <a:avLst>
                <a:gd name="adj1" fmla="val 50000"/>
                <a:gd name="adj2" fmla="val 100000"/>
              </a:avLst>
            </a:prstGeom>
            <a:solidFill>
              <a:srgbClr val="E9ECF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graphicFrame>
          <p:nvGraphicFramePr>
            <p:cNvPr id="16401" name="Object 17"/>
            <p:cNvGraphicFramePr>
              <a:graphicFrameLocks noChangeAspect="1"/>
            </p:cNvGraphicFramePr>
            <p:nvPr/>
          </p:nvGraphicFramePr>
          <p:xfrm>
            <a:off x="1624" y="2053"/>
            <a:ext cx="213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28" r:id="rId5" imgW="228501" imgH="253890" progId="Equation.3">
                    <p:embed/>
                  </p:oleObj>
                </mc:Choice>
                <mc:Fallback>
                  <p:oleObj r:id="rId5" imgW="228501" imgH="25389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24" y="2053"/>
                          <a:ext cx="213" cy="2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5842000" y="3502025"/>
            <a:ext cx="2665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>
                <a:solidFill>
                  <a:srgbClr val="174691"/>
                </a:solidFill>
                <a:latin typeface="Calibri" panose="020F0502020204030204" pitchFamily="34" charset="0"/>
              </a:rPr>
              <a:t>(x</a:t>
            </a:r>
            <a:r>
              <a:rPr lang="nl-BE" sz="2000">
                <a:solidFill>
                  <a:srgbClr val="174691"/>
                </a:solidFill>
                <a:latin typeface="Calibri" panose="020F0502020204030204" pitchFamily="34" charset="0"/>
              </a:rPr>
              <a:t>²</a:t>
            </a:r>
            <a:r>
              <a:rPr lang="nl-BE">
                <a:solidFill>
                  <a:srgbClr val="174691"/>
                </a:solidFill>
                <a:latin typeface="Calibri" panose="020F0502020204030204" pitchFamily="34" charset="0"/>
              </a:rPr>
              <a:t> + 4a)(x</a:t>
            </a:r>
            <a:r>
              <a:rPr lang="nl-BE" sz="2000">
                <a:solidFill>
                  <a:srgbClr val="174691"/>
                </a:solidFill>
                <a:latin typeface="Calibri" panose="020F0502020204030204" pitchFamily="34" charset="0"/>
              </a:rPr>
              <a:t>²</a:t>
            </a:r>
            <a:r>
              <a:rPr lang="nl-BE">
                <a:solidFill>
                  <a:srgbClr val="174691"/>
                </a:solidFill>
                <a:latin typeface="Calibri" panose="020F0502020204030204" pitchFamily="34" charset="0"/>
              </a:rPr>
              <a:t> - 4a)</a:t>
            </a:r>
            <a:endParaRPr lang="nl-NL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2339975" y="4484688"/>
            <a:ext cx="2319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Calibri" panose="020F0502020204030204" pitchFamily="34" charset="0"/>
                <a:cs typeface="Times New Roman" panose="02020603050405020304" pitchFamily="18" charset="0"/>
              </a:rPr>
              <a:t>=  25b</a:t>
            </a:r>
            <a:r>
              <a:rPr lang="en-GB" sz="2000" b="1" baseline="30000">
                <a:latin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nl-NL" sz="2400" b="1" i="1">
                <a:latin typeface="Times New Roman" panose="02020603050405020304" pitchFamily="18" charset="0"/>
              </a:rPr>
              <a:t> </a:t>
            </a:r>
            <a:r>
              <a:rPr lang="en-GB"/>
              <a:t>- </a:t>
            </a:r>
            <a:r>
              <a:rPr lang="en-GB">
                <a:latin typeface="Calibri" panose="020F0502020204030204" pitchFamily="34" charset="0"/>
              </a:rPr>
              <a:t>81a</a:t>
            </a:r>
            <a:r>
              <a:rPr lang="en-GB" b="1" baseline="30000">
                <a:latin typeface="Calibri" panose="020F0502020204030204" pitchFamily="34" charset="0"/>
              </a:rPr>
              <a:t>6</a:t>
            </a:r>
            <a:r>
              <a:rPr lang="en-GB">
                <a:latin typeface="Calibri" panose="020F0502020204030204" pitchFamily="34" charset="0"/>
              </a:rPr>
              <a:t>x</a:t>
            </a:r>
            <a:r>
              <a:rPr lang="en-GB" b="1" baseline="30000">
                <a:latin typeface="Calibri" panose="020F0502020204030204" pitchFamily="34" charset="0"/>
              </a:rPr>
              <a:t>10</a:t>
            </a:r>
            <a:r>
              <a:rPr lang="en-GB"/>
              <a:t> </a:t>
            </a:r>
            <a:endParaRPr lang="nl-NL"/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1041400" y="5084763"/>
            <a:ext cx="857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>
                <a:solidFill>
                  <a:srgbClr val="66006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25b</a:t>
            </a:r>
            <a:r>
              <a:rPr lang="en-GB" sz="2000" b="1" baseline="30000">
                <a:solidFill>
                  <a:srgbClr val="66006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8</a:t>
            </a:r>
            <a:endParaRPr lang="nl-NL" sz="2000" b="1">
              <a:solidFill>
                <a:srgbClr val="660066"/>
              </a:solidFill>
              <a:latin typeface="Calibri" panose="020F0502020204030204" pitchFamily="34" charset="0"/>
            </a:endParaRP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3373438" y="5084763"/>
            <a:ext cx="1371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>
                <a:solidFill>
                  <a:srgbClr val="0066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81a</a:t>
            </a:r>
            <a:r>
              <a:rPr lang="en-GB" sz="2000" b="1" baseline="30000">
                <a:solidFill>
                  <a:srgbClr val="0066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GB" baseline="30000">
                <a:solidFill>
                  <a:srgbClr val="0066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>
                <a:solidFill>
                  <a:srgbClr val="0066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GB" sz="2000" b="1" baseline="30000">
                <a:solidFill>
                  <a:srgbClr val="0066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GB">
                <a:solidFill>
                  <a:srgbClr val="0066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endParaRPr lang="en-GB">
              <a:solidFill>
                <a:srgbClr val="006600"/>
              </a:solidFill>
              <a:latin typeface="Verdana" panose="020B0604030504040204" pitchFamily="34" charset="0"/>
            </a:endParaRPr>
          </a:p>
        </p:txBody>
      </p:sp>
      <p:grpSp>
        <p:nvGrpSpPr>
          <p:cNvPr id="16408" name="Group 24"/>
          <p:cNvGrpSpPr>
            <a:grpSpLocks/>
          </p:cNvGrpSpPr>
          <p:nvPr/>
        </p:nvGrpSpPr>
        <p:grpSpPr bwMode="auto">
          <a:xfrm>
            <a:off x="534988" y="5360988"/>
            <a:ext cx="447675" cy="431800"/>
            <a:chOff x="171" y="2024"/>
            <a:chExt cx="282" cy="272"/>
          </a:xfrm>
        </p:grpSpPr>
        <p:sp>
          <p:nvSpPr>
            <p:cNvPr id="16409" name="AutoShape 25"/>
            <p:cNvSpPr>
              <a:spLocks noChangeArrowheads="1"/>
            </p:cNvSpPr>
            <p:nvPr/>
          </p:nvSpPr>
          <p:spPr bwMode="auto">
            <a:xfrm>
              <a:off x="385" y="2024"/>
              <a:ext cx="68" cy="272"/>
            </a:xfrm>
            <a:prstGeom prst="downArrow">
              <a:avLst>
                <a:gd name="adj1" fmla="val 50000"/>
                <a:gd name="adj2" fmla="val 100000"/>
              </a:avLst>
            </a:prstGeom>
            <a:solidFill>
              <a:srgbClr val="E9ECF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graphicFrame>
          <p:nvGraphicFramePr>
            <p:cNvPr id="16410" name="Object 26"/>
            <p:cNvGraphicFramePr>
              <a:graphicFrameLocks noChangeAspect="1"/>
            </p:cNvGraphicFramePr>
            <p:nvPr/>
          </p:nvGraphicFramePr>
          <p:xfrm>
            <a:off x="171" y="2044"/>
            <a:ext cx="213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29" r:id="rId6" imgW="228501" imgH="253890" progId="Equation.3">
                    <p:embed/>
                  </p:oleObj>
                </mc:Choice>
                <mc:Fallback>
                  <p:oleObj r:id="rId6" imgW="228501" imgH="253890" progId="Equation.3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1" y="2044"/>
                          <a:ext cx="213" cy="2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411" name="Group 27"/>
          <p:cNvGrpSpPr>
            <a:grpSpLocks/>
          </p:cNvGrpSpPr>
          <p:nvPr/>
        </p:nvGrpSpPr>
        <p:grpSpPr bwMode="auto">
          <a:xfrm>
            <a:off x="2874963" y="5360988"/>
            <a:ext cx="446087" cy="431800"/>
            <a:chOff x="1624" y="2024"/>
            <a:chExt cx="281" cy="272"/>
          </a:xfrm>
        </p:grpSpPr>
        <p:sp>
          <p:nvSpPr>
            <p:cNvPr id="16412" name="AutoShape 28"/>
            <p:cNvSpPr>
              <a:spLocks noChangeArrowheads="1"/>
            </p:cNvSpPr>
            <p:nvPr/>
          </p:nvSpPr>
          <p:spPr bwMode="auto">
            <a:xfrm>
              <a:off x="1837" y="2024"/>
              <a:ext cx="68" cy="272"/>
            </a:xfrm>
            <a:prstGeom prst="downArrow">
              <a:avLst>
                <a:gd name="adj1" fmla="val 50000"/>
                <a:gd name="adj2" fmla="val 100000"/>
              </a:avLst>
            </a:prstGeom>
            <a:solidFill>
              <a:srgbClr val="E9ECF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graphicFrame>
          <p:nvGraphicFramePr>
            <p:cNvPr id="16413" name="Object 29"/>
            <p:cNvGraphicFramePr>
              <a:graphicFrameLocks noChangeAspect="1"/>
            </p:cNvGraphicFramePr>
            <p:nvPr/>
          </p:nvGraphicFramePr>
          <p:xfrm>
            <a:off x="1624" y="2053"/>
            <a:ext cx="213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30" r:id="rId7" imgW="228501" imgH="253890" progId="Equation.3">
                    <p:embed/>
                  </p:oleObj>
                </mc:Choice>
                <mc:Fallback>
                  <p:oleObj r:id="rId7" imgW="228501" imgH="253890" progId="Equation.3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24" y="2053"/>
                          <a:ext cx="213" cy="2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414" name="Rectangle 30"/>
          <p:cNvSpPr>
            <a:spLocks noChangeArrowheads="1"/>
          </p:cNvSpPr>
          <p:nvPr/>
        </p:nvSpPr>
        <p:spPr bwMode="auto">
          <a:xfrm>
            <a:off x="1055688" y="5661025"/>
            <a:ext cx="754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>
                <a:solidFill>
                  <a:srgbClr val="66006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5b</a:t>
            </a:r>
            <a:r>
              <a:rPr lang="en-GB" sz="2000" b="1" baseline="30000">
                <a:solidFill>
                  <a:srgbClr val="66006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GB" sz="2000" b="1" baseline="30000">
                <a:solidFill>
                  <a:srgbClr val="990099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2000" b="1">
              <a:solidFill>
                <a:srgbClr val="990099"/>
              </a:solidFill>
              <a:latin typeface="Calibri" panose="020F0502020204030204" pitchFamily="34" charset="0"/>
            </a:endParaRPr>
          </a:p>
        </p:txBody>
      </p:sp>
      <p:sp>
        <p:nvSpPr>
          <p:cNvPr id="16416" name="Rectangle 32"/>
          <p:cNvSpPr>
            <a:spLocks noChangeArrowheads="1"/>
          </p:cNvSpPr>
          <p:nvPr/>
        </p:nvSpPr>
        <p:spPr bwMode="auto">
          <a:xfrm>
            <a:off x="3390900" y="5699125"/>
            <a:ext cx="676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006600"/>
                </a:solidFill>
                <a:latin typeface="Calibri" panose="020F0502020204030204" pitchFamily="34" charset="0"/>
              </a:rPr>
              <a:t>9a</a:t>
            </a:r>
            <a:r>
              <a:rPr lang="en-GB" sz="2000" b="1" baseline="30000">
                <a:solidFill>
                  <a:srgbClr val="006600"/>
                </a:solidFill>
                <a:latin typeface="Calibri" panose="020F0502020204030204" pitchFamily="34" charset="0"/>
              </a:rPr>
              <a:t>3</a:t>
            </a:r>
            <a:r>
              <a:rPr lang="en-GB">
                <a:solidFill>
                  <a:srgbClr val="006600"/>
                </a:solidFill>
                <a:latin typeface="Calibri" panose="020F0502020204030204" pitchFamily="34" charset="0"/>
              </a:rPr>
              <a:t>x</a:t>
            </a:r>
            <a:r>
              <a:rPr lang="en-GB" sz="2000" b="1" baseline="30000">
                <a:solidFill>
                  <a:srgbClr val="006600"/>
                </a:solidFill>
                <a:latin typeface="Calibri" panose="020F0502020204030204" pitchFamily="34" charset="0"/>
              </a:rPr>
              <a:t>5</a:t>
            </a:r>
            <a:endParaRPr lang="nl-NL" sz="2000" b="1" baseline="30000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5842000" y="5432425"/>
            <a:ext cx="3554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(5b</a:t>
            </a:r>
            <a:r>
              <a:rPr lang="en-GB" sz="2000" b="1" baseline="30000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GB" b="1" baseline="30000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+ 9a</a:t>
            </a:r>
            <a:r>
              <a:rPr lang="en-GB" sz="2000" b="1" baseline="30000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GB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GB" sz="2000" b="1" baseline="30000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GB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)(5b</a:t>
            </a:r>
            <a:r>
              <a:rPr lang="en-GB" sz="2000" b="1" baseline="30000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GB" b="1" baseline="30000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- 9a</a:t>
            </a:r>
            <a:r>
              <a:rPr lang="en-GB" sz="2000" b="1" baseline="30000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GB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GB" sz="2000" b="1" baseline="30000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GB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1400">
                <a:latin typeface="Times New Roman" panose="02020603050405020304" pitchFamily="18" charset="0"/>
              </a:rPr>
              <a:t> 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6418" name="Rectangle 34"/>
          <p:cNvSpPr>
            <a:spLocks noChangeArrowheads="1"/>
          </p:cNvSpPr>
          <p:nvPr/>
        </p:nvSpPr>
        <p:spPr bwMode="auto">
          <a:xfrm>
            <a:off x="1331913" y="6165850"/>
            <a:ext cx="6119812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u="sng">
                <a:solidFill>
                  <a:srgbClr val="174691"/>
                </a:solidFill>
                <a:latin typeface="Calibri" panose="020F0502020204030204" pitchFamily="34" charset="0"/>
              </a:rPr>
              <a:t>Rekenregel:</a:t>
            </a:r>
            <a:r>
              <a:rPr lang="nl-NL">
                <a:solidFill>
                  <a:srgbClr val="174691"/>
                </a:solidFill>
                <a:latin typeface="Calibri" panose="020F0502020204030204" pitchFamily="34" charset="0"/>
              </a:rPr>
              <a:t>  het verschil</a:t>
            </a: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 </a:t>
            </a:r>
            <a:r>
              <a:rPr lang="nl-NL">
                <a:solidFill>
                  <a:srgbClr val="174691"/>
                </a:solidFill>
                <a:latin typeface="Calibri" panose="020F0502020204030204" pitchFamily="34" charset="0"/>
              </a:rPr>
              <a:t>van twee kwadraten</a:t>
            </a: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 </a:t>
            </a:r>
            <a:r>
              <a:rPr lang="nl-NL">
                <a:solidFill>
                  <a:srgbClr val="174691"/>
                </a:solidFill>
                <a:latin typeface="Calibri" panose="020F0502020204030204" pitchFamily="34" charset="0"/>
              </a:rPr>
              <a:t>kun je ontbinden </a:t>
            </a:r>
          </a:p>
          <a:p>
            <a:r>
              <a:rPr lang="nl-NL">
                <a:solidFill>
                  <a:srgbClr val="174691"/>
                </a:solidFill>
                <a:latin typeface="Calibri" panose="020F0502020204030204" pitchFamily="34" charset="0"/>
              </a:rPr>
              <a:t>                       als een product van toegevoegde tweetermen.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1655763" y="2239963"/>
            <a:ext cx="3314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</a:t>
            </a:r>
            <a:r>
              <a:rPr lang="nl-BE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nl-BE">
                <a:solidFill>
                  <a:srgbClr val="174691"/>
                </a:solidFill>
                <a:latin typeface="Calibri" panose="020F0502020204030204" pitchFamily="34" charset="0"/>
              </a:rPr>
              <a:t>(x</a:t>
            </a:r>
            <a:r>
              <a:rPr lang="nl-BE" sz="2000" b="1">
                <a:solidFill>
                  <a:srgbClr val="174691"/>
                </a:solidFill>
                <a:latin typeface="Calibri" panose="020F0502020204030204" pitchFamily="34" charset="0"/>
              </a:rPr>
              <a:t>²</a:t>
            </a:r>
            <a:r>
              <a:rPr lang="nl-BE">
                <a:solidFill>
                  <a:srgbClr val="174691"/>
                </a:solidFill>
                <a:latin typeface="Calibri" panose="020F0502020204030204" pitchFamily="34" charset="0"/>
              </a:rPr>
              <a:t> + 4a)(x</a:t>
            </a:r>
            <a:r>
              <a:rPr lang="nl-BE" sz="2000" b="1">
                <a:solidFill>
                  <a:srgbClr val="174691"/>
                </a:solidFill>
                <a:latin typeface="Calibri" panose="020F0502020204030204" pitchFamily="34" charset="0"/>
              </a:rPr>
              <a:t>²</a:t>
            </a:r>
            <a:r>
              <a:rPr lang="nl-BE">
                <a:solidFill>
                  <a:srgbClr val="174691"/>
                </a:solidFill>
                <a:latin typeface="Calibri" panose="020F0502020204030204" pitchFamily="34" charset="0"/>
              </a:rPr>
              <a:t> - 4a)</a:t>
            </a:r>
            <a:endParaRPr lang="nl-NL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4016375" y="4518025"/>
            <a:ext cx="278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GB" sz="2000">
                <a:solidFill>
                  <a:srgbClr val="0000FF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(5b</a:t>
            </a:r>
            <a:r>
              <a:rPr lang="en-GB" sz="2000" b="1" baseline="30000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GB" b="1" baseline="30000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+ 9a</a:t>
            </a:r>
            <a:r>
              <a:rPr lang="en-GB" sz="2000" b="1" baseline="30000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GB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GB" sz="2000" b="1" baseline="30000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GB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)(5b</a:t>
            </a:r>
            <a:r>
              <a:rPr lang="en-GB" sz="2000" b="1" baseline="30000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GB" b="1" baseline="30000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- 9a</a:t>
            </a:r>
            <a:r>
              <a:rPr lang="en-GB" sz="2000" b="1" baseline="30000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GB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GB" sz="2000" b="1" baseline="30000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GB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nl-NL" sz="1400">
                <a:latin typeface="Times New Roman" panose="02020603050405020304" pitchFamily="18" charset="0"/>
              </a:rPr>
              <a:t> 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19200"/>
            <a:ext cx="6318250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Een verschil van twee kwadraten ontbinden in factoren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6423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16424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  Een tweeterm ontbinden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6425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G31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16426" name="Rectangle 42"/>
          <p:cNvSpPr>
            <a:spLocks noChangeArrowheads="1"/>
          </p:cNvSpPr>
          <p:nvPr/>
        </p:nvSpPr>
        <p:spPr bwMode="auto">
          <a:xfrm>
            <a:off x="827088" y="4484688"/>
            <a:ext cx="1814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Calibri" panose="020F0502020204030204" pitchFamily="34" charset="0"/>
                <a:cs typeface="Times New Roman" panose="02020603050405020304" pitchFamily="18" charset="0"/>
              </a:rPr>
              <a:t>-81a</a:t>
            </a:r>
            <a:r>
              <a:rPr lang="en-GB" sz="2000" b="1" baseline="30000">
                <a:latin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GB">
                <a:latin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GB" sz="2000" b="1" baseline="30000">
                <a:latin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GB">
                <a:latin typeface="Calibri" panose="020F0502020204030204" pitchFamily="34" charset="0"/>
                <a:cs typeface="Times New Roman" panose="02020603050405020304" pitchFamily="18" charset="0"/>
              </a:rPr>
              <a:t> + 25b</a:t>
            </a:r>
            <a:r>
              <a:rPr lang="en-GB" sz="2000" b="1" baseline="30000">
                <a:latin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nl-NL" sz="2400" b="1" i="1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8" grpId="0"/>
      <p:bldP spid="16389" grpId="0"/>
      <p:bldP spid="16390" grpId="0"/>
      <p:bldP spid="16391" grpId="0"/>
      <p:bldP spid="16392" grpId="0"/>
      <p:bldP spid="16393" grpId="0"/>
      <p:bldP spid="16394" grpId="0"/>
      <p:bldP spid="16395" grpId="0"/>
      <p:bldP spid="16402" grpId="0"/>
      <p:bldP spid="16403" grpId="0"/>
      <p:bldP spid="16404" grpId="0"/>
      <p:bldP spid="16405" grpId="0"/>
      <p:bldP spid="16414" grpId="0"/>
      <p:bldP spid="16416" grpId="0"/>
      <p:bldP spid="16417" grpId="0"/>
      <p:bldP spid="16418" grpId="0" animBg="1"/>
      <p:bldP spid="16419" grpId="0"/>
      <p:bldP spid="16420" grpId="0"/>
      <p:bldP spid="34826" grpId="0" animBg="1"/>
      <p:bldP spid="164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34963" y="1773238"/>
            <a:ext cx="1397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Voorbeelden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358775" y="2852738"/>
            <a:ext cx="20859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gemeenschappelijke</a:t>
            </a:r>
          </a:p>
          <a:p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factor(en)</a:t>
            </a:r>
            <a:endParaRPr lang="nl-NL">
              <a:solidFill>
                <a:srgbClr val="660066"/>
              </a:solidFill>
              <a:latin typeface="Calibri" panose="020F0502020204030204" pitchFamily="34" charset="0"/>
            </a:endParaRP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3838575" y="2852738"/>
            <a:ext cx="9858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quotiënt</a:t>
            </a:r>
            <a:endParaRPr lang="nl-NL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5926138" y="2852738"/>
            <a:ext cx="2606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Calibri" panose="020F0502020204030204" pitchFamily="34" charset="0"/>
              </a:rPr>
              <a:t>toegevoegde tweetermen</a:t>
            </a:r>
          </a:p>
          <a:p>
            <a:r>
              <a:rPr lang="nl-BE">
                <a:solidFill>
                  <a:srgbClr val="0000FF"/>
                </a:solidFill>
                <a:latin typeface="Calibri" panose="020F0502020204030204" pitchFamily="34" charset="0"/>
              </a:rPr>
              <a:t>in het quotiënt</a:t>
            </a:r>
            <a:endParaRPr lang="nl-NL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17443" name="Rectangle 35"/>
          <p:cNvSpPr>
            <a:spLocks noChangeArrowheads="1"/>
          </p:cNvSpPr>
          <p:nvPr/>
        </p:nvSpPr>
        <p:spPr bwMode="auto">
          <a:xfrm>
            <a:off x="350838" y="2276475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>
                <a:latin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nl-NL" sz="2000" b="1" baseline="30000"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>
                <a:latin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nl-BE"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>
                <a:latin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nl-NL" sz="2000" b="1" baseline="30000"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BE" baseline="30000">
                <a:latin typeface="Verdana" panose="020B0604030504040204" pitchFamily="34" charset="0"/>
                <a:cs typeface="Times New Roman" panose="02020603050405020304" pitchFamily="18" charset="0"/>
              </a:rPr>
              <a:t>    </a:t>
            </a:r>
            <a:r>
              <a:rPr lang="nl-NL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960438" y="3644900"/>
            <a:ext cx="300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2</a:t>
            </a:r>
            <a:endParaRPr lang="nl-NL">
              <a:solidFill>
                <a:srgbClr val="660066"/>
              </a:solidFill>
              <a:latin typeface="Calibri" panose="020F0502020204030204" pitchFamily="34" charset="0"/>
            </a:endParaRP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3983038" y="3644900"/>
            <a:ext cx="11636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a</a:t>
            </a:r>
            <a:r>
              <a:rPr lang="nl-BE" sz="2000" b="1" baseline="30000">
                <a:solidFill>
                  <a:srgbClr val="006600"/>
                </a:solidFill>
                <a:latin typeface="Calibri" panose="020F0502020204030204" pitchFamily="34" charset="0"/>
              </a:rPr>
              <a:t>2</a:t>
            </a:r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 - b</a:t>
            </a:r>
            <a:r>
              <a:rPr lang="nl-BE" sz="2000" b="1" baseline="30000">
                <a:solidFill>
                  <a:srgbClr val="006600"/>
                </a:solidFill>
                <a:latin typeface="Calibri" panose="020F0502020204030204" pitchFamily="34" charset="0"/>
              </a:rPr>
              <a:t>2</a:t>
            </a:r>
            <a:endParaRPr lang="nl-NL" sz="2000" b="1" baseline="30000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6567488" y="3644900"/>
            <a:ext cx="1317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Calibri" panose="020F0502020204030204" pitchFamily="34" charset="0"/>
              </a:rPr>
              <a:t>(a + b)(a - b)</a:t>
            </a:r>
            <a:endParaRPr lang="nl-NL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17447" name="Rectangle 39"/>
          <p:cNvSpPr>
            <a:spLocks noChangeArrowheads="1"/>
          </p:cNvSpPr>
          <p:nvPr/>
        </p:nvSpPr>
        <p:spPr bwMode="auto">
          <a:xfrm>
            <a:off x="395288" y="4221163"/>
            <a:ext cx="2251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latin typeface="Calibri" panose="020F0502020204030204" pitchFamily="34" charset="0"/>
                <a:cs typeface="Times New Roman" panose="02020603050405020304" pitchFamily="18" charset="0"/>
              </a:rPr>
              <a:t>27ab</a:t>
            </a:r>
            <a:r>
              <a:rPr lang="nl-NL" sz="2000" b="1" baseline="30000"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>
                <a:latin typeface="Calibri" panose="020F0502020204030204" pitchFamily="34" charset="0"/>
                <a:cs typeface="Times New Roman" panose="02020603050405020304" pitchFamily="18" charset="0"/>
              </a:rPr>
              <a:t> - 48ax</a:t>
            </a:r>
            <a:r>
              <a:rPr lang="nl-NL" sz="2000" b="1" baseline="30000"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nl-NL" sz="2000" b="1">
              <a:latin typeface="Calibri" panose="020F0502020204030204" pitchFamily="34" charset="0"/>
            </a:endParaRPr>
          </a:p>
        </p:txBody>
      </p:sp>
      <p:sp>
        <p:nvSpPr>
          <p:cNvPr id="17449" name="Rectangle 41"/>
          <p:cNvSpPr>
            <a:spLocks noChangeArrowheads="1"/>
          </p:cNvSpPr>
          <p:nvPr/>
        </p:nvSpPr>
        <p:spPr bwMode="auto">
          <a:xfrm>
            <a:off x="3765550" y="4797425"/>
            <a:ext cx="1793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 b="1">
                <a:solidFill>
                  <a:srgbClr val="0066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nl-NL">
                <a:solidFill>
                  <a:srgbClr val="0066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9b</a:t>
            </a:r>
            <a:r>
              <a:rPr lang="nl-NL" sz="2000" b="1" baseline="30000">
                <a:solidFill>
                  <a:srgbClr val="0066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>
                <a:solidFill>
                  <a:srgbClr val="0066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- 16x</a:t>
            </a:r>
            <a:r>
              <a:rPr lang="nl-NL" sz="2000" b="1" baseline="30000">
                <a:solidFill>
                  <a:srgbClr val="0066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1400" b="1">
                <a:solidFill>
                  <a:srgbClr val="0066FF"/>
                </a:solidFill>
                <a:latin typeface="Times New Roman" panose="02020603050405020304" pitchFamily="18" charset="0"/>
              </a:rPr>
              <a:t> </a:t>
            </a:r>
            <a:endParaRPr lang="nl-NL" sz="2400" b="1">
              <a:solidFill>
                <a:srgbClr val="0066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6313488" y="4760913"/>
            <a:ext cx="193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Calibri" panose="020F0502020204030204" pitchFamily="34" charset="0"/>
              </a:rPr>
              <a:t>(3b</a:t>
            </a:r>
            <a:r>
              <a:rPr lang="nl-BE" sz="2000">
                <a:solidFill>
                  <a:srgbClr val="0000FF"/>
                </a:solidFill>
                <a:latin typeface="Calibri" panose="020F0502020204030204" pitchFamily="34" charset="0"/>
              </a:rPr>
              <a:t>²</a:t>
            </a:r>
            <a:r>
              <a:rPr lang="nl-BE">
                <a:solidFill>
                  <a:srgbClr val="0000FF"/>
                </a:solidFill>
                <a:latin typeface="Calibri" panose="020F0502020204030204" pitchFamily="34" charset="0"/>
              </a:rPr>
              <a:t> + 4x)(3b</a:t>
            </a:r>
            <a:r>
              <a:rPr lang="nl-BE" sz="2000">
                <a:solidFill>
                  <a:srgbClr val="0000FF"/>
                </a:solidFill>
                <a:latin typeface="Calibri" panose="020F0502020204030204" pitchFamily="34" charset="0"/>
              </a:rPr>
              <a:t>²</a:t>
            </a:r>
            <a:r>
              <a:rPr lang="nl-BE">
                <a:solidFill>
                  <a:srgbClr val="0000FF"/>
                </a:solidFill>
                <a:latin typeface="Calibri" panose="020F0502020204030204" pitchFamily="34" charset="0"/>
              </a:rPr>
              <a:t> - 4x)</a:t>
            </a:r>
            <a:endParaRPr lang="nl-NL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17452" name="Text Box 44"/>
          <p:cNvSpPr txBox="1">
            <a:spLocks noChangeArrowheads="1"/>
          </p:cNvSpPr>
          <p:nvPr/>
        </p:nvSpPr>
        <p:spPr bwMode="auto">
          <a:xfrm>
            <a:off x="1217613" y="2276475"/>
            <a:ext cx="2247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</a:t>
            </a:r>
            <a:r>
              <a:rPr lang="nl-BE">
                <a:solidFill>
                  <a:srgbClr val="FF6600"/>
                </a:solidFill>
                <a:latin typeface="Calibri" panose="020F0502020204030204" pitchFamily="34" charset="0"/>
              </a:rPr>
              <a:t> </a:t>
            </a:r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2</a:t>
            </a:r>
            <a:endParaRPr lang="nl-NL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17456" name="Text Box 48"/>
          <p:cNvSpPr txBox="1">
            <a:spLocks noChangeArrowheads="1"/>
          </p:cNvSpPr>
          <p:nvPr/>
        </p:nvSpPr>
        <p:spPr bwMode="auto">
          <a:xfrm>
            <a:off x="1682750" y="4230688"/>
            <a:ext cx="830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</a:t>
            </a:r>
            <a:r>
              <a:rPr lang="nl-BE">
                <a:solidFill>
                  <a:srgbClr val="FF6600"/>
                </a:solidFill>
                <a:latin typeface="Calibri" panose="020F0502020204030204" pitchFamily="34" charset="0"/>
              </a:rPr>
              <a:t> </a:t>
            </a:r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3a</a:t>
            </a:r>
            <a:endParaRPr lang="nl-NL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19200"/>
            <a:ext cx="4752975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Afzonderen en een verschil van twee kwadraten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7459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17460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  Een tweeterm ontbinden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7461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G31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17462" name="Text Box 54"/>
          <p:cNvSpPr txBox="1">
            <a:spLocks noChangeArrowheads="1"/>
          </p:cNvSpPr>
          <p:nvPr/>
        </p:nvSpPr>
        <p:spPr bwMode="auto">
          <a:xfrm>
            <a:off x="1517650" y="2279650"/>
            <a:ext cx="896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(a</a:t>
            </a:r>
            <a:r>
              <a:rPr lang="nl-BE" sz="2000" b="1" baseline="30000">
                <a:solidFill>
                  <a:srgbClr val="006600"/>
                </a:solidFill>
                <a:latin typeface="Calibri" panose="020F0502020204030204" pitchFamily="34" charset="0"/>
              </a:rPr>
              <a:t>2</a:t>
            </a:r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 - b</a:t>
            </a:r>
            <a:r>
              <a:rPr lang="nl-BE" sz="2000" b="1" baseline="30000">
                <a:solidFill>
                  <a:srgbClr val="006600"/>
                </a:solidFill>
                <a:latin typeface="Calibri" panose="020F0502020204030204" pitchFamily="34" charset="0"/>
              </a:rPr>
              <a:t>2</a:t>
            </a:r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)</a:t>
            </a:r>
            <a:endParaRPr lang="nl-NL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  <p:sp>
        <p:nvSpPr>
          <p:cNvPr id="17463" name="Text Box 55"/>
          <p:cNvSpPr txBox="1">
            <a:spLocks noChangeArrowheads="1"/>
          </p:cNvSpPr>
          <p:nvPr/>
        </p:nvSpPr>
        <p:spPr bwMode="auto">
          <a:xfrm>
            <a:off x="2332038" y="2279650"/>
            <a:ext cx="1704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</a:t>
            </a:r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2</a:t>
            </a:r>
            <a:r>
              <a:rPr lang="nl-BE">
                <a:latin typeface="Calibri" panose="020F0502020204030204" pitchFamily="34" charset="0"/>
              </a:rPr>
              <a:t> </a:t>
            </a:r>
            <a:r>
              <a:rPr lang="nl-BE">
                <a:solidFill>
                  <a:srgbClr val="0000FF"/>
                </a:solidFill>
                <a:latin typeface="Calibri" panose="020F0502020204030204" pitchFamily="34" charset="0"/>
              </a:rPr>
              <a:t>(a + b) (a - b)</a:t>
            </a:r>
            <a:endParaRPr lang="nl-NL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17464" name="Text Box 56"/>
          <p:cNvSpPr txBox="1">
            <a:spLocks noChangeArrowheads="1"/>
          </p:cNvSpPr>
          <p:nvPr/>
        </p:nvSpPr>
        <p:spPr bwMode="auto">
          <a:xfrm>
            <a:off x="3184525" y="4230688"/>
            <a:ext cx="2540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</a:t>
            </a:r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 3a </a:t>
            </a:r>
            <a:r>
              <a:rPr lang="nl-BE">
                <a:solidFill>
                  <a:srgbClr val="0000FF"/>
                </a:solidFill>
                <a:latin typeface="Calibri" panose="020F0502020204030204" pitchFamily="34" charset="0"/>
              </a:rPr>
              <a:t>(3b</a:t>
            </a:r>
            <a:r>
              <a:rPr lang="nl-BE" sz="2000" b="1" baseline="30000">
                <a:solidFill>
                  <a:srgbClr val="0000FF"/>
                </a:solidFill>
                <a:latin typeface="Calibri" panose="020F0502020204030204" pitchFamily="34" charset="0"/>
              </a:rPr>
              <a:t>2</a:t>
            </a:r>
            <a:r>
              <a:rPr lang="nl-BE">
                <a:solidFill>
                  <a:srgbClr val="0000FF"/>
                </a:solidFill>
                <a:latin typeface="Calibri" panose="020F0502020204030204" pitchFamily="34" charset="0"/>
              </a:rPr>
              <a:t> + 4x)(3b</a:t>
            </a:r>
            <a:r>
              <a:rPr lang="nl-BE" sz="2000" b="1" baseline="30000">
                <a:solidFill>
                  <a:srgbClr val="0000FF"/>
                </a:solidFill>
                <a:latin typeface="Calibri" panose="020F0502020204030204" pitchFamily="34" charset="0"/>
              </a:rPr>
              <a:t>2</a:t>
            </a:r>
            <a:r>
              <a:rPr lang="nl-BE">
                <a:solidFill>
                  <a:srgbClr val="0000FF"/>
                </a:solidFill>
                <a:latin typeface="Calibri" panose="020F0502020204030204" pitchFamily="34" charset="0"/>
              </a:rPr>
              <a:t> - 4x)</a:t>
            </a:r>
            <a:endParaRPr lang="nl-NL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17465" name="Text Box 57"/>
          <p:cNvSpPr txBox="1">
            <a:spLocks noChangeArrowheads="1"/>
          </p:cNvSpPr>
          <p:nvPr/>
        </p:nvSpPr>
        <p:spPr bwMode="auto">
          <a:xfrm>
            <a:off x="2074863" y="4233863"/>
            <a:ext cx="12334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(9b</a:t>
            </a:r>
            <a:r>
              <a:rPr lang="nl-BE" sz="2000" b="1" baseline="30000">
                <a:solidFill>
                  <a:srgbClr val="006600"/>
                </a:solidFill>
                <a:latin typeface="Calibri" panose="020F0502020204030204" pitchFamily="34" charset="0"/>
              </a:rPr>
              <a:t>4</a:t>
            </a:r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 - 16x</a:t>
            </a:r>
            <a:r>
              <a:rPr lang="nl-BE" sz="2000" b="1" baseline="30000">
                <a:solidFill>
                  <a:srgbClr val="006600"/>
                </a:solidFill>
                <a:latin typeface="Calibri" panose="020F0502020204030204" pitchFamily="34" charset="0"/>
              </a:rPr>
              <a:t>2</a:t>
            </a:r>
            <a:r>
              <a:rPr lang="nl-BE">
                <a:solidFill>
                  <a:srgbClr val="006600"/>
                </a:solidFill>
                <a:latin typeface="Calibri" panose="020F0502020204030204" pitchFamily="34" charset="0"/>
              </a:rPr>
              <a:t>)</a:t>
            </a:r>
            <a:endParaRPr lang="nl-NL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  <p:sp>
        <p:nvSpPr>
          <p:cNvPr id="17466" name="Text Box 58"/>
          <p:cNvSpPr txBox="1">
            <a:spLocks noChangeArrowheads="1"/>
          </p:cNvSpPr>
          <p:nvPr/>
        </p:nvSpPr>
        <p:spPr bwMode="auto">
          <a:xfrm>
            <a:off x="900113" y="4791075"/>
            <a:ext cx="409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3a</a:t>
            </a:r>
            <a:endParaRPr lang="nl-NL">
              <a:solidFill>
                <a:srgbClr val="660066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40" grpId="0" autoUpdateAnimBg="0"/>
      <p:bldP spid="17441" grpId="0" autoUpdateAnimBg="0"/>
      <p:bldP spid="17442" grpId="0" autoUpdateAnimBg="0"/>
      <p:bldP spid="17443" grpId="0" autoUpdateAnimBg="0"/>
      <p:bldP spid="17444" grpId="0" autoUpdateAnimBg="0"/>
      <p:bldP spid="17445" grpId="0" autoUpdateAnimBg="0"/>
      <p:bldP spid="17446" grpId="0" autoUpdateAnimBg="0"/>
      <p:bldP spid="17447" grpId="0" autoUpdateAnimBg="0"/>
      <p:bldP spid="17449" grpId="0" autoUpdateAnimBg="0"/>
      <p:bldP spid="17450" grpId="0" autoUpdateAnimBg="0"/>
      <p:bldP spid="17452" grpId="0"/>
      <p:bldP spid="17456" grpId="0"/>
      <p:bldP spid="34826" grpId="0" animBg="1"/>
      <p:bldP spid="17462" grpId="0"/>
      <p:bldP spid="17463" grpId="0"/>
      <p:bldP spid="17464" grpId="0"/>
      <p:bldP spid="17465" grpId="0"/>
      <p:bldP spid="17466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443</Words>
  <Application>Microsoft Office PowerPoint</Application>
  <PresentationFormat>Diavoorstelling (4:3)</PresentationFormat>
  <Paragraphs>99</Paragraphs>
  <Slides>5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4" baseType="lpstr">
      <vt:lpstr>Arial</vt:lpstr>
      <vt:lpstr>Comic Sans MS</vt:lpstr>
      <vt:lpstr>Times New Roman</vt:lpstr>
      <vt:lpstr>Calibri</vt:lpstr>
      <vt:lpstr>Wingdings 2</vt:lpstr>
      <vt:lpstr>Impact</vt:lpstr>
      <vt:lpstr>Verdana</vt:lpstr>
      <vt:lpstr>Standaardontwerp</vt:lpstr>
      <vt:lpstr>Microsoft Vergelijking 3.0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33</cp:revision>
  <dcterms:created xsi:type="dcterms:W3CDTF">2009-11-24T15:08:55Z</dcterms:created>
  <dcterms:modified xsi:type="dcterms:W3CDTF">2013-12-06T13:05:24Z</dcterms:modified>
</cp:coreProperties>
</file>