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9ECF6"/>
    <a:srgbClr val="002C5E"/>
    <a:srgbClr val="D49E00"/>
    <a:srgbClr val="3DB645"/>
    <a:srgbClr val="174691"/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9F706-DF76-48E4-9EB0-2278340ADF2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23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A170E-C164-4771-AFC1-AE8D7556632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05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24F77F-DA2F-4822-841B-4AC35EBD6D3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852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3098C-B1AD-4D11-B52E-620B26D34A7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2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26B01-5491-4148-BD51-46EADA4DD32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4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6C099-5FC7-416B-AB48-82B63D58F9A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94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D0E0F-0716-49AE-B696-66E5A3E31D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813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FE1D89-FC7F-4CE9-89D6-FF77C3605C9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3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0CC08E-3E9B-40A3-B9A0-BB580B15C27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67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C67220-EBD8-4A37-98AB-923694BCC71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40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3317F-AC03-48BB-B62F-B0AE2AEDB45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67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CA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C6027F-0008-4C91-A672-C301D44965D3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file:///C:\02.%20Pelckmans%202de%20jaar%20-%20versie%202%20-%20W2013\00.%20Matrix%202de%20jaar\02.%20Matrix%202%20-%20Presentaties%20en%20applets%20meetkunde\02a_kegel_en_cilinder_omwentelingslichamen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76325" y="2770188"/>
            <a:ext cx="8061325" cy="1079500"/>
          </a:xfrm>
          <a:prstGeom prst="rect">
            <a:avLst/>
          </a:prstGeom>
          <a:solidFill>
            <a:srgbClr val="C59C22"/>
          </a:solidFill>
          <a:ln w="25400">
            <a:solidFill>
              <a:srgbClr val="C59C22"/>
            </a:solidFill>
            <a:miter lim="800000"/>
            <a:headEnd/>
            <a:tailEnd/>
          </a:ln>
        </p:spPr>
        <p:txBody>
          <a:bodyPr lIns="72000" rIns="720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sz="2000" b="1" i="1">
                <a:solidFill>
                  <a:srgbClr val="002C5E"/>
                </a:solidFill>
                <a:latin typeface="Comic Sans MS" panose="030F0702030302020204" pitchFamily="66" charset="0"/>
              </a:rPr>
              <a:t> </a:t>
            </a:r>
            <a:r>
              <a:rPr lang="nl-BE" sz="3200" b="1" i="1">
                <a:solidFill>
                  <a:srgbClr val="174691"/>
                </a:solidFill>
                <a:latin typeface="Comic Sans MS" panose="030F0702030302020204" pitchFamily="66" charset="0"/>
              </a:rPr>
              <a:t>De piramide, de kegel en de bol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7451725" y="6453188"/>
            <a:ext cx="16065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1400" b="1" i="1">
                <a:solidFill>
                  <a:srgbClr val="174691"/>
                </a:solidFill>
                <a:latin typeface="Comic Sans MS" panose="030F0702030302020204" pitchFamily="66" charset="0"/>
              </a:rPr>
              <a:t>© André Snijers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052" name="Text Box 19"/>
          <p:cNvSpPr txBox="1">
            <a:spLocks noChangeArrowheads="1"/>
          </p:cNvSpPr>
          <p:nvPr/>
        </p:nvSpPr>
        <p:spPr bwMode="auto">
          <a:xfrm>
            <a:off x="3190875" y="1490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 sz="2400">
              <a:latin typeface="Times New Roman" panose="02020603050405020304" pitchFamily="18" charset="0"/>
            </a:endParaRPr>
          </a:p>
        </p:txBody>
      </p:sp>
      <p:grpSp>
        <p:nvGrpSpPr>
          <p:cNvPr id="2053" name="Group 51"/>
          <p:cNvGrpSpPr>
            <a:grpSpLocks/>
          </p:cNvGrpSpPr>
          <p:nvPr/>
        </p:nvGrpSpPr>
        <p:grpSpPr bwMode="auto">
          <a:xfrm>
            <a:off x="457200" y="476250"/>
            <a:ext cx="3303588" cy="914400"/>
            <a:chOff x="288" y="300"/>
            <a:chExt cx="2081" cy="576"/>
          </a:xfrm>
        </p:grpSpPr>
        <p:sp>
          <p:nvSpPr>
            <p:cNvPr id="2055" name="Text Box 9"/>
            <p:cNvSpPr txBox="1">
              <a:spLocks noChangeArrowheads="1"/>
            </p:cNvSpPr>
            <p:nvPr/>
          </p:nvSpPr>
          <p:spPr bwMode="auto">
            <a:xfrm>
              <a:off x="297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M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6" name="Text Box 10"/>
            <p:cNvSpPr txBox="1">
              <a:spLocks noChangeArrowheads="1"/>
            </p:cNvSpPr>
            <p:nvPr/>
          </p:nvSpPr>
          <p:spPr bwMode="auto">
            <a:xfrm>
              <a:off x="586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A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7" name="Text Box 11"/>
            <p:cNvSpPr txBox="1">
              <a:spLocks noChangeArrowheads="1"/>
            </p:cNvSpPr>
            <p:nvPr/>
          </p:nvSpPr>
          <p:spPr bwMode="auto">
            <a:xfrm>
              <a:off x="1159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R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8" name="Text Box 12"/>
            <p:cNvSpPr txBox="1">
              <a:spLocks noChangeArrowheads="1"/>
            </p:cNvSpPr>
            <p:nvPr/>
          </p:nvSpPr>
          <p:spPr bwMode="auto">
            <a:xfrm>
              <a:off x="872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T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59" name="Text Box 13"/>
            <p:cNvSpPr txBox="1">
              <a:spLocks noChangeArrowheads="1"/>
            </p:cNvSpPr>
            <p:nvPr/>
          </p:nvSpPr>
          <p:spPr bwMode="auto">
            <a:xfrm>
              <a:off x="1724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X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0" name="Text Box 14"/>
            <p:cNvSpPr txBox="1">
              <a:spLocks noChangeArrowheads="1"/>
            </p:cNvSpPr>
            <p:nvPr/>
          </p:nvSpPr>
          <p:spPr bwMode="auto">
            <a:xfrm>
              <a:off x="1445" y="300"/>
              <a:ext cx="249" cy="24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1" name="Text Box 29"/>
            <p:cNvSpPr txBox="1">
              <a:spLocks noChangeArrowheads="1"/>
            </p:cNvSpPr>
            <p:nvPr/>
          </p:nvSpPr>
          <p:spPr bwMode="auto">
            <a:xfrm>
              <a:off x="28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2" name="Text Box 30"/>
            <p:cNvSpPr txBox="1">
              <a:spLocks noChangeArrowheads="1"/>
            </p:cNvSpPr>
            <p:nvPr/>
          </p:nvSpPr>
          <p:spPr bwMode="auto">
            <a:xfrm>
              <a:off x="57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W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3" name="Text Box 31"/>
            <p:cNvSpPr txBox="1">
              <a:spLocks noChangeArrowheads="1"/>
            </p:cNvSpPr>
            <p:nvPr/>
          </p:nvSpPr>
          <p:spPr bwMode="auto">
            <a:xfrm>
              <a:off x="431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64" name="Text Box 32"/>
            <p:cNvSpPr txBox="1">
              <a:spLocks noChangeArrowheads="1"/>
            </p:cNvSpPr>
            <p:nvPr/>
          </p:nvSpPr>
          <p:spPr bwMode="auto">
            <a:xfrm>
              <a:off x="100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K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5" name="Text Box 33"/>
            <p:cNvSpPr txBox="1">
              <a:spLocks noChangeArrowheads="1"/>
            </p:cNvSpPr>
            <p:nvPr/>
          </p:nvSpPr>
          <p:spPr bwMode="auto">
            <a:xfrm>
              <a:off x="1148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U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6" name="Text Box 34"/>
            <p:cNvSpPr txBox="1">
              <a:spLocks noChangeArrowheads="1"/>
            </p:cNvSpPr>
            <p:nvPr/>
          </p:nvSpPr>
          <p:spPr bwMode="auto">
            <a:xfrm>
              <a:off x="1292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N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7" name="Text Box 35"/>
            <p:cNvSpPr txBox="1">
              <a:spLocks noChangeArrowheads="1"/>
            </p:cNvSpPr>
            <p:nvPr/>
          </p:nvSpPr>
          <p:spPr bwMode="auto">
            <a:xfrm>
              <a:off x="1583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E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8" name="Text Box 36"/>
            <p:cNvSpPr txBox="1">
              <a:spLocks noChangeArrowheads="1"/>
            </p:cNvSpPr>
            <p:nvPr/>
          </p:nvSpPr>
          <p:spPr bwMode="auto">
            <a:xfrm>
              <a:off x="1429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D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69" name="Text Box 37"/>
            <p:cNvSpPr txBox="1">
              <a:spLocks noChangeArrowheads="1"/>
            </p:cNvSpPr>
            <p:nvPr/>
          </p:nvSpPr>
          <p:spPr bwMode="auto">
            <a:xfrm>
              <a:off x="720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I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0" name="Text Box 38"/>
            <p:cNvSpPr txBox="1">
              <a:spLocks noChangeArrowheads="1"/>
            </p:cNvSpPr>
            <p:nvPr/>
          </p:nvSpPr>
          <p:spPr bwMode="auto">
            <a:xfrm>
              <a:off x="860" y="571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1200" b="1">
                  <a:solidFill>
                    <a:srgbClr val="FFFFFF"/>
                  </a:solidFill>
                </a:rPr>
                <a:t>S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2071" name="Text Box 39"/>
            <p:cNvSpPr txBox="1">
              <a:spLocks noChangeArrowheads="1"/>
            </p:cNvSpPr>
            <p:nvPr/>
          </p:nvSpPr>
          <p:spPr bwMode="auto">
            <a:xfrm>
              <a:off x="1726" y="572"/>
              <a:ext cx="113" cy="159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sp>
          <p:nvSpPr>
            <p:cNvPr id="2072" name="Text Box 41"/>
            <p:cNvSpPr txBox="1">
              <a:spLocks noChangeArrowheads="1"/>
            </p:cNvSpPr>
            <p:nvPr/>
          </p:nvSpPr>
          <p:spPr bwMode="auto">
            <a:xfrm>
              <a:off x="1860" y="572"/>
              <a:ext cx="113" cy="163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nl-BE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073" name="Group 49"/>
            <p:cNvGrpSpPr>
              <a:grpSpLocks/>
            </p:cNvGrpSpPr>
            <p:nvPr/>
          </p:nvGrpSpPr>
          <p:grpSpPr bwMode="auto">
            <a:xfrm>
              <a:off x="1927" y="422"/>
              <a:ext cx="442" cy="454"/>
              <a:chOff x="1927" y="422"/>
              <a:chExt cx="442" cy="454"/>
            </a:xfrm>
          </p:grpSpPr>
          <p:sp>
            <p:nvSpPr>
              <p:cNvPr id="2074" name="AutoShape 42"/>
              <p:cNvSpPr>
                <a:spLocks noChangeArrowheads="1"/>
              </p:cNvSpPr>
              <p:nvPr/>
            </p:nvSpPr>
            <p:spPr bwMode="auto">
              <a:xfrm>
                <a:off x="1927" y="422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5" name="AutoShape 46"/>
              <p:cNvSpPr>
                <a:spLocks noChangeArrowheads="1"/>
              </p:cNvSpPr>
              <p:nvPr/>
            </p:nvSpPr>
            <p:spPr bwMode="auto">
              <a:xfrm rot="10800000">
                <a:off x="1930" y="649"/>
                <a:ext cx="439" cy="227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9525">
                <a:solidFill>
                  <a:srgbClr val="FFFF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endParaRPr lang="nl-BE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76" name="Text Box 47"/>
              <p:cNvSpPr txBox="1">
                <a:spLocks noChangeArrowheads="1"/>
              </p:cNvSpPr>
              <p:nvPr/>
            </p:nvSpPr>
            <p:spPr bwMode="auto">
              <a:xfrm>
                <a:off x="2095" y="485"/>
                <a:ext cx="91" cy="2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nl-BE" sz="2400" b="1">
                    <a:solidFill>
                      <a:srgbClr val="174691"/>
                    </a:solidFill>
                  </a:rPr>
                  <a:t>2</a:t>
                </a:r>
                <a:endParaRPr lang="nl-NL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054" name="Text Box 50"/>
          <p:cNvSpPr txBox="1">
            <a:spLocks noChangeArrowheads="1"/>
          </p:cNvSpPr>
          <p:nvPr/>
        </p:nvSpPr>
        <p:spPr bwMode="auto">
          <a:xfrm>
            <a:off x="-9525" y="2770188"/>
            <a:ext cx="1079500" cy="1079500"/>
          </a:xfrm>
          <a:prstGeom prst="rect">
            <a:avLst/>
          </a:prstGeom>
          <a:solidFill>
            <a:srgbClr val="174691"/>
          </a:solidFill>
          <a:ln w="9525">
            <a:solidFill>
              <a:srgbClr val="17469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nl-BE" sz="2800" b="1" i="1">
                <a:solidFill>
                  <a:srgbClr val="FFFFFF"/>
                </a:solidFill>
                <a:latin typeface="Comic Sans MS" panose="030F0702030302020204" pitchFamily="66" charset="0"/>
              </a:rPr>
              <a:t>M2</a:t>
            </a:r>
            <a:endParaRPr lang="nl-NL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785938"/>
            <a:ext cx="7458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piramide</a:t>
            </a:r>
            <a:r>
              <a:rPr lang="nl-BE">
                <a:latin typeface="Calibri" panose="020F0502020204030204" pitchFamily="34" charset="0"/>
              </a:rPr>
              <a:t> is een ruimtefiguur begrensd door een veelhoek met n zijden en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n driehoeken (die samenkomen in de top).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1344613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piramide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3076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09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piramide, de kegel en de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09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2944813" y="2565400"/>
            <a:ext cx="823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Naam: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963863" y="3343275"/>
            <a:ext cx="601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Top: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2963863" y="3848100"/>
            <a:ext cx="1409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Hoekpunten: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2963863" y="4351338"/>
            <a:ext cx="1231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 hoogte: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323850" y="4991100"/>
            <a:ext cx="15351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Grensvlakken: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323850" y="5848350"/>
            <a:ext cx="906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Ribben: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3698875" y="2573338"/>
            <a:ext cx="450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Het grondvlak van de piramide is een zeshoek,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dus is het een zeszijdige piramide.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3481388" y="3338513"/>
            <a:ext cx="29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4321175" y="3848100"/>
            <a:ext cx="191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T, A, B, C, D, E en F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4143375" y="4357688"/>
            <a:ext cx="48212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|TM|          [TM] staat loodrecht op het grondvlak.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971550" y="5276850"/>
            <a:ext cx="34940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nl-BE">
                <a:latin typeface="Calibri" panose="020F0502020204030204" pitchFamily="34" charset="0"/>
              </a:rPr>
              <a:t>Het grondvlak: veelhoek ABCDEF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971550" y="5562600"/>
            <a:ext cx="652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nl-BE">
                <a:latin typeface="Calibri" panose="020F0502020204030204" pitchFamily="34" charset="0"/>
              </a:rPr>
              <a:t>Opstaande grensvlakken: ∆ATB, ∆BTC, ∆CTD, ∆DTE, ∆ETF en ∆FTA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971550" y="6134100"/>
            <a:ext cx="5934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nl-BE">
                <a:latin typeface="Calibri" panose="020F0502020204030204" pitchFamily="34" charset="0"/>
                <a:sym typeface="Wingdings" panose="05000000000000000000" pitchFamily="2" charset="2"/>
              </a:rPr>
              <a:t>Zijden van h</a:t>
            </a:r>
            <a:r>
              <a:rPr lang="nl-BE">
                <a:latin typeface="Calibri" panose="020F0502020204030204" pitchFamily="34" charset="0"/>
              </a:rPr>
              <a:t>et grondvlak: [AB], [BC], [CD], [DE], [EF] en [FA]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971550" y="6419850"/>
            <a:ext cx="52498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nl-BE">
                <a:solidFill>
                  <a:srgbClr val="174691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</a:t>
            </a:r>
            <a:r>
              <a:rPr lang="nl-BE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  </a:t>
            </a:r>
            <a:r>
              <a:rPr lang="nl-BE">
                <a:latin typeface="Calibri" panose="020F0502020204030204" pitchFamily="34" charset="0"/>
              </a:rPr>
              <a:t>Opstaande ribben: [TA], [TB], [TC], [TD], [TE] en [TF]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21" name="Afbeelding 20" descr="06_piramide.dia_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8891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Afbeelding 21" descr="06_piramide.dia_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8891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Afbeelding 22" descr="06_piramide.dia_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8891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Afbeelding 23" descr="06_piramide.dia_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8891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Afbeelding 24" descr="06_piramide.dia_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57438"/>
            <a:ext cx="1889125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116013" y="4076700"/>
            <a:ext cx="215900" cy="215900"/>
            <a:chOff x="1610" y="2478"/>
            <a:chExt cx="136" cy="136"/>
          </a:xfrm>
        </p:grpSpPr>
        <p:sp>
          <p:nvSpPr>
            <p:cNvPr id="3" name="Line 27"/>
            <p:cNvSpPr>
              <a:spLocks noChangeShapeType="1"/>
            </p:cNvSpPr>
            <p:nvPr/>
          </p:nvSpPr>
          <p:spPr bwMode="auto">
            <a:xfrm>
              <a:off x="1746" y="2478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" name="Line 28"/>
            <p:cNvSpPr>
              <a:spLocks noChangeShapeType="1"/>
            </p:cNvSpPr>
            <p:nvPr/>
          </p:nvSpPr>
          <p:spPr bwMode="auto">
            <a:xfrm rot="5400000">
              <a:off x="1678" y="2546"/>
              <a:ext cx="0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34826" grpId="0" animBg="1"/>
      <p:bldP spid="3098" grpId="0"/>
      <p:bldP spid="3099" grpId="0"/>
      <p:bldP spid="3100" grpId="0"/>
      <p:bldP spid="3101" grpId="0"/>
      <p:bldP spid="3102" grpId="0"/>
      <p:bldP spid="3103" grpId="0"/>
      <p:bldP spid="3104" grpId="0"/>
      <p:bldP spid="3105" grpId="0"/>
      <p:bldP spid="3106" grpId="0"/>
      <p:bldP spid="3107" grpId="0"/>
      <p:bldP spid="3108" grpId="0"/>
      <p:bldP spid="3109" grpId="0"/>
      <p:bldP spid="3110" grpId="0"/>
      <p:bldP spid="31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844675"/>
            <a:ext cx="7761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kegel</a:t>
            </a:r>
            <a:r>
              <a:rPr lang="nl-BE">
                <a:latin typeface="Calibri" panose="020F0502020204030204" pitchFamily="34" charset="0"/>
              </a:rPr>
              <a:t> is ruimtefiguur met als grondvlak een cirkel en die in een punt uitloopt.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996950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kegel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100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4116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piramide, de kegel en de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4117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211638" y="2520950"/>
            <a:ext cx="6016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Top: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4211638" y="3013075"/>
            <a:ext cx="3130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Middelpunt van het grondvlak: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211638" y="3567113"/>
            <a:ext cx="1231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De hoogte: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211638" y="4076700"/>
            <a:ext cx="2587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Straal van het grondvlak: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727575" y="2514600"/>
            <a:ext cx="295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T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264400" y="3011488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5383213" y="3567113"/>
            <a:ext cx="7000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|TM|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731000" y="4071938"/>
            <a:ext cx="7207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15" name="Afbeelding 14" descr="08_kegel_dia_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57438"/>
            <a:ext cx="2643187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08_kegel_dia_2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57438"/>
            <a:ext cx="2643187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08_kegel_dia_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57438"/>
            <a:ext cx="2643187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08_kegel_dia_4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57438"/>
            <a:ext cx="2643187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Afbeelding 18" descr="08_kegel_dia_5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357438"/>
            <a:ext cx="2643187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50825" y="5516563"/>
            <a:ext cx="3783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kegel is 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omwentelingslichaam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119" name="AutoShape 7">
            <a:hlinkClick r:id="" action="ppaction://noaction" highlightClick="1"/>
            <a:hlinkHover r:id="rId7" action="ppaction://hlinkfile"/>
          </p:cNvPr>
          <p:cNvSpPr>
            <a:spLocks noChangeArrowheads="1"/>
          </p:cNvSpPr>
          <p:nvPr/>
        </p:nvSpPr>
        <p:spPr bwMode="auto">
          <a:xfrm>
            <a:off x="468313" y="6094413"/>
            <a:ext cx="719137" cy="647700"/>
          </a:xfrm>
          <a:prstGeom prst="actionButtonInformation">
            <a:avLst/>
          </a:prstGeom>
          <a:solidFill>
            <a:srgbClr val="EDB928"/>
          </a:solidFill>
          <a:ln w="25400">
            <a:solidFill>
              <a:srgbClr val="002C5E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34826" grpId="0" animBg="1"/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/>
      <p:bldP spid="2" grpId="0"/>
      <p:bldP spid="41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50825" y="1844675"/>
            <a:ext cx="723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bol</a:t>
            </a:r>
            <a:r>
              <a:rPr lang="nl-BE">
                <a:latin typeface="Calibri" panose="020F0502020204030204" pitchFamily="34" charset="0"/>
              </a:rPr>
              <a:t> is een ruimtefiguur die je bekomt door een cirkel om zijn middellijn </a:t>
            </a:r>
            <a:br>
              <a:rPr lang="nl-BE">
                <a:latin typeface="Calibri" panose="020F0502020204030204" pitchFamily="34" charset="0"/>
              </a:rPr>
            </a:br>
            <a:r>
              <a:rPr lang="nl-BE">
                <a:latin typeface="Calibri" panose="020F0502020204030204" pitchFamily="34" charset="0"/>
              </a:rPr>
              <a:t>te wentelen over 360°.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323850" y="1262063"/>
            <a:ext cx="795338" cy="366712"/>
          </a:xfrm>
          <a:prstGeom prst="rect">
            <a:avLst/>
          </a:prstGeom>
          <a:solidFill>
            <a:srgbClr val="1746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>
                <a:solidFill>
                  <a:schemeClr val="bg1"/>
                </a:solidFill>
                <a:latin typeface="Calibri" panose="020F0502020204030204" pitchFamily="34" charset="0"/>
              </a:rPr>
              <a:t>De bol</a:t>
            </a:r>
            <a:endParaRPr lang="nl-NL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5124" name="Group 15"/>
          <p:cNvGrpSpPr>
            <a:grpSpLocks/>
          </p:cNvGrpSpPr>
          <p:nvPr/>
        </p:nvGrpSpPr>
        <p:grpSpPr bwMode="auto">
          <a:xfrm>
            <a:off x="0" y="-19050"/>
            <a:ext cx="9144000" cy="1000125"/>
            <a:chOff x="0" y="0"/>
            <a:chExt cx="5760" cy="630"/>
          </a:xfrm>
        </p:grpSpPr>
        <p:sp>
          <p:nvSpPr>
            <p:cNvPr id="3" name="Rectangle 2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630"/>
            </a:xfrm>
            <a:prstGeom prst="rect">
              <a:avLst/>
            </a:prstGeom>
            <a:solidFill>
              <a:srgbClr val="C59C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600">
                  <a:solidFill>
                    <a:srgbClr val="174691"/>
                  </a:solidFill>
                  <a:latin typeface="Impact" panose="020B0806030902050204" pitchFamily="34" charset="0"/>
                </a:rPr>
                <a:t>         </a:t>
              </a:r>
              <a:r>
                <a:rPr lang="nl-BE" sz="3200">
                  <a:solidFill>
                    <a:srgbClr val="174691"/>
                  </a:solidFill>
                  <a:latin typeface="Impact" panose="020B0806030902050204" pitchFamily="34" charset="0"/>
                </a:rPr>
                <a:t>De piramide, de kegel en de bol</a:t>
              </a:r>
              <a:endParaRPr lang="nl-NL" sz="3200">
                <a:solidFill>
                  <a:srgbClr val="17469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135" name="Tekstvak 7"/>
            <p:cNvSpPr txBox="1">
              <a:spLocks noChangeArrowheads="1"/>
            </p:cNvSpPr>
            <p:nvPr/>
          </p:nvSpPr>
          <p:spPr bwMode="auto">
            <a:xfrm>
              <a:off x="0" y="0"/>
              <a:ext cx="585" cy="630"/>
            </a:xfrm>
            <a:prstGeom prst="rect">
              <a:avLst/>
            </a:prstGeom>
            <a:solidFill>
              <a:srgbClr val="174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nl-BE" sz="3200">
                  <a:solidFill>
                    <a:srgbClr val="FCFDFE"/>
                  </a:solidFill>
                  <a:latin typeface="Impact" panose="020B0806030902050204" pitchFamily="34" charset="0"/>
                </a:rPr>
                <a:t>M2</a:t>
              </a:r>
              <a:endParaRPr lang="nl-BE" sz="3200">
                <a:latin typeface="Impact" panose="020B0806030902050204" pitchFamily="34" charset="0"/>
              </a:endParaRPr>
            </a:p>
          </p:txBody>
        </p:sp>
      </p:grp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50825" y="5472113"/>
            <a:ext cx="23907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Middelpunt van de bol: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250825" y="6086475"/>
            <a:ext cx="184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 b="1" i="1">
                <a:latin typeface="Calibri" panose="020F0502020204030204" pitchFamily="34" charset="0"/>
              </a:rPr>
              <a:t>Straal van de bol:</a:t>
            </a:r>
            <a:endParaRPr lang="nl-NL" b="1" i="1">
              <a:latin typeface="Calibri" panose="020F0502020204030204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589213" y="54768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M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20888" y="6086475"/>
            <a:ext cx="720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|AM|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3975100" y="2774950"/>
            <a:ext cx="3981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l-BE">
                <a:latin typeface="Calibri" panose="020F0502020204030204" pitchFamily="34" charset="0"/>
              </a:rPr>
              <a:t>De bol is ook een </a:t>
            </a:r>
            <a:r>
              <a:rPr lang="nl-BE" b="1" i="1">
                <a:solidFill>
                  <a:srgbClr val="174691"/>
                </a:solidFill>
                <a:latin typeface="Calibri" panose="020F0502020204030204" pitchFamily="34" charset="0"/>
              </a:rPr>
              <a:t>omwentelingslichaam</a:t>
            </a:r>
            <a:r>
              <a:rPr lang="nl-BE">
                <a:latin typeface="Calibri" panose="020F0502020204030204" pitchFamily="34" charset="0"/>
              </a:rPr>
              <a:t>.</a:t>
            </a:r>
            <a:endParaRPr lang="nl-NL">
              <a:latin typeface="Calibri" panose="020F0502020204030204" pitchFamily="34" charset="0"/>
            </a:endParaRPr>
          </a:p>
        </p:txBody>
      </p:sp>
      <p:pic>
        <p:nvPicPr>
          <p:cNvPr id="5136" name="Picture 16" descr="11_bol_omwentelingslicha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5" y="3357563"/>
            <a:ext cx="1306513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Afbeelding 15" descr="10_tekening_bol_dia_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00338"/>
            <a:ext cx="26590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Afbeelding 16" descr="10_tekening_bol_dia_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00338"/>
            <a:ext cx="26590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Afbeelding 17" descr="10_tekening_bol_dia_3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700338"/>
            <a:ext cx="2659063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/>
      <p:bldP spid="34826" grpId="0" animBg="1"/>
      <p:bldP spid="19463" grpId="0"/>
      <p:bldP spid="19464" grpId="0"/>
      <p:bldP spid="19465" grpId="0"/>
      <p:bldP spid="19466" grpId="0"/>
      <p:bldP spid="2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1870</TotalTime>
  <Words>280</Words>
  <Application>Microsoft Office PowerPoint</Application>
  <PresentationFormat>Diavoorstelling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1" baseType="lpstr">
      <vt:lpstr>Arial</vt:lpstr>
      <vt:lpstr>Calibri</vt:lpstr>
      <vt:lpstr>Comic Sans MS</vt:lpstr>
      <vt:lpstr>Impact</vt:lpstr>
      <vt:lpstr>Times New Roman</vt:lpstr>
      <vt:lpstr>Wingdings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Evenredigheden</dc:title>
  <dc:creator>Snijers André</dc:creator>
  <cp:lastModifiedBy>andre snijers</cp:lastModifiedBy>
  <cp:revision>93</cp:revision>
  <dcterms:created xsi:type="dcterms:W3CDTF">2009-11-24T15:08:55Z</dcterms:created>
  <dcterms:modified xsi:type="dcterms:W3CDTF">2013-12-06T13:12:48Z</dcterms:modified>
</cp:coreProperties>
</file>