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9ECF6"/>
    <a:srgbClr val="002C5E"/>
    <a:srgbClr val="D49E00"/>
    <a:srgbClr val="3DB645"/>
    <a:srgbClr val="174691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59F706-DF76-48E4-9EB0-2278340ADF2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123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EA170E-C164-4771-AFC1-AE8D7556632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057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24F77F-DA2F-4822-841B-4AC35EBD6D3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852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03098C-B1AD-4D11-B52E-620B26D34A7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92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326B01-5491-4148-BD51-46EADA4DD32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74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C6C099-5FC7-416B-AB48-82B63D58F9A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7946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D0E0F-0716-49AE-B696-66E5A3E31D7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813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FE1D89-FC7F-4CE9-89D6-FF77C3605C9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3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0CC08E-3E9B-40A3-B9A0-BB580B15C27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8670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67220-EBD8-4A37-98AB-923694BCC71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2400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E3317F-AC03-48BB-B62F-B0AE2AEDB45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67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4C6027F-0008-4C91-A672-C301D44965D3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hyperlink" Target="file:///C:\02.%20Pelckmans%202de%20jaar%20-%20versie%202%20-%20W2013\00.%20Matrix%202de%20jaar\02.%20Matrix%202%20-%20Presentaties%20en%20applets%20meetkunde\02a_kegel_en_cilinder_omwentelingslichamen.html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</a:t>
            </a: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De piramide, de kegel en de bol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M2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50825" y="1785938"/>
            <a:ext cx="7458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Een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piramide</a:t>
            </a:r>
            <a:r>
              <a:rPr lang="nl-BE">
                <a:latin typeface="Calibri" panose="020F0502020204030204" pitchFamily="34" charset="0"/>
              </a:rPr>
              <a:t> is een ruimtefiguur begrensd door een veelhoek met n zijden en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n driehoeken (die samenkomen in de top).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13446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De piramide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3076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309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De piramide, de kegel en de bol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9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2944813" y="2565400"/>
            <a:ext cx="8239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Naam: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2963863" y="3343275"/>
            <a:ext cx="6016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Top: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2963863" y="3848100"/>
            <a:ext cx="1409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Hoekpunten: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2963863" y="4351338"/>
            <a:ext cx="1231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De hoogte: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323850" y="4991100"/>
            <a:ext cx="15351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Grensvlakken: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323850" y="5848350"/>
            <a:ext cx="906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Ribben: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3698875" y="2573338"/>
            <a:ext cx="4502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Het grondvlak van de piramide is een zeshoek,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dus is het een zeszijdige piramide.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105" name="Text Box 33"/>
          <p:cNvSpPr txBox="1">
            <a:spLocks noChangeArrowheads="1"/>
          </p:cNvSpPr>
          <p:nvPr/>
        </p:nvSpPr>
        <p:spPr bwMode="auto">
          <a:xfrm>
            <a:off x="3481388" y="3338513"/>
            <a:ext cx="29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T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4321175" y="3848100"/>
            <a:ext cx="1917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T, A, B, C, D, E en F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4143375" y="4357688"/>
            <a:ext cx="4821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|TM|          [TM] staat loodrecht op het grondvlak.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971550" y="5276850"/>
            <a:ext cx="34940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 </a:t>
            </a:r>
            <a:r>
              <a:rPr lang="nl-BE">
                <a:latin typeface="Calibri" panose="020F0502020204030204" pitchFamily="34" charset="0"/>
              </a:rPr>
              <a:t>Het grondvlak: veelhoek ABCDEF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971550" y="5562600"/>
            <a:ext cx="652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 </a:t>
            </a:r>
            <a:r>
              <a:rPr lang="nl-BE">
                <a:latin typeface="Calibri" panose="020F0502020204030204" pitchFamily="34" charset="0"/>
              </a:rPr>
              <a:t>Opstaande grensvlakken: ∆ATB, ∆BTC, ∆CTD, ∆DTE, ∆ETF en ∆FTA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971550" y="6134100"/>
            <a:ext cx="5934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 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Zijden van h</a:t>
            </a:r>
            <a:r>
              <a:rPr lang="nl-BE">
                <a:latin typeface="Calibri" panose="020F0502020204030204" pitchFamily="34" charset="0"/>
              </a:rPr>
              <a:t>et grondvlak: [AB], [BC], [CD], [DE], [EF] en [FA]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111" name="Text Box 39"/>
          <p:cNvSpPr txBox="1">
            <a:spLocks noChangeArrowheads="1"/>
          </p:cNvSpPr>
          <p:nvPr/>
        </p:nvSpPr>
        <p:spPr bwMode="auto">
          <a:xfrm>
            <a:off x="971550" y="6419850"/>
            <a:ext cx="5249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 </a:t>
            </a:r>
            <a:r>
              <a:rPr lang="nl-BE">
                <a:latin typeface="Calibri" panose="020F0502020204030204" pitchFamily="34" charset="0"/>
              </a:rPr>
              <a:t>Opstaande ribben: [TA], [TB], [TC], [TD], [TE] en [TF]</a:t>
            </a:r>
            <a:endParaRPr lang="nl-NL">
              <a:latin typeface="Calibri" panose="020F0502020204030204" pitchFamily="34" charset="0"/>
            </a:endParaRPr>
          </a:p>
        </p:txBody>
      </p:sp>
      <p:pic>
        <p:nvPicPr>
          <p:cNvPr id="21" name="Afbeelding 20" descr="06_piramide.dia_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357438"/>
            <a:ext cx="1889125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Afbeelding 21" descr="06_piramide.dia_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357438"/>
            <a:ext cx="1889125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Afbeelding 22" descr="06_piramide.dia_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357438"/>
            <a:ext cx="1889125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Afbeelding 23" descr="06_piramide.dia_4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357438"/>
            <a:ext cx="1889125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Afbeelding 24" descr="06_piramide.dia_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357438"/>
            <a:ext cx="1889125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116013" y="4076700"/>
            <a:ext cx="215900" cy="215900"/>
            <a:chOff x="1610" y="2478"/>
            <a:chExt cx="136" cy="136"/>
          </a:xfrm>
        </p:grpSpPr>
        <p:sp>
          <p:nvSpPr>
            <p:cNvPr id="3" name="Line 27"/>
            <p:cNvSpPr>
              <a:spLocks noChangeShapeType="1"/>
            </p:cNvSpPr>
            <p:nvPr/>
          </p:nvSpPr>
          <p:spPr bwMode="auto">
            <a:xfrm>
              <a:off x="1746" y="2478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4" name="Line 28"/>
            <p:cNvSpPr>
              <a:spLocks noChangeShapeType="1"/>
            </p:cNvSpPr>
            <p:nvPr/>
          </p:nvSpPr>
          <p:spPr bwMode="auto">
            <a:xfrm rot="5400000">
              <a:off x="1678" y="2546"/>
              <a:ext cx="0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/>
      <p:bldP spid="34826" grpId="0" animBg="1"/>
      <p:bldP spid="3098" grpId="0"/>
      <p:bldP spid="3099" grpId="0"/>
      <p:bldP spid="3100" grpId="0"/>
      <p:bldP spid="3101" grpId="0"/>
      <p:bldP spid="3102" grpId="0"/>
      <p:bldP spid="3103" grpId="0"/>
      <p:bldP spid="3104" grpId="0"/>
      <p:bldP spid="3105" grpId="0"/>
      <p:bldP spid="3106" grpId="0"/>
      <p:bldP spid="3107" grpId="0"/>
      <p:bldP spid="3108" grpId="0"/>
      <p:bldP spid="3109" grpId="0"/>
      <p:bldP spid="3110" grpId="0"/>
      <p:bldP spid="31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50825" y="1844675"/>
            <a:ext cx="7761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Een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kegel</a:t>
            </a:r>
            <a:r>
              <a:rPr lang="nl-BE">
                <a:latin typeface="Calibri" panose="020F0502020204030204" pitchFamily="34" charset="0"/>
              </a:rPr>
              <a:t> is ruimtefiguur met als grondvlak een cirkel en die in een punt uitloopt.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99695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De kegel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4100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411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De piramide, de kegel en de bol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11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211638" y="2520950"/>
            <a:ext cx="6016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Top: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4211638" y="3013075"/>
            <a:ext cx="313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Middelpunt van het grondvlak: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4211638" y="3567113"/>
            <a:ext cx="1231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De hoogte: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4211638" y="4076700"/>
            <a:ext cx="2587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Straal van het grondvlak: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4727575" y="2514600"/>
            <a:ext cx="295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T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7264400" y="3011488"/>
            <a:ext cx="3794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M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5383213" y="3567113"/>
            <a:ext cx="7000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|TM|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6731000" y="4071938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|AM|</a:t>
            </a:r>
            <a:endParaRPr lang="nl-NL">
              <a:latin typeface="Calibri" panose="020F0502020204030204" pitchFamily="34" charset="0"/>
            </a:endParaRPr>
          </a:p>
        </p:txBody>
      </p:sp>
      <p:pic>
        <p:nvPicPr>
          <p:cNvPr id="15" name="Afbeelding 14" descr="08_kegel_dia_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357438"/>
            <a:ext cx="2643187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Afbeelding 15" descr="08_kegel_dia_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357438"/>
            <a:ext cx="2643187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Afbeelding 16" descr="08_kegel_dia_3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357438"/>
            <a:ext cx="2643187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Afbeelding 17" descr="08_kegel_dia_4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357438"/>
            <a:ext cx="2643187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Afbeelding 18" descr="08_kegel_dia_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357438"/>
            <a:ext cx="2643187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250825" y="5516563"/>
            <a:ext cx="3783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De kegel is een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omwentelingslichaam</a:t>
            </a:r>
            <a:r>
              <a:rPr lang="nl-BE">
                <a:latin typeface="Calibri" panose="020F0502020204030204" pitchFamily="34" charset="0"/>
              </a:rPr>
              <a:t>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4119" name="AutoShape 7">
            <a:hlinkClick r:id="" action="ppaction://noaction" highlightClick="1"/>
            <a:hlinkHover r:id="rId7" action="ppaction://hlinkfile"/>
          </p:cNvPr>
          <p:cNvSpPr>
            <a:spLocks noChangeArrowheads="1"/>
          </p:cNvSpPr>
          <p:nvPr/>
        </p:nvSpPr>
        <p:spPr bwMode="auto">
          <a:xfrm>
            <a:off x="468313" y="6094413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/>
      <p:bldP spid="34826" grpId="0" animBg="1"/>
      <p:bldP spid="18439" grpId="0"/>
      <p:bldP spid="18440" grpId="0"/>
      <p:bldP spid="18441" grpId="0"/>
      <p:bldP spid="18442" grpId="0"/>
      <p:bldP spid="18443" grpId="0"/>
      <p:bldP spid="18444" grpId="0"/>
      <p:bldP spid="18445" grpId="0"/>
      <p:bldP spid="18446" grpId="0"/>
      <p:bldP spid="2" grpId="0"/>
      <p:bldP spid="41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250825" y="1844675"/>
            <a:ext cx="7232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Een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bol</a:t>
            </a:r>
            <a:r>
              <a:rPr lang="nl-BE">
                <a:latin typeface="Calibri" panose="020F0502020204030204" pitchFamily="34" charset="0"/>
              </a:rPr>
              <a:t> is een ruimtefiguur die je bekomt door een cirkel om zijn middellijn 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te wentelen over 360°.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79533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De bol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24" name="Group 15"/>
          <p:cNvGrpSpPr>
            <a:grpSpLocks/>
          </p:cNvGrpSpPr>
          <p:nvPr/>
        </p:nvGrpSpPr>
        <p:grpSpPr bwMode="auto">
          <a:xfrm>
            <a:off x="0" y="-19050"/>
            <a:ext cx="9144000" cy="1000125"/>
            <a:chOff x="0" y="0"/>
            <a:chExt cx="5760" cy="630"/>
          </a:xfrm>
        </p:grpSpPr>
        <p:sp>
          <p:nvSpPr>
            <p:cNvPr id="3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De piramide, de kegel en de bol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35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50825" y="5472113"/>
            <a:ext cx="2390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Middelpunt van de bol: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50825" y="6086475"/>
            <a:ext cx="184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Straal van de bol: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589213" y="5476875"/>
            <a:ext cx="3794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M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2020888" y="6086475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|AM|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" name="Text Box 14"/>
          <p:cNvSpPr txBox="1">
            <a:spLocks noChangeArrowheads="1"/>
          </p:cNvSpPr>
          <p:nvPr/>
        </p:nvSpPr>
        <p:spPr bwMode="auto">
          <a:xfrm>
            <a:off x="3975100" y="2774950"/>
            <a:ext cx="3981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De bol is ook een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omwentelingslichaam</a:t>
            </a:r>
            <a:r>
              <a:rPr lang="nl-BE">
                <a:latin typeface="Calibri" panose="020F0502020204030204" pitchFamily="34" charset="0"/>
              </a:rPr>
              <a:t>.</a:t>
            </a:r>
            <a:endParaRPr lang="nl-NL">
              <a:latin typeface="Calibri" panose="020F0502020204030204" pitchFamily="34" charset="0"/>
            </a:endParaRPr>
          </a:p>
        </p:txBody>
      </p:sp>
      <p:pic>
        <p:nvPicPr>
          <p:cNvPr id="5136" name="Picture 16" descr="11_bol_omwentelingslicha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725" y="3357563"/>
            <a:ext cx="1306513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Afbeelding 15" descr="10_tekening_bol_dia_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700338"/>
            <a:ext cx="2659063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Afbeelding 16" descr="10_tekening_bol_dia_2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700338"/>
            <a:ext cx="2659063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Afbeelding 17" descr="10_tekening_bol_dia_3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700338"/>
            <a:ext cx="2659063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4" grpId="0"/>
      <p:bldP spid="34826" grpId="0" animBg="1"/>
      <p:bldP spid="19463" grpId="0"/>
      <p:bldP spid="19464" grpId="0"/>
      <p:bldP spid="19465" grpId="0"/>
      <p:bldP spid="19466" grpId="0"/>
      <p:bldP spid="2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1870</TotalTime>
  <Words>280</Words>
  <Application>Microsoft Office PowerPoint</Application>
  <PresentationFormat>Diavoorstelling (4:3)</PresentationFormat>
  <Paragraphs>58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1" baseType="lpstr">
      <vt:lpstr>Arial</vt:lpstr>
      <vt:lpstr>Calibri</vt:lpstr>
      <vt:lpstr>Comic Sans MS</vt:lpstr>
      <vt:lpstr>Impact</vt:lpstr>
      <vt:lpstr>Times New Roman</vt:lpstr>
      <vt:lpstr>Wingdings</vt:lpstr>
      <vt:lpstr>Standaardontwerp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93</cp:revision>
  <dcterms:created xsi:type="dcterms:W3CDTF">2009-11-24T15:08:55Z</dcterms:created>
  <dcterms:modified xsi:type="dcterms:W3CDTF">2013-12-06T13:12:48Z</dcterms:modified>
</cp:coreProperties>
</file>