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9ECF6"/>
    <a:srgbClr val="002C5E"/>
    <a:srgbClr val="D49E00"/>
    <a:srgbClr val="3DB645"/>
    <a:srgbClr val="174691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975C9-1E58-4089-BB9B-483B8989F64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281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E44E59-D379-44B5-98DB-A04477D4CFF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954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9ABA0E-6F0D-4684-BD9C-24264E7898B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06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56B9CE-DDE1-4927-AF18-C5BEB981735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655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AC0BE8-9AEB-4271-8C68-2EDD51DE229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773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E11FB8-D0BB-4D28-BA2E-BD66CD6D85D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26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F60E1C-8ACC-426E-9CB5-B30046F0201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195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33B5E-470A-4790-BF70-35406BB8C60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843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BAA09-E66A-4E73-8280-4597B27B083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286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CCB85-37BB-4634-A880-E7112879166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8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29A6A-F98D-40C4-88A2-AA3A96B91D3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905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D2E2CD-F59D-4E6D-A83C-C010BD1ADC97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C:\02.%20Pelckmans%202de%20jaar%20-%20versie%202%20-%20W2013\00.%20Matrix%202de%20jaar\02.%20Matrix%202%20-%20Presentaties%20en%20applets%20meetkunde\03a_volume_piramide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2.%20Pelckmans%202de%20jaar%20-%20versie%202%20-%20W2013\00.%20Matrix%202de%20jaar\02.%20Matrix%202%20-%20Presentaties%20en%20applets%20meetkunde\03b_volume_kegel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2.%20Pelckmans%202de%20jaar%20-%20versie%202%20-%20W2013\00.%20Matrix%202de%20jaar\02.%20Matrix%202%20-%20Presentaties%20en%20applets%20meetkunde\03c_volume_bol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Het volume van een piramide, </a:t>
            </a:r>
            <a:b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</a:b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een kegel en een bol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M3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50825" y="1890713"/>
            <a:ext cx="42687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Formule voor het volume van een piramide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29829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volume van een piramide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3076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309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Het volume van een piramide, een kegel </a:t>
              </a:r>
              <a:b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en een bol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9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4119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2700338" y="3862388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pic>
        <p:nvPicPr>
          <p:cNvPr id="3100" name="Picture 28" descr="02a_figuur_pirami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141663"/>
            <a:ext cx="1258888" cy="16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2535238" y="3286125"/>
            <a:ext cx="11064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Volume V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468313" y="5157788"/>
            <a:ext cx="1111250" cy="936625"/>
            <a:chOff x="509" y="2779"/>
            <a:chExt cx="700" cy="590"/>
          </a:xfrm>
        </p:grpSpPr>
        <p:sp>
          <p:nvSpPr>
            <p:cNvPr id="3102" name="Text Box 30"/>
            <p:cNvSpPr txBox="1">
              <a:spLocks noChangeArrowheads="1"/>
            </p:cNvSpPr>
            <p:nvPr/>
          </p:nvSpPr>
          <p:spPr bwMode="auto">
            <a:xfrm>
              <a:off x="509" y="2949"/>
              <a:ext cx="34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V =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3103" name="Text Box 31"/>
            <p:cNvSpPr txBox="1">
              <a:spLocks noChangeArrowheads="1"/>
            </p:cNvSpPr>
            <p:nvPr/>
          </p:nvSpPr>
          <p:spPr bwMode="auto">
            <a:xfrm>
              <a:off x="748" y="2779"/>
              <a:ext cx="46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S</a:t>
              </a:r>
              <a:r>
                <a:rPr lang="nl-BE" b="1" baseline="-25000">
                  <a:latin typeface="Calibri" panose="020F0502020204030204" pitchFamily="34" charset="0"/>
                </a:rPr>
                <a:t>G</a:t>
              </a:r>
              <a:r>
                <a:rPr lang="nl-BE">
                  <a:latin typeface="Calibri" panose="020F0502020204030204" pitchFamily="34" charset="0"/>
                </a:rPr>
                <a:t> . h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3104" name="Text Box 32"/>
            <p:cNvSpPr txBox="1">
              <a:spLocks noChangeArrowheads="1"/>
            </p:cNvSpPr>
            <p:nvPr/>
          </p:nvSpPr>
          <p:spPr bwMode="auto">
            <a:xfrm>
              <a:off x="869" y="3138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3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>
              <a:off x="793" y="3073"/>
              <a:ext cx="3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755650" y="4408488"/>
            <a:ext cx="3286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G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474663" y="6230938"/>
            <a:ext cx="3810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S</a:t>
            </a:r>
            <a:r>
              <a:rPr lang="nl-BE" b="1" baseline="-25000">
                <a:latin typeface="Calibri" panose="020F0502020204030204" pitchFamily="34" charset="0"/>
              </a:rPr>
              <a:t>G</a:t>
            </a:r>
            <a:r>
              <a:rPr lang="nl-BE">
                <a:latin typeface="Calibri" panose="020F0502020204030204" pitchFamily="34" charset="0"/>
              </a:rPr>
              <a:t> is de oppervlakte van het grondvlak.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250825" y="2414588"/>
            <a:ext cx="57197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Het volume van 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piramide</a:t>
            </a:r>
            <a:r>
              <a:rPr lang="nl-BE">
                <a:latin typeface="Calibri" panose="020F0502020204030204" pitchFamily="34" charset="0"/>
              </a:rPr>
              <a:t> met grondvlak G en hoogte h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34826" grpId="0" animBg="1"/>
      <p:bldP spid="4119" grpId="0" animBg="1"/>
      <p:bldP spid="3101" grpId="0"/>
      <p:bldP spid="3107" grpId="0"/>
      <p:bldP spid="3108" grpId="0"/>
      <p:bldP spid="31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26352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volume van een kegel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7412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1741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Het volume van een piramide, een kegel </a:t>
              </a:r>
              <a:b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en een bol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741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50825" y="1890713"/>
            <a:ext cx="3929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Formule voor het volume van een kegel</a:t>
            </a:r>
            <a:endParaRPr lang="nl-NL" b="1" i="1">
              <a:latin typeface="Calibri" panose="020F0502020204030204" pitchFamily="34" charset="0"/>
            </a:endParaRPr>
          </a:p>
        </p:txBody>
      </p:sp>
      <p:pic>
        <p:nvPicPr>
          <p:cNvPr id="17417" name="Picture 9" descr="03a_figuur_kege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41638"/>
            <a:ext cx="1566863" cy="185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9" name="AutoShape 7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2700338" y="3582988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535238" y="3006725"/>
            <a:ext cx="11064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Volume V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grpSp>
        <p:nvGrpSpPr>
          <p:cNvPr id="17420" name="Group 12"/>
          <p:cNvGrpSpPr>
            <a:grpSpLocks/>
          </p:cNvGrpSpPr>
          <p:nvPr/>
        </p:nvGrpSpPr>
        <p:grpSpPr bwMode="auto">
          <a:xfrm>
            <a:off x="468313" y="4940300"/>
            <a:ext cx="1111250" cy="936625"/>
            <a:chOff x="509" y="2779"/>
            <a:chExt cx="700" cy="590"/>
          </a:xfrm>
        </p:grpSpPr>
        <p:sp>
          <p:nvSpPr>
            <p:cNvPr id="17421" name="Text Box 13"/>
            <p:cNvSpPr txBox="1">
              <a:spLocks noChangeArrowheads="1"/>
            </p:cNvSpPr>
            <p:nvPr/>
          </p:nvSpPr>
          <p:spPr bwMode="auto">
            <a:xfrm>
              <a:off x="509" y="2949"/>
              <a:ext cx="34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V =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17422" name="Text Box 14"/>
            <p:cNvSpPr txBox="1">
              <a:spLocks noChangeArrowheads="1"/>
            </p:cNvSpPr>
            <p:nvPr/>
          </p:nvSpPr>
          <p:spPr bwMode="auto">
            <a:xfrm>
              <a:off x="748" y="2779"/>
              <a:ext cx="46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S</a:t>
              </a:r>
              <a:r>
                <a:rPr lang="nl-BE" b="1" baseline="-25000">
                  <a:latin typeface="Calibri" panose="020F0502020204030204" pitchFamily="34" charset="0"/>
                </a:rPr>
                <a:t>G</a:t>
              </a:r>
              <a:r>
                <a:rPr lang="nl-BE">
                  <a:latin typeface="Calibri" panose="020F0502020204030204" pitchFamily="34" charset="0"/>
                </a:rPr>
                <a:t> . h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>
              <a:off x="869" y="3138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3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793" y="3073"/>
              <a:ext cx="3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17433" name="Group 25"/>
          <p:cNvGrpSpPr>
            <a:grpSpLocks/>
          </p:cNvGrpSpPr>
          <p:nvPr/>
        </p:nvGrpSpPr>
        <p:grpSpPr bwMode="auto">
          <a:xfrm>
            <a:off x="468313" y="5942013"/>
            <a:ext cx="1576387" cy="869950"/>
            <a:chOff x="2232" y="2972"/>
            <a:chExt cx="993" cy="548"/>
          </a:xfrm>
        </p:grpSpPr>
        <p:sp>
          <p:nvSpPr>
            <p:cNvPr id="17425" name="Text Box 17"/>
            <p:cNvSpPr txBox="1">
              <a:spLocks noChangeArrowheads="1"/>
            </p:cNvSpPr>
            <p:nvPr/>
          </p:nvSpPr>
          <p:spPr bwMode="auto">
            <a:xfrm>
              <a:off x="2232" y="3130"/>
              <a:ext cx="34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V =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17426" name="Text Box 18"/>
            <p:cNvSpPr txBox="1">
              <a:spLocks noChangeArrowheads="1"/>
            </p:cNvSpPr>
            <p:nvPr/>
          </p:nvSpPr>
          <p:spPr bwMode="auto">
            <a:xfrm>
              <a:off x="2472" y="2972"/>
              <a:ext cx="7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∏ . r . r . h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17428" name="Text Box 20"/>
            <p:cNvSpPr txBox="1">
              <a:spLocks noChangeArrowheads="1"/>
            </p:cNvSpPr>
            <p:nvPr/>
          </p:nvSpPr>
          <p:spPr bwMode="auto">
            <a:xfrm>
              <a:off x="2742" y="3289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3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2518" y="3249"/>
              <a:ext cx="6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17434" name="Group 26"/>
          <p:cNvGrpSpPr>
            <a:grpSpLocks/>
          </p:cNvGrpSpPr>
          <p:nvPr/>
        </p:nvGrpSpPr>
        <p:grpSpPr bwMode="auto">
          <a:xfrm>
            <a:off x="2001838" y="5942013"/>
            <a:ext cx="1366837" cy="871537"/>
            <a:chOff x="3198" y="2972"/>
            <a:chExt cx="861" cy="549"/>
          </a:xfrm>
        </p:grpSpPr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3409" y="2972"/>
              <a:ext cx="6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∏ . r</a:t>
              </a:r>
              <a:r>
                <a:rPr lang="nl-BE" b="1" baseline="30000">
                  <a:latin typeface="Calibri" panose="020F0502020204030204" pitchFamily="34" charset="0"/>
                </a:rPr>
                <a:t>2</a:t>
              </a:r>
              <a:r>
                <a:rPr lang="nl-BE">
                  <a:latin typeface="Calibri" panose="020F0502020204030204" pitchFamily="34" charset="0"/>
                </a:rPr>
                <a:t> . h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17429" name="Text Box 21"/>
            <p:cNvSpPr txBox="1">
              <a:spLocks noChangeArrowheads="1"/>
            </p:cNvSpPr>
            <p:nvPr/>
          </p:nvSpPr>
          <p:spPr bwMode="auto">
            <a:xfrm>
              <a:off x="3618" y="3290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3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17430" name="Line 22"/>
            <p:cNvSpPr>
              <a:spLocks noChangeShapeType="1"/>
            </p:cNvSpPr>
            <p:nvPr/>
          </p:nvSpPr>
          <p:spPr bwMode="auto">
            <a:xfrm>
              <a:off x="3425" y="3249"/>
              <a:ext cx="5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7432" name="Text Box 24"/>
            <p:cNvSpPr txBox="1">
              <a:spLocks noChangeArrowheads="1"/>
            </p:cNvSpPr>
            <p:nvPr/>
          </p:nvSpPr>
          <p:spPr bwMode="auto">
            <a:xfrm>
              <a:off x="3198" y="312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=</a:t>
              </a:r>
              <a:endParaRPr lang="nl-NL"/>
            </a:p>
          </p:txBody>
        </p:sp>
      </p:grpSp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250825" y="2414588"/>
            <a:ext cx="538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Het volume van 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kegel</a:t>
            </a:r>
            <a:r>
              <a:rPr lang="nl-BE">
                <a:latin typeface="Calibri" panose="020F0502020204030204" pitchFamily="34" charset="0"/>
              </a:rPr>
              <a:t> met grondvlak G en hoogte h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1404938" y="4294188"/>
            <a:ext cx="328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G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 animBg="1"/>
      <p:bldP spid="5134" grpId="0"/>
      <p:bldP spid="4119" grpId="0" animBg="1"/>
      <p:bldP spid="17419" grpId="0"/>
      <p:bldP spid="17435" grpId="0"/>
      <p:bldP spid="174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243363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volume van een bol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8436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1843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Het volume van een piramide, een kegel </a:t>
              </a:r>
              <a:b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en een bol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843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50825" y="1890713"/>
            <a:ext cx="3714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Formule voor het volume van een bol</a:t>
            </a:r>
            <a:endParaRPr lang="nl-NL" b="1" i="1">
              <a:latin typeface="Calibri" panose="020F0502020204030204" pitchFamily="34" charset="0"/>
            </a:endParaRPr>
          </a:p>
        </p:txBody>
      </p:sp>
      <p:pic>
        <p:nvPicPr>
          <p:cNvPr id="18441" name="Picture 9" descr="04a_figuur_b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997200"/>
            <a:ext cx="2062163" cy="208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9" name="AutoShape 7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2700338" y="3646488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535238" y="3070225"/>
            <a:ext cx="11064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Volume V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grpSp>
        <p:nvGrpSpPr>
          <p:cNvPr id="18450" name="Group 18"/>
          <p:cNvGrpSpPr>
            <a:grpSpLocks/>
          </p:cNvGrpSpPr>
          <p:nvPr/>
        </p:nvGrpSpPr>
        <p:grpSpPr bwMode="auto">
          <a:xfrm>
            <a:off x="468313" y="5511800"/>
            <a:ext cx="1479550" cy="660400"/>
            <a:chOff x="295" y="3154"/>
            <a:chExt cx="932" cy="416"/>
          </a:xfrm>
        </p:grpSpPr>
        <p:sp>
          <p:nvSpPr>
            <p:cNvPr id="18445" name="Text Box 13"/>
            <p:cNvSpPr txBox="1">
              <a:spLocks noChangeArrowheads="1"/>
            </p:cNvSpPr>
            <p:nvPr/>
          </p:nvSpPr>
          <p:spPr bwMode="auto">
            <a:xfrm>
              <a:off x="295" y="3237"/>
              <a:ext cx="34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V =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18446" name="Text Box 14"/>
            <p:cNvSpPr txBox="1">
              <a:spLocks noChangeArrowheads="1"/>
            </p:cNvSpPr>
            <p:nvPr/>
          </p:nvSpPr>
          <p:spPr bwMode="auto">
            <a:xfrm>
              <a:off x="755" y="3235"/>
              <a:ext cx="4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∏ . r</a:t>
              </a:r>
              <a:r>
                <a:rPr lang="nl-BE" b="1" baseline="30000">
                  <a:latin typeface="Calibri" panose="020F0502020204030204" pitchFamily="34" charset="0"/>
                </a:rPr>
                <a:t>3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567" y="3339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3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>
              <a:off x="579" y="3361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8449" name="Text Box 17"/>
            <p:cNvSpPr txBox="1">
              <a:spLocks noChangeArrowheads="1"/>
            </p:cNvSpPr>
            <p:nvPr/>
          </p:nvSpPr>
          <p:spPr bwMode="auto">
            <a:xfrm>
              <a:off x="569" y="3154"/>
              <a:ext cx="22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4</a:t>
              </a:r>
              <a:r>
                <a:rPr lang="nl-BE"/>
                <a:t> </a:t>
              </a:r>
              <a:endParaRPr lang="nl-NL"/>
            </a:p>
          </p:txBody>
        </p:sp>
      </p:grp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250825" y="2414588"/>
            <a:ext cx="3525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Het volume van 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bol</a:t>
            </a:r>
            <a:r>
              <a:rPr lang="nl-BE">
                <a:latin typeface="Calibri" panose="020F0502020204030204" pitchFamily="34" charset="0"/>
              </a:rPr>
              <a:t> met straal r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 animBg="1"/>
      <p:bldP spid="5134" grpId="0"/>
      <p:bldP spid="4119" grpId="0" animBg="1"/>
      <p:bldP spid="18443" grpId="0"/>
      <p:bldP spid="18451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2020</TotalTime>
  <Words>174</Words>
  <Application>Microsoft Office PowerPoint</Application>
  <PresentationFormat>Diavoorstelling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Comic Sans MS</vt:lpstr>
      <vt:lpstr>Impact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96</cp:revision>
  <dcterms:created xsi:type="dcterms:W3CDTF">2009-11-24T15:08:55Z</dcterms:created>
  <dcterms:modified xsi:type="dcterms:W3CDTF">2013-12-06T13:31:55Z</dcterms:modified>
</cp:coreProperties>
</file>