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006600"/>
    <a:srgbClr val="17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85962-FC78-4E82-BDC7-7252D64A148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9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BEF68-98B3-417F-BBA5-6F7D2B145D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16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2A98B-D348-4E68-9CE7-546AA0E07E7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50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21B3E-CA67-4F66-B168-1CEC3472339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1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CEE25-15C3-4DAD-87F9-8A9ACDD6AE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60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5F11B-9B09-4FB9-8D22-99024881955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1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7CC0C-50F6-4155-8E5D-6A0902FEDC7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76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9A0D2-AE2A-4862-A33D-46BB8D90A2D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09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6DA8C-F773-4670-BEB3-EC8E50F6E8C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80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05745-5427-4BE5-BC40-5B78993C1D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1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01EA-D4E2-4CA7-AFBF-ADF5F3C1107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21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9CC50D-912B-46C1-8E2D-1E7FA7B4F72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04a_spiegeling_visueel_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file:///C:\02.%20Pelckmans%202de%20jaar%20-%20versie%202%20-%20W2013\00.%20Matrix%202de%20jaar\02.%20Matrix%202%20-%20Presentaties%20en%20applets%20meetkunde\04b_spiegeling_visueel_2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2.%20Matrix%202%20-%20Presentaties%20en%20applets%20meetkunde\04c_beeld_punt_spiegeling_werkwijz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Spiegelingen herkennen en tekenen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307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0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2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3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5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86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7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88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9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0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1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2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3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4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5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96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097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3098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078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M4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au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3213100"/>
            <a:ext cx="17478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962150" y="3573463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128" name="AutoShape 8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6516688" y="458152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28613" y="1887538"/>
            <a:ext cx="6370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Je wordt dagelijks geconfronteerd met spiegels en spiegelbeelden.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4105" name="Picture 9" descr="spiegel-jynth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157788"/>
            <a:ext cx="20177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2385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Spiegelingen in de werkelijkheid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4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410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S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piegelingen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0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4110" name="Picture 14" descr="toma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74913"/>
            <a:ext cx="1724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34" grpId="0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9088" y="1909763"/>
            <a:ext cx="1157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062413" y="2003425"/>
            <a:ext cx="46132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Het punt A’ is het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spiegelbeeld</a:t>
            </a: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van het punt A door een spiegeling ten opzichte van (t.o.v.)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spiegelas</a:t>
            </a: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</a:t>
            </a:r>
            <a:endParaRPr lang="nl-NL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1800225" y="3846513"/>
            <a:ext cx="24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1000">
              <a:cs typeface="Times New Roman" panose="02020603050405020304" pitchFamily="18" charset="0"/>
            </a:endParaRPr>
          </a:p>
          <a:p>
            <a:r>
              <a:rPr lang="nl-BE" sz="1000">
                <a:cs typeface="Times New Roman" panose="02020603050405020304" pitchFamily="18" charset="0"/>
              </a:rPr>
              <a:t>.</a:t>
            </a:r>
            <a:r>
              <a:rPr lang="nl-NL" sz="800"/>
              <a:t> </a:t>
            </a:r>
            <a:endParaRPr lang="nl-NL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065588" y="4371975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6683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>
                <a:latin typeface="Calibri" panose="020F0502020204030204" pitchFamily="34" charset="0"/>
                <a:cs typeface="Times New Roman" panose="02020603050405020304" pitchFamily="18" charset="0"/>
              </a:rPr>
              <a:t>Beeld van een punt door een spiegeling: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nl-BE" b="1" i="1" baseline="-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(A) = A’</a:t>
            </a:r>
            <a:endParaRPr lang="nl-NL" b="1" i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6350" y="5108575"/>
            <a:ext cx="1933575" cy="1128713"/>
            <a:chOff x="2326" y="2976"/>
            <a:chExt cx="1218" cy="711"/>
          </a:xfrm>
        </p:grpSpPr>
        <p:graphicFrame>
          <p:nvGraphicFramePr>
            <p:cNvPr id="1026" name="Object 10"/>
            <p:cNvGraphicFramePr>
              <a:graphicFrameLocks noChangeAspect="1"/>
            </p:cNvGraphicFramePr>
            <p:nvPr/>
          </p:nvGraphicFramePr>
          <p:xfrm>
            <a:off x="2849" y="2976"/>
            <a:ext cx="178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r:id="rId3" imgW="139579" imgH="215713" progId="Equation.DSMT4">
                    <p:embed/>
                  </p:oleObj>
                </mc:Choice>
                <mc:Fallback>
                  <p:oleObj r:id="rId3" imgW="139579" imgH="215713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9" y="2976"/>
                          <a:ext cx="178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326" y="3283"/>
              <a:ext cx="12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" algn="l"/>
                  <a:tab pos="6683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>
                  <a:latin typeface="Calibri" panose="020F0502020204030204" pitchFamily="34" charset="0"/>
                  <a:cs typeface="Times New Roman" panose="02020603050405020304" pitchFamily="18" charset="0"/>
                </a:rPr>
                <a:t>AA’ </a:t>
              </a:r>
              <a:r>
                <a:rPr lang="nl-BE">
                  <a:latin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</a:t>
              </a:r>
              <a:r>
                <a:rPr lang="en-GB">
                  <a:latin typeface="Calibri" panose="020F0502020204030204" pitchFamily="34" charset="0"/>
                  <a:cs typeface="Times New Roman" panose="02020603050405020304" pitchFamily="18" charset="0"/>
                </a:rPr>
                <a:t> m</a:t>
              </a:r>
              <a:endParaRPr lang="nl-NL">
                <a:latin typeface="Calibri" panose="020F0502020204030204" pitchFamily="34" charset="0"/>
                <a:sym typeface="Symbol" panose="05050102010706020507" pitchFamily="18" charset="2"/>
              </a:endParaRPr>
            </a:p>
            <a:p>
              <a:pPr algn="ctr"/>
              <a:r>
                <a:rPr lang="en-GB">
                  <a:latin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d(A, m) = d(A’, m)</a:t>
              </a: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0607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spiegelbeeld van een punt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35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103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S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piegelingen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3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909888"/>
            <a:ext cx="266382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97413" y="3028950"/>
            <a:ext cx="3216275" cy="831850"/>
            <a:chOff x="2959" y="1908"/>
            <a:chExt cx="2026" cy="524"/>
          </a:xfrm>
        </p:grpSpPr>
        <p:sp>
          <p:nvSpPr>
            <p:cNvPr id="1040" name="Rectangle 8"/>
            <p:cNvSpPr>
              <a:spLocks noChangeArrowheads="1"/>
            </p:cNvSpPr>
            <p:nvPr/>
          </p:nvSpPr>
          <p:spPr bwMode="auto">
            <a:xfrm>
              <a:off x="2959" y="2201"/>
              <a:ext cx="20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 de middelloodlijn is van [AA’]</a:t>
              </a:r>
              <a:r>
                <a:rPr lang="nl-BE">
                  <a:latin typeface="Verdan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3202" y="1908"/>
              <a:ext cx="1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als en slechts als (a.s.a.)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5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12738" y="1898650"/>
            <a:ext cx="1112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42988" y="2754313"/>
            <a:ext cx="1095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s</a:t>
            </a:r>
            <a:r>
              <a:rPr lang="nl-BE" b="1" baseline="-25000">
                <a:solidFill>
                  <a:srgbClr val="0000FF"/>
                </a:solidFill>
                <a:latin typeface="Calibri" panose="020F0502020204030204" pitchFamily="34" charset="0"/>
              </a:rPr>
              <a:t>m</a:t>
            </a:r>
            <a:r>
              <a:rPr lang="nl-BE" b="1">
                <a:solidFill>
                  <a:srgbClr val="006600"/>
                </a:solidFill>
                <a:latin typeface="Calibri" panose="020F0502020204030204" pitchFamily="34" charset="0"/>
              </a:rPr>
              <a:t>(A)</a:t>
            </a:r>
            <a:r>
              <a:rPr lang="nl-BE" b="1">
                <a:latin typeface="Calibri" panose="020F0502020204030204" pitchFamily="34" charset="0"/>
              </a:rPr>
              <a:t> = A’</a:t>
            </a:r>
            <a:endParaRPr lang="nl-NL" b="1">
              <a:latin typeface="Calibri" panose="020F0502020204030204" pitchFamily="34" charset="0"/>
            </a:endParaRPr>
          </a:p>
        </p:txBody>
      </p: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468313" y="3076575"/>
            <a:ext cx="2430462" cy="1323975"/>
            <a:chOff x="295" y="1938"/>
            <a:chExt cx="1531" cy="834"/>
          </a:xfrm>
        </p:grpSpPr>
        <p:sp>
          <p:nvSpPr>
            <p:cNvPr id="5141" name="Line 8"/>
            <p:cNvSpPr>
              <a:spLocks noChangeShapeType="1"/>
            </p:cNvSpPr>
            <p:nvPr/>
          </p:nvSpPr>
          <p:spPr bwMode="auto">
            <a:xfrm rot="10800000" flipH="1">
              <a:off x="393" y="1938"/>
              <a:ext cx="328" cy="639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2" name="Text Box 9"/>
            <p:cNvSpPr txBox="1">
              <a:spLocks noChangeArrowheads="1"/>
            </p:cNvSpPr>
            <p:nvPr/>
          </p:nvSpPr>
          <p:spPr bwMode="auto">
            <a:xfrm>
              <a:off x="295" y="2541"/>
              <a:ext cx="15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660066"/>
                  </a:solidFill>
                  <a:latin typeface="Calibri" panose="020F0502020204030204" pitchFamily="34" charset="0"/>
                </a:rPr>
                <a:t>spiegeling (kleine letter)</a:t>
              </a:r>
              <a:endParaRPr lang="nl-NL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1487488" y="2276475"/>
            <a:ext cx="4738687" cy="522288"/>
            <a:chOff x="937" y="1583"/>
            <a:chExt cx="2985" cy="329"/>
          </a:xfrm>
        </p:grpSpPr>
        <p:sp>
          <p:nvSpPr>
            <p:cNvPr id="5139" name="Line 7"/>
            <p:cNvSpPr>
              <a:spLocks noChangeShapeType="1"/>
            </p:cNvSpPr>
            <p:nvPr/>
          </p:nvSpPr>
          <p:spPr bwMode="auto">
            <a:xfrm rot="10800000" flipV="1">
              <a:off x="937" y="1776"/>
              <a:ext cx="227" cy="13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1179" y="1583"/>
              <a:ext cx="27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6600"/>
                  </a:solidFill>
                  <a:latin typeface="Calibri" panose="020F0502020204030204" pitchFamily="34" charset="0"/>
                </a:rPr>
                <a:t>wat gespiegeld wordt (tussen ronde haakjes)</a:t>
              </a:r>
              <a:endParaRPr lang="nl-NL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1331913" y="3125788"/>
            <a:ext cx="3776662" cy="714375"/>
            <a:chOff x="839" y="2118"/>
            <a:chExt cx="2379" cy="450"/>
          </a:xfrm>
        </p:grpSpPr>
        <p:sp>
          <p:nvSpPr>
            <p:cNvPr id="5137" name="Line 6"/>
            <p:cNvSpPr>
              <a:spLocks noChangeShapeType="1"/>
            </p:cNvSpPr>
            <p:nvPr/>
          </p:nvSpPr>
          <p:spPr bwMode="auto">
            <a:xfrm rot="10800000">
              <a:off x="839" y="2118"/>
              <a:ext cx="91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38" name="Text Box 11"/>
            <p:cNvSpPr txBox="1">
              <a:spLocks noChangeArrowheads="1"/>
            </p:cNvSpPr>
            <p:nvPr/>
          </p:nvSpPr>
          <p:spPr bwMode="auto">
            <a:xfrm>
              <a:off x="975" y="2164"/>
              <a:ext cx="22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naam van de spiegelas </a:t>
              </a:r>
              <a:b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</a:br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(wordt een beetje lager geschreven)</a:t>
              </a:r>
              <a:endParaRPr lang="nl-NL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9563" y="5013325"/>
            <a:ext cx="1382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20675" y="5510213"/>
            <a:ext cx="691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spiegelbeeld van een punt tekenen met behulp van de geodriehoek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185" name="AutoShape 1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017588" y="6093296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2268538" y="2754313"/>
            <a:ext cx="1808162" cy="366712"/>
            <a:chOff x="1429" y="1884"/>
            <a:chExt cx="1139" cy="231"/>
          </a:xfrm>
        </p:grpSpPr>
        <p:sp>
          <p:nvSpPr>
            <p:cNvPr id="5135" name="Line 17"/>
            <p:cNvSpPr>
              <a:spLocks noChangeShapeType="1"/>
            </p:cNvSpPr>
            <p:nvPr/>
          </p:nvSpPr>
          <p:spPr bwMode="auto">
            <a:xfrm rot="10800000">
              <a:off x="1429" y="2016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36" name="Text Box 18"/>
            <p:cNvSpPr txBox="1">
              <a:spLocks noChangeArrowheads="1"/>
            </p:cNvSpPr>
            <p:nvPr/>
          </p:nvSpPr>
          <p:spPr bwMode="auto">
            <a:xfrm>
              <a:off x="1713" y="1884"/>
              <a:ext cx="8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spiegelbeeld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0607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spiegelbeeld van een punt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3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513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S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piegelingen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3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42900" y="4537075"/>
            <a:ext cx="1973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s</a:t>
            </a:r>
            <a:r>
              <a:rPr lang="nl-BE" b="1" baseline="-25000">
                <a:latin typeface="Calibri" panose="020F0502020204030204" pitchFamily="34" charset="0"/>
              </a:rPr>
              <a:t>a</a:t>
            </a:r>
            <a:r>
              <a:rPr lang="nl-BE">
                <a:latin typeface="Calibri" panose="020F0502020204030204" pitchFamily="34" charset="0"/>
              </a:rPr>
              <a:t>(A) = A’ lees je als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203450" y="4537075"/>
            <a:ext cx="582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1">
                <a:latin typeface="Calibri" panose="020F0502020204030204" pitchFamily="34" charset="0"/>
              </a:rPr>
              <a:t>het spiegelbeeld van A door spiegeling t.o.v. spiegelas a is A’.</a:t>
            </a:r>
            <a:endParaRPr lang="nl-NL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83" grpId="0"/>
      <p:bldP spid="7184" grpId="0"/>
      <p:bldP spid="7185" grpId="0" animBg="1"/>
      <p:bldP spid="34826" grpId="0" animBg="1"/>
      <p:bldP spid="5149" grpId="0"/>
      <p:bldP spid="5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2263" y="1909763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Teken het spiegelbeeld van de figuur F.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4716463" y="3133725"/>
            <a:ext cx="4344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Teken het spiegelbeeld van alle hoekpunten.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4716463" y="3709988"/>
            <a:ext cx="2451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Verbind de hoekpunten.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92100" y="4941888"/>
            <a:ext cx="240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 en 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85750" y="5373688"/>
            <a:ext cx="7886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spiegelbeeld</a:t>
            </a:r>
            <a:r>
              <a:rPr lang="nl-BE">
                <a:latin typeface="Calibri" panose="020F0502020204030204" pitchFamily="34" charset="0"/>
              </a:rPr>
              <a:t> van een figuur vind je door de bepalende punten van de figuur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te spiegelen.</a:t>
            </a:r>
            <a:r>
              <a:rPr lang="nl-BE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285750" y="6072188"/>
            <a:ext cx="7570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s</a:t>
            </a:r>
            <a:r>
              <a:rPr lang="nl-BE" baseline="-25000">
                <a:latin typeface="Calibri" panose="020F0502020204030204" pitchFamily="34" charset="0"/>
              </a:rPr>
              <a:t>m</a:t>
            </a:r>
            <a:r>
              <a:rPr lang="nl-BE">
                <a:latin typeface="Calibri" panose="020F0502020204030204" pitchFamily="34" charset="0"/>
              </a:rPr>
              <a:t>(∆ABC) = ∆A’B’C’ lees je als</a:t>
            </a:r>
          </a:p>
          <a:p>
            <a:pPr eaLnBrk="1" hangingPunct="1"/>
            <a:r>
              <a:rPr lang="nl-BE" i="1">
                <a:latin typeface="Calibri" panose="020F0502020204030204" pitchFamily="34" charset="0"/>
              </a:rPr>
              <a:t>het spiegelbeeld van de driehoek ABC t.o.v. de spiegelas m is de driehoek A’B’C’.</a:t>
            </a:r>
            <a:endParaRPr lang="nl-BE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1765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spiegelbeeld van een figuur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53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615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S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piegelingen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15" name="Afbeelding 14" descr="beeld_figuur_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420938"/>
            <a:ext cx="37322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beeld_figuur_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420938"/>
            <a:ext cx="37322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beeld_figuur_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420938"/>
            <a:ext cx="37322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25463" y="3254375"/>
            <a:ext cx="420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latin typeface="Calibri" panose="020F0502020204030204" pitchFamily="34" charset="0"/>
              </a:rPr>
              <a:t>fig</a:t>
            </a:r>
            <a:endParaRPr lang="nl-NL" b="1">
              <a:latin typeface="Calibri" panose="020F0502020204030204" pitchFamily="34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268663" y="3255963"/>
            <a:ext cx="420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latin typeface="Calibri" panose="020F0502020204030204" pitchFamily="34" charset="0"/>
              </a:rPr>
              <a:t>fig</a:t>
            </a:r>
            <a:endParaRPr lang="nl-NL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34826" grpId="0" animBg="1"/>
      <p:bldP spid="6160" grpId="0"/>
      <p:bldP spid="616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271</Words>
  <Application>Microsoft Office PowerPoint</Application>
  <PresentationFormat>Diavoorstelling (4:3)</PresentationFormat>
  <Paragraphs>60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4" baseType="lpstr">
      <vt:lpstr>Arial</vt:lpstr>
      <vt:lpstr>Calibri</vt:lpstr>
      <vt:lpstr>Comic Sans MS</vt:lpstr>
      <vt:lpstr>Impact</vt:lpstr>
      <vt:lpstr>Symbol</vt:lpstr>
      <vt:lpstr>Times New Roman</vt:lpstr>
      <vt:lpstr>Verdana</vt:lpstr>
      <vt:lpstr>Standaardontwerp</vt:lpstr>
      <vt:lpstr>Equation.DSMT4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65</cp:revision>
  <dcterms:created xsi:type="dcterms:W3CDTF">2009-11-24T15:08:55Z</dcterms:created>
  <dcterms:modified xsi:type="dcterms:W3CDTF">2013-12-06T13:43:13Z</dcterms:modified>
</cp:coreProperties>
</file>