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5" r:id="rId5"/>
    <p:sldId id="266" r:id="rId6"/>
    <p:sldId id="263" r:id="rId7"/>
    <p:sldId id="264" r:id="rId8"/>
    <p:sldId id="268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6"/>
    <a:srgbClr val="0000FF"/>
    <a:srgbClr val="002C5E"/>
    <a:srgbClr val="D49E00"/>
    <a:srgbClr val="3DB645"/>
    <a:srgbClr val="4A66AA"/>
    <a:srgbClr val="174691"/>
    <a:srgbClr val="E1C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FDBB5-436F-4A79-B9AD-2C329F06C26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33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9ABAA-9122-497E-8425-D2DC55F810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14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46DB4-62C8-4D7F-A161-A3A50EDE259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71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1D38-5D86-4036-8033-F31678A61B0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7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CD3E5-A957-40E6-9DD6-261FCC386D0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9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7AD35-C51C-48E9-B1C2-4D50D609326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87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CB262-5DCE-42C0-B38B-077B5EFA646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88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92DC4-AC01-46C7-A089-C3D45F188A4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4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56C9F-1FDD-44AF-AF2A-9C41D270CE6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3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2F29D-78FC-4ED2-A6AA-099DF0DACF7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95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2464D-58FF-4B29-89EB-CF055DB5469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3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B582E0-BB7B-4029-8ABB-036B2A9F7E79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076325" y="2770188"/>
            <a:ext cx="8061325" cy="1079500"/>
          </a:xfrm>
          <a:prstGeom prst="rect">
            <a:avLst/>
          </a:prstGeom>
          <a:solidFill>
            <a:srgbClr val="C59C22"/>
          </a:solidFill>
          <a:ln w="25400">
            <a:solidFill>
              <a:srgbClr val="C59C22"/>
            </a:solidFill>
            <a:miter lim="800000"/>
            <a:headEnd/>
            <a:tailEnd/>
          </a:ln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sz="3200" b="1" i="1">
                <a:solidFill>
                  <a:srgbClr val="174691"/>
                </a:solidFill>
                <a:latin typeface="Comic Sans MS" panose="030F0702030302020204" pitchFamily="66" charset="0"/>
              </a:rPr>
              <a:t> Eigenschappen van de spiegeling</a:t>
            </a:r>
            <a:endParaRPr lang="nl-NL" sz="2400">
              <a:latin typeface="Times New Roman" panose="02020603050405020304" pitchFamily="18" charset="0"/>
            </a:endParaRP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7451725" y="6453188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174691"/>
                </a:solidFill>
                <a:latin typeface="Comic Sans MS" panose="030F0702030302020204" pitchFamily="66" charset="0"/>
              </a:rPr>
              <a:t>© André Snijers</a:t>
            </a:r>
            <a:endParaRPr lang="nl-NL" sz="2400">
              <a:latin typeface="Times New Roman" panose="02020603050405020304" pitchFamily="18" charset="0"/>
            </a:endParaRPr>
          </a:p>
        </p:txBody>
      </p:sp>
      <p:sp>
        <p:nvSpPr>
          <p:cNvPr id="2052" name="Text Box 19"/>
          <p:cNvSpPr txBox="1">
            <a:spLocks noChangeArrowheads="1"/>
          </p:cNvSpPr>
          <p:nvPr/>
        </p:nvSpPr>
        <p:spPr bwMode="auto">
          <a:xfrm>
            <a:off x="3190875" y="1490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sz="2400">
              <a:latin typeface="Times New Roman" panose="02020603050405020304" pitchFamily="18" charset="0"/>
            </a:endParaRPr>
          </a:p>
        </p:txBody>
      </p:sp>
      <p:grpSp>
        <p:nvGrpSpPr>
          <p:cNvPr id="2053" name="Group 51"/>
          <p:cNvGrpSpPr>
            <a:grpSpLocks/>
          </p:cNvGrpSpPr>
          <p:nvPr/>
        </p:nvGrpSpPr>
        <p:grpSpPr bwMode="auto">
          <a:xfrm>
            <a:off x="457200" y="476250"/>
            <a:ext cx="3303588" cy="914400"/>
            <a:chOff x="288" y="300"/>
            <a:chExt cx="2081" cy="576"/>
          </a:xfrm>
        </p:grpSpPr>
        <p:sp>
          <p:nvSpPr>
            <p:cNvPr id="2055" name="Text Box 9"/>
            <p:cNvSpPr txBox="1">
              <a:spLocks noChangeArrowheads="1"/>
            </p:cNvSpPr>
            <p:nvPr/>
          </p:nvSpPr>
          <p:spPr bwMode="auto">
            <a:xfrm>
              <a:off x="297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M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586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A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Text Box 11"/>
            <p:cNvSpPr txBox="1">
              <a:spLocks noChangeArrowheads="1"/>
            </p:cNvSpPr>
            <p:nvPr/>
          </p:nvSpPr>
          <p:spPr bwMode="auto">
            <a:xfrm>
              <a:off x="1159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R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Text Box 12"/>
            <p:cNvSpPr txBox="1">
              <a:spLocks noChangeArrowheads="1"/>
            </p:cNvSpPr>
            <p:nvPr/>
          </p:nvSpPr>
          <p:spPr bwMode="auto">
            <a:xfrm>
              <a:off x="872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T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9" name="Text Box 13"/>
            <p:cNvSpPr txBox="1">
              <a:spLocks noChangeArrowheads="1"/>
            </p:cNvSpPr>
            <p:nvPr/>
          </p:nvSpPr>
          <p:spPr bwMode="auto">
            <a:xfrm>
              <a:off x="1724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X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0" name="Text Box 14"/>
            <p:cNvSpPr txBox="1">
              <a:spLocks noChangeArrowheads="1"/>
            </p:cNvSpPr>
            <p:nvPr/>
          </p:nvSpPr>
          <p:spPr bwMode="auto">
            <a:xfrm>
              <a:off x="1445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I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1" name="Text Box 29"/>
            <p:cNvSpPr txBox="1">
              <a:spLocks noChangeArrowheads="1"/>
            </p:cNvSpPr>
            <p:nvPr/>
          </p:nvSpPr>
          <p:spPr bwMode="auto">
            <a:xfrm>
              <a:off x="288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2062" name="Text Box 30"/>
            <p:cNvSpPr txBox="1">
              <a:spLocks noChangeArrowheads="1"/>
            </p:cNvSpPr>
            <p:nvPr/>
          </p:nvSpPr>
          <p:spPr bwMode="auto">
            <a:xfrm>
              <a:off x="572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W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Text Box 31"/>
            <p:cNvSpPr txBox="1">
              <a:spLocks noChangeArrowheads="1"/>
            </p:cNvSpPr>
            <p:nvPr/>
          </p:nvSpPr>
          <p:spPr bwMode="auto">
            <a:xfrm>
              <a:off x="431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2064" name="Text Box 32"/>
            <p:cNvSpPr txBox="1">
              <a:spLocks noChangeArrowheads="1"/>
            </p:cNvSpPr>
            <p:nvPr/>
          </p:nvSpPr>
          <p:spPr bwMode="auto">
            <a:xfrm>
              <a:off x="1003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K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5" name="Text Box 33"/>
            <p:cNvSpPr txBox="1">
              <a:spLocks noChangeArrowheads="1"/>
            </p:cNvSpPr>
            <p:nvPr/>
          </p:nvSpPr>
          <p:spPr bwMode="auto">
            <a:xfrm>
              <a:off x="1148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U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6" name="Text Box 34"/>
            <p:cNvSpPr txBox="1">
              <a:spLocks noChangeArrowheads="1"/>
            </p:cNvSpPr>
            <p:nvPr/>
          </p:nvSpPr>
          <p:spPr bwMode="auto">
            <a:xfrm>
              <a:off x="1292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N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7" name="Text Box 35"/>
            <p:cNvSpPr txBox="1">
              <a:spLocks noChangeArrowheads="1"/>
            </p:cNvSpPr>
            <p:nvPr/>
          </p:nvSpPr>
          <p:spPr bwMode="auto">
            <a:xfrm>
              <a:off x="1583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E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8" name="Text Box 36"/>
            <p:cNvSpPr txBox="1">
              <a:spLocks noChangeArrowheads="1"/>
            </p:cNvSpPr>
            <p:nvPr/>
          </p:nvSpPr>
          <p:spPr bwMode="auto">
            <a:xfrm>
              <a:off x="1429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D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9" name="Text Box 37"/>
            <p:cNvSpPr txBox="1">
              <a:spLocks noChangeArrowheads="1"/>
            </p:cNvSpPr>
            <p:nvPr/>
          </p:nvSpPr>
          <p:spPr bwMode="auto">
            <a:xfrm>
              <a:off x="720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I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70" name="Text Box 38"/>
            <p:cNvSpPr txBox="1">
              <a:spLocks noChangeArrowheads="1"/>
            </p:cNvSpPr>
            <p:nvPr/>
          </p:nvSpPr>
          <p:spPr bwMode="auto">
            <a:xfrm>
              <a:off x="860" y="571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S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71" name="Text Box 39"/>
            <p:cNvSpPr txBox="1">
              <a:spLocks noChangeArrowheads="1"/>
            </p:cNvSpPr>
            <p:nvPr/>
          </p:nvSpPr>
          <p:spPr bwMode="auto">
            <a:xfrm>
              <a:off x="1726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2072" name="Text Box 41"/>
            <p:cNvSpPr txBox="1">
              <a:spLocks noChangeArrowheads="1"/>
            </p:cNvSpPr>
            <p:nvPr/>
          </p:nvSpPr>
          <p:spPr bwMode="auto">
            <a:xfrm>
              <a:off x="1860" y="572"/>
              <a:ext cx="113" cy="163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73" name="Group 49"/>
            <p:cNvGrpSpPr>
              <a:grpSpLocks/>
            </p:cNvGrpSpPr>
            <p:nvPr/>
          </p:nvGrpSpPr>
          <p:grpSpPr bwMode="auto">
            <a:xfrm>
              <a:off x="1927" y="422"/>
              <a:ext cx="442" cy="454"/>
              <a:chOff x="1927" y="422"/>
              <a:chExt cx="442" cy="454"/>
            </a:xfrm>
          </p:grpSpPr>
          <p:sp>
            <p:nvSpPr>
              <p:cNvPr id="2074" name="AutoShape 42"/>
              <p:cNvSpPr>
                <a:spLocks noChangeArrowheads="1"/>
              </p:cNvSpPr>
              <p:nvPr/>
            </p:nvSpPr>
            <p:spPr bwMode="auto">
              <a:xfrm>
                <a:off x="1927" y="422"/>
                <a:ext cx="439" cy="22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nl-B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5" name="AutoShape 46"/>
              <p:cNvSpPr>
                <a:spLocks noChangeArrowheads="1"/>
              </p:cNvSpPr>
              <p:nvPr/>
            </p:nvSpPr>
            <p:spPr bwMode="auto">
              <a:xfrm rot="10800000">
                <a:off x="1930" y="649"/>
                <a:ext cx="439" cy="22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nl-B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6" name="Text Box 47"/>
              <p:cNvSpPr txBox="1">
                <a:spLocks noChangeArrowheads="1"/>
              </p:cNvSpPr>
              <p:nvPr/>
            </p:nvSpPr>
            <p:spPr bwMode="auto">
              <a:xfrm>
                <a:off x="2095" y="485"/>
                <a:ext cx="9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nl-BE" sz="2400" b="1">
                    <a:solidFill>
                      <a:srgbClr val="174691"/>
                    </a:solidFill>
                  </a:rPr>
                  <a:t>2</a:t>
                </a:r>
                <a:endParaRPr lang="nl-NL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4" name="Text Box 50"/>
          <p:cNvSpPr txBox="1">
            <a:spLocks noChangeArrowheads="1"/>
          </p:cNvSpPr>
          <p:nvPr/>
        </p:nvSpPr>
        <p:spPr bwMode="auto">
          <a:xfrm>
            <a:off x="-9525" y="2770188"/>
            <a:ext cx="1079500" cy="1079500"/>
          </a:xfrm>
          <a:prstGeom prst="rect">
            <a:avLst/>
          </a:prstGeom>
          <a:solidFill>
            <a:srgbClr val="174691"/>
          </a:solidFill>
          <a:ln w="9525">
            <a:solidFill>
              <a:srgbClr val="17469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sz="2800" b="1" i="1">
                <a:solidFill>
                  <a:srgbClr val="FFFFFF"/>
                </a:solidFill>
                <a:latin typeface="Comic Sans MS" panose="030F0702030302020204" pitchFamily="66" charset="0"/>
              </a:rPr>
              <a:t>M5</a:t>
            </a:r>
            <a:endParaRPr lang="nl-N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30200" y="1916113"/>
            <a:ext cx="1312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Teken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(a)</a:t>
            </a:r>
          </a:p>
        </p:txBody>
      </p:sp>
      <p:pic>
        <p:nvPicPr>
          <p:cNvPr id="16" name="Afbeelding 15" descr="beeld_rechte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2200"/>
            <a:ext cx="46434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 descr="beeld_rechte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2200"/>
            <a:ext cx="46434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 descr="beeld_rechte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2200"/>
            <a:ext cx="46434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 descr="beeld_rechte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2200"/>
            <a:ext cx="46434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360363" y="5942013"/>
            <a:ext cx="827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390525" y="6302375"/>
            <a:ext cx="454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Het spiegelbeeld van een rechte is een rechte.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078288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rechte door een spiegeling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082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3083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spiegeling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4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M5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34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23850" y="1836738"/>
            <a:ext cx="225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Teken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(a) 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(b)</a:t>
            </a:r>
            <a:r>
              <a:rPr lang="nl-BE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3850" y="5799138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31788" y="6143625"/>
            <a:ext cx="5319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De spiegeling behoudt de evenwijdigheid van rechten.</a:t>
            </a:r>
          </a:p>
        </p:txBody>
      </p:sp>
      <p:pic>
        <p:nvPicPr>
          <p:cNvPr id="14" name="Afbeelding 13" descr="beelden_evenwijdige_rechte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2149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 descr="beelden_evenwijdige_rechte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2149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 descr="beelden_evenwijdige_rechte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2149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 descr="beelden_evenwijdige_rechte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2149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 descr="a is evenwijdig met 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00375"/>
            <a:ext cx="2714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 descr="a' is evenwijdig met b'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357688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5229225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Beelden van evenwijdige rechten door een spiegeling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108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4109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spiegeling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10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M5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34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33375" y="1908175"/>
            <a:ext cx="225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Teken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(a) 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(b)</a:t>
            </a:r>
            <a:r>
              <a:rPr lang="nl-BE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60363" y="5870575"/>
            <a:ext cx="827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82588" y="6230938"/>
            <a:ext cx="5484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De spiegeling behoudt de loodrechte stand van rechten.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256088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Beelden van loodlijnen door een spiegeling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126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5135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spiegeling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136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M5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35" name="Afbeelding 34" descr="beelden_loodlijnen_nieuw_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292893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Afbeelding 35" descr="beelden_loodlijnen_nieuw_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292893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36" descr="beelden_loodlijnen_nieuw_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292893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Afbeelding 37" descr="beelden_loodlijnen_nieuw_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292893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fbeelding 38" descr="beelden_loodlijnen_nieuw_1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292893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Afbeelding 39" descr="beelden_loodlijnen_nieuw_1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292893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Afbeelding 40" descr="a staat loodrecht op 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2214563"/>
            <a:ext cx="32829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Afbeelding 41" descr="a' staat loodrecht op b'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286250"/>
            <a:ext cx="32797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48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23850" y="1909763"/>
            <a:ext cx="1528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Teken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([AB)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3850" y="5942013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11150" y="6302375"/>
            <a:ext cx="5268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Het spiegelbeeld van een halfrechte is een halfrechte.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441825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halfrechte door een spiegeling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150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6154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spiegeling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55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M5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20" name="Afbeelding 19" descr="beeld_halfrechte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84425"/>
            <a:ext cx="35814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20" descr="beeld_halfrechte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84425"/>
            <a:ext cx="35814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21" descr="beeld_halfrechte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84425"/>
            <a:ext cx="35814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348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23850" y="1909763"/>
            <a:ext cx="159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Teken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([AB])</a:t>
            </a:r>
          </a:p>
        </p:txBody>
      </p:sp>
      <p:pic>
        <p:nvPicPr>
          <p:cNvPr id="8" name="Afbeelding 7" descr="Beeld_lijnstuk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214563"/>
            <a:ext cx="48450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Beeld_lijnstuk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214563"/>
            <a:ext cx="48450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Beeld_lijnstuk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214563"/>
            <a:ext cx="48450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Beeld_lijnstuk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214563"/>
            <a:ext cx="48450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60363" y="5799138"/>
            <a:ext cx="827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58775" y="6446838"/>
            <a:ext cx="483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De spiegeling behoudt de lengte van een lijnstuk.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60363" y="6157913"/>
            <a:ext cx="4716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Het spiegelbeeld van een lijnstuk is een lijnstuk.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165600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lijnstuk door een spiegeling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7180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spiegeling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81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M5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348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82588" y="1909763"/>
            <a:ext cx="1335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Teken s</a:t>
            </a:r>
            <a:r>
              <a:rPr lang="nl-BE" baseline="-25000">
                <a:latin typeface="Calibri" panose="020F0502020204030204" pitchFamily="34" charset="0"/>
              </a:rPr>
              <a:t>m</a:t>
            </a:r>
            <a:r>
              <a:rPr lang="nl-BE">
                <a:latin typeface="Calibri" panose="020F0502020204030204" pitchFamily="34" charset="0"/>
              </a:rPr>
              <a:t> (Â)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60363" y="5499100"/>
            <a:ext cx="827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81000" y="6145213"/>
            <a:ext cx="4983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De spiegeling behoudt de grootte van een hoek.</a:t>
            </a:r>
          </a:p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(De oriëntatie van de hoek wordt wel omgekeerd.)</a:t>
            </a:r>
          </a:p>
        </p:txBody>
      </p:sp>
      <p:pic>
        <p:nvPicPr>
          <p:cNvPr id="10" name="Afbeelding 9" descr="beeld_hoek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41550"/>
            <a:ext cx="47863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beeld_hoek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41550"/>
            <a:ext cx="47863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 descr="beeld_hoek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41550"/>
            <a:ext cx="47863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beeld_hoek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41550"/>
            <a:ext cx="47863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 descr="beeld_hoek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41550"/>
            <a:ext cx="47863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77825" y="5848350"/>
            <a:ext cx="426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rgbClr val="174691"/>
                </a:solidFill>
                <a:latin typeface="Calibri" panose="020F0502020204030204" pitchFamily="34" charset="0"/>
              </a:rPr>
              <a:t>Het spiegelbeeld van een hoek is een hoek.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3940175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hoek door een spiegeling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204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8205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spiegeling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206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M5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348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96863" y="1909763"/>
            <a:ext cx="4491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spiegelbeeld van een rechte is een rechte.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3850" y="5654675"/>
            <a:ext cx="7278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vorm en de grootte van een figuur blijft dus behouden bij een spiegeling.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972050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Eigenschappen van de spiegeling   -   Samenvatting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0492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20493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spiegeling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494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M5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sp>
        <p:nvSpPr>
          <p:cNvPr id="2" name="Tekstvak 6"/>
          <p:cNvSpPr txBox="1">
            <a:spLocks noChangeArrowheads="1"/>
          </p:cNvSpPr>
          <p:nvPr/>
        </p:nvSpPr>
        <p:spPr bwMode="auto">
          <a:xfrm>
            <a:off x="323850" y="2270125"/>
            <a:ext cx="4624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spiegelbeeld van een lijnstuk is een lijnstuk.</a:t>
            </a:r>
          </a:p>
        </p:txBody>
      </p:sp>
      <p:sp>
        <p:nvSpPr>
          <p:cNvPr id="3" name="Tekstvak 6"/>
          <p:cNvSpPr txBox="1">
            <a:spLocks noChangeArrowheads="1"/>
          </p:cNvSpPr>
          <p:nvPr/>
        </p:nvSpPr>
        <p:spPr bwMode="auto">
          <a:xfrm>
            <a:off x="323850" y="2630488"/>
            <a:ext cx="5195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spiegelbeeld van een halfrechte is een halfrechte.</a:t>
            </a:r>
          </a:p>
        </p:txBody>
      </p:sp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323850" y="3324225"/>
            <a:ext cx="2490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Elke </a:t>
            </a:r>
            <a:r>
              <a:rPr lang="nl-BE" b="1" i="1">
                <a:solidFill>
                  <a:srgbClr val="174691"/>
                </a:solidFill>
                <a:latin typeface="Calibri" panose="020F0502020204030204" pitchFamily="34" charset="0"/>
              </a:rPr>
              <a:t>spiegeling</a:t>
            </a:r>
            <a:r>
              <a:rPr lang="nl-BE">
                <a:latin typeface="Calibri" panose="020F0502020204030204" pitchFamily="34" charset="0"/>
              </a:rPr>
              <a:t> behoudt:</a:t>
            </a: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323850" y="3694113"/>
            <a:ext cx="289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lengte van een lijnstuk;</a:t>
            </a: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323850" y="4016375"/>
            <a:ext cx="469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grootte van een hoek</a:t>
            </a:r>
            <a:br>
              <a:rPr lang="nl-BE">
                <a:latin typeface="Calibri" panose="020F0502020204030204" pitchFamily="34" charset="0"/>
              </a:rPr>
            </a:br>
            <a:r>
              <a:rPr lang="nl-BE">
                <a:latin typeface="Calibri" panose="020F0502020204030204" pitchFamily="34" charset="0"/>
              </a:rPr>
              <a:t>     (maar keert de oriëntatie van de hoeken om);</a:t>
            </a:r>
          </a:p>
        </p:txBody>
      </p:sp>
      <p:sp>
        <p:nvSpPr>
          <p:cNvPr id="9" name="Tekstvak 6"/>
          <p:cNvSpPr txBox="1">
            <a:spLocks noChangeArrowheads="1"/>
          </p:cNvSpPr>
          <p:nvPr/>
        </p:nvSpPr>
        <p:spPr bwMode="auto">
          <a:xfrm>
            <a:off x="323850" y="4643438"/>
            <a:ext cx="3376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evenwijdigheid van rechten;</a:t>
            </a:r>
          </a:p>
        </p:txBody>
      </p:sp>
      <p:sp>
        <p:nvSpPr>
          <p:cNvPr id="10" name="Tekstvak 6"/>
          <p:cNvSpPr txBox="1">
            <a:spLocks noChangeArrowheads="1"/>
          </p:cNvSpPr>
          <p:nvPr/>
        </p:nvSpPr>
        <p:spPr bwMode="auto">
          <a:xfrm>
            <a:off x="323850" y="4989513"/>
            <a:ext cx="3544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loodrechte stand van rechten.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826" grpId="0" animBg="1"/>
      <p:bldP spid="2" grpId="0"/>
      <p:bldP spid="3" grpId="0"/>
      <p:bldP spid="4" grpId="0"/>
      <p:bldP spid="5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312</Words>
  <Application>Microsoft Office PowerPoint</Application>
  <PresentationFormat>Diavoorstelling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Impact</vt:lpstr>
      <vt:lpstr>Verdana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Evenredigheden</dc:title>
  <dc:creator>Snijers André</dc:creator>
  <cp:lastModifiedBy>andre snijers</cp:lastModifiedBy>
  <cp:revision>70</cp:revision>
  <dcterms:created xsi:type="dcterms:W3CDTF">2009-11-24T15:08:55Z</dcterms:created>
  <dcterms:modified xsi:type="dcterms:W3CDTF">2013-12-06T13:57:13Z</dcterms:modified>
</cp:coreProperties>
</file>