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7" r:id="rId3"/>
    <p:sldId id="266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9ECF6"/>
    <a:srgbClr val="002C5E"/>
    <a:srgbClr val="D49E00"/>
    <a:srgbClr val="3DB645"/>
    <a:srgbClr val="4A66AA"/>
    <a:srgbClr val="174691"/>
    <a:srgbClr val="E1CA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F35288-BED7-4662-A75B-2EFFE2C431A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8276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CD03BA-C67C-4D10-B023-C9C4CE99CCA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5873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90AA9C-E3EB-4F39-9C45-326668CB70E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4178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BC3470-51A7-41FD-85FC-19AC1CC45AC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821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C44B9C-FCE1-4760-8145-8F9B76F1A2C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4769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EF8A1B-4CAB-4029-B04C-19D0CAE98A3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9812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DE059B-F327-4BC4-A7E3-49C61EA9D6C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6017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8D5145-4C80-413B-A392-A34FA9B6F52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1560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E11F2C-C3B5-4FA5-96B6-A03EC07201A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4111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5456DC-9E1A-439B-BF3D-9548C017980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3287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4D8F9B-9150-45A4-BD59-58654F24AE2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5557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DCF9FD8-866F-4B87-95CC-47BBF3A9FF74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file:///C:\02.%20Pelckmans%202de%20jaar%20-%20versie%202%20-%20W2013\00.%20Matrix%202de%20jaar\02.%20Matrix%202%20-%20Presentaties%20en%20applets%20meetkunde\06a_symmetrieas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1076325" y="2770188"/>
            <a:ext cx="8061325" cy="1079500"/>
          </a:xfrm>
          <a:prstGeom prst="rect">
            <a:avLst/>
          </a:prstGeom>
          <a:solidFill>
            <a:srgbClr val="C59C22"/>
          </a:solidFill>
          <a:ln w="25400">
            <a:solidFill>
              <a:srgbClr val="C59C22"/>
            </a:solidFill>
            <a:miter lim="800000"/>
            <a:headEnd/>
            <a:tailEnd/>
          </a:ln>
        </p:spPr>
        <p:txBody>
          <a:bodyPr lIns="72000" rIns="720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sz="3200" b="1" i="1">
                <a:solidFill>
                  <a:srgbClr val="174691"/>
                </a:solidFill>
                <a:latin typeface="Comic Sans MS" panose="030F0702030302020204" pitchFamily="66" charset="0"/>
              </a:rPr>
              <a:t> Symmetrie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7451725" y="6453188"/>
            <a:ext cx="1606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>
                <a:solidFill>
                  <a:srgbClr val="174691"/>
                </a:solidFill>
                <a:latin typeface="Comic Sans MS" panose="030F0702030302020204" pitchFamily="66" charset="0"/>
              </a:rPr>
              <a:t>© André Snijers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052" name="Text Box 19"/>
          <p:cNvSpPr txBox="1">
            <a:spLocks noChangeArrowheads="1"/>
          </p:cNvSpPr>
          <p:nvPr/>
        </p:nvSpPr>
        <p:spPr bwMode="auto">
          <a:xfrm>
            <a:off x="3190875" y="1490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 sz="2400">
              <a:latin typeface="Times New Roman" panose="02020603050405020304" pitchFamily="18" charset="0"/>
            </a:endParaRPr>
          </a:p>
        </p:txBody>
      </p:sp>
      <p:grpSp>
        <p:nvGrpSpPr>
          <p:cNvPr id="2053" name="Group 51"/>
          <p:cNvGrpSpPr>
            <a:grpSpLocks/>
          </p:cNvGrpSpPr>
          <p:nvPr/>
        </p:nvGrpSpPr>
        <p:grpSpPr bwMode="auto">
          <a:xfrm>
            <a:off x="457200" y="476250"/>
            <a:ext cx="3303588" cy="914400"/>
            <a:chOff x="288" y="300"/>
            <a:chExt cx="2081" cy="576"/>
          </a:xfrm>
        </p:grpSpPr>
        <p:sp>
          <p:nvSpPr>
            <p:cNvPr id="2055" name="Text Box 9"/>
            <p:cNvSpPr txBox="1">
              <a:spLocks noChangeArrowheads="1"/>
            </p:cNvSpPr>
            <p:nvPr/>
          </p:nvSpPr>
          <p:spPr bwMode="auto">
            <a:xfrm>
              <a:off x="297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M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56" name="Text Box 10"/>
            <p:cNvSpPr txBox="1">
              <a:spLocks noChangeArrowheads="1"/>
            </p:cNvSpPr>
            <p:nvPr/>
          </p:nvSpPr>
          <p:spPr bwMode="auto">
            <a:xfrm>
              <a:off x="586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A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57" name="Text Box 11"/>
            <p:cNvSpPr txBox="1">
              <a:spLocks noChangeArrowheads="1"/>
            </p:cNvSpPr>
            <p:nvPr/>
          </p:nvSpPr>
          <p:spPr bwMode="auto">
            <a:xfrm>
              <a:off x="1159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R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58" name="Text Box 12"/>
            <p:cNvSpPr txBox="1">
              <a:spLocks noChangeArrowheads="1"/>
            </p:cNvSpPr>
            <p:nvPr/>
          </p:nvSpPr>
          <p:spPr bwMode="auto">
            <a:xfrm>
              <a:off x="872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T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59" name="Text Box 13"/>
            <p:cNvSpPr txBox="1">
              <a:spLocks noChangeArrowheads="1"/>
            </p:cNvSpPr>
            <p:nvPr/>
          </p:nvSpPr>
          <p:spPr bwMode="auto">
            <a:xfrm>
              <a:off x="1724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X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0" name="Text Box 14"/>
            <p:cNvSpPr txBox="1">
              <a:spLocks noChangeArrowheads="1"/>
            </p:cNvSpPr>
            <p:nvPr/>
          </p:nvSpPr>
          <p:spPr bwMode="auto">
            <a:xfrm>
              <a:off x="1445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1" name="Text Box 29"/>
            <p:cNvSpPr txBox="1">
              <a:spLocks noChangeArrowheads="1"/>
            </p:cNvSpPr>
            <p:nvPr/>
          </p:nvSpPr>
          <p:spPr bwMode="auto">
            <a:xfrm>
              <a:off x="28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62" name="Text Box 30"/>
            <p:cNvSpPr txBox="1">
              <a:spLocks noChangeArrowheads="1"/>
            </p:cNvSpPr>
            <p:nvPr/>
          </p:nvSpPr>
          <p:spPr bwMode="auto">
            <a:xfrm>
              <a:off x="57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W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3" name="Text Box 31"/>
            <p:cNvSpPr txBox="1">
              <a:spLocks noChangeArrowheads="1"/>
            </p:cNvSpPr>
            <p:nvPr/>
          </p:nvSpPr>
          <p:spPr bwMode="auto">
            <a:xfrm>
              <a:off x="431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64" name="Text Box 32"/>
            <p:cNvSpPr txBox="1">
              <a:spLocks noChangeArrowheads="1"/>
            </p:cNvSpPr>
            <p:nvPr/>
          </p:nvSpPr>
          <p:spPr bwMode="auto">
            <a:xfrm>
              <a:off x="100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K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5" name="Text Box 33"/>
            <p:cNvSpPr txBox="1">
              <a:spLocks noChangeArrowheads="1"/>
            </p:cNvSpPr>
            <p:nvPr/>
          </p:nvSpPr>
          <p:spPr bwMode="auto">
            <a:xfrm>
              <a:off x="114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U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6" name="Text Box 34"/>
            <p:cNvSpPr txBox="1">
              <a:spLocks noChangeArrowheads="1"/>
            </p:cNvSpPr>
            <p:nvPr/>
          </p:nvSpPr>
          <p:spPr bwMode="auto">
            <a:xfrm>
              <a:off x="129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N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7" name="Text Box 35"/>
            <p:cNvSpPr txBox="1">
              <a:spLocks noChangeArrowheads="1"/>
            </p:cNvSpPr>
            <p:nvPr/>
          </p:nvSpPr>
          <p:spPr bwMode="auto">
            <a:xfrm>
              <a:off x="158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E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8" name="Text Box 36"/>
            <p:cNvSpPr txBox="1">
              <a:spLocks noChangeArrowheads="1"/>
            </p:cNvSpPr>
            <p:nvPr/>
          </p:nvSpPr>
          <p:spPr bwMode="auto">
            <a:xfrm>
              <a:off x="1429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D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9" name="Text Box 37"/>
            <p:cNvSpPr txBox="1">
              <a:spLocks noChangeArrowheads="1"/>
            </p:cNvSpPr>
            <p:nvPr/>
          </p:nvSpPr>
          <p:spPr bwMode="auto">
            <a:xfrm>
              <a:off x="720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70" name="Text Box 38"/>
            <p:cNvSpPr txBox="1">
              <a:spLocks noChangeArrowheads="1"/>
            </p:cNvSpPr>
            <p:nvPr/>
          </p:nvSpPr>
          <p:spPr bwMode="auto">
            <a:xfrm>
              <a:off x="860" y="571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S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71" name="Text Box 39"/>
            <p:cNvSpPr txBox="1">
              <a:spLocks noChangeArrowheads="1"/>
            </p:cNvSpPr>
            <p:nvPr/>
          </p:nvSpPr>
          <p:spPr bwMode="auto">
            <a:xfrm>
              <a:off x="1726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72" name="Text Box 41"/>
            <p:cNvSpPr txBox="1">
              <a:spLocks noChangeArrowheads="1"/>
            </p:cNvSpPr>
            <p:nvPr/>
          </p:nvSpPr>
          <p:spPr bwMode="auto">
            <a:xfrm>
              <a:off x="1860" y="572"/>
              <a:ext cx="113" cy="163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2073" name="Group 49"/>
            <p:cNvGrpSpPr>
              <a:grpSpLocks/>
            </p:cNvGrpSpPr>
            <p:nvPr/>
          </p:nvGrpSpPr>
          <p:grpSpPr bwMode="auto">
            <a:xfrm>
              <a:off x="1927" y="422"/>
              <a:ext cx="442" cy="454"/>
              <a:chOff x="1927" y="422"/>
              <a:chExt cx="442" cy="454"/>
            </a:xfrm>
          </p:grpSpPr>
          <p:sp>
            <p:nvSpPr>
              <p:cNvPr id="2074" name="AutoShape 42"/>
              <p:cNvSpPr>
                <a:spLocks noChangeArrowheads="1"/>
              </p:cNvSpPr>
              <p:nvPr/>
            </p:nvSpPr>
            <p:spPr bwMode="auto">
              <a:xfrm>
                <a:off x="1927" y="422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75" name="AutoShape 46"/>
              <p:cNvSpPr>
                <a:spLocks noChangeArrowheads="1"/>
              </p:cNvSpPr>
              <p:nvPr/>
            </p:nvSpPr>
            <p:spPr bwMode="auto">
              <a:xfrm rot="10800000">
                <a:off x="1930" y="649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76" name="Text Box 47"/>
              <p:cNvSpPr txBox="1">
                <a:spLocks noChangeArrowheads="1"/>
              </p:cNvSpPr>
              <p:nvPr/>
            </p:nvSpPr>
            <p:spPr bwMode="auto">
              <a:xfrm>
                <a:off x="2095" y="485"/>
                <a:ext cx="91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nl-BE" sz="2400" b="1">
                    <a:solidFill>
                      <a:srgbClr val="174691"/>
                    </a:solidFill>
                  </a:rPr>
                  <a:t>2</a:t>
                </a:r>
                <a:endParaRPr lang="nl-NL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2054" name="Text Box 50"/>
          <p:cNvSpPr txBox="1">
            <a:spLocks noChangeArrowheads="1"/>
          </p:cNvSpPr>
          <p:nvPr/>
        </p:nvSpPr>
        <p:spPr bwMode="auto">
          <a:xfrm>
            <a:off x="-9525" y="2770188"/>
            <a:ext cx="1079500" cy="1079500"/>
          </a:xfrm>
          <a:prstGeom prst="rect">
            <a:avLst/>
          </a:prstGeom>
          <a:solidFill>
            <a:srgbClr val="174691"/>
          </a:solidFill>
          <a:ln w="9525">
            <a:solidFill>
              <a:srgbClr val="17469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BE" sz="2800" b="1" i="1">
                <a:solidFill>
                  <a:srgbClr val="FFFFFF"/>
                </a:solidFill>
                <a:latin typeface="Comic Sans MS" panose="030F0702030302020204" pitchFamily="66" charset="0"/>
              </a:rPr>
              <a:t>M6</a:t>
            </a:r>
            <a:endParaRPr lang="nl-NL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357188" y="1990725"/>
            <a:ext cx="3387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∆ABC is een gelijkbenige driehoek.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3" name="Tekstvak 12"/>
          <p:cNvSpPr txBox="1">
            <a:spLocks noChangeArrowheads="1"/>
          </p:cNvSpPr>
          <p:nvPr/>
        </p:nvSpPr>
        <p:spPr bwMode="auto">
          <a:xfrm>
            <a:off x="5000625" y="3490913"/>
            <a:ext cx="31670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Spiegel ∆ABC t.o.v. de rechte m.</a:t>
            </a:r>
          </a:p>
        </p:txBody>
      </p:sp>
      <p:sp>
        <p:nvSpPr>
          <p:cNvPr id="14" name="Tekstvak 13"/>
          <p:cNvSpPr txBox="1">
            <a:spLocks noChangeArrowheads="1"/>
          </p:cNvSpPr>
          <p:nvPr/>
        </p:nvSpPr>
        <p:spPr bwMode="auto">
          <a:xfrm>
            <a:off x="5000625" y="4348163"/>
            <a:ext cx="33385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Teken het spiegelbeeld van ∆ABC.</a:t>
            </a:r>
          </a:p>
        </p:txBody>
      </p:sp>
      <p:sp>
        <p:nvSpPr>
          <p:cNvPr id="15" name="Tekstvak 14"/>
          <p:cNvSpPr txBox="1">
            <a:spLocks noChangeArrowheads="1"/>
          </p:cNvSpPr>
          <p:nvPr/>
        </p:nvSpPr>
        <p:spPr bwMode="auto">
          <a:xfrm>
            <a:off x="360363" y="5942013"/>
            <a:ext cx="8270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Besluit</a:t>
            </a:r>
          </a:p>
        </p:txBody>
      </p:sp>
      <p:sp>
        <p:nvSpPr>
          <p:cNvPr id="12299" name="Tekstvak 15"/>
          <p:cNvSpPr txBox="1">
            <a:spLocks noChangeArrowheads="1"/>
          </p:cNvSpPr>
          <p:nvPr/>
        </p:nvSpPr>
        <p:spPr bwMode="auto">
          <a:xfrm>
            <a:off x="379413" y="6302375"/>
            <a:ext cx="77644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Het spiegelbeeld van de driehoek valt samen met de oorspronkelijke driehoek.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320800"/>
            <a:ext cx="1570038" cy="366713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Op verkenning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3080" name="Group 15"/>
          <p:cNvGrpSpPr>
            <a:grpSpLocks/>
          </p:cNvGrpSpPr>
          <p:nvPr/>
        </p:nvGrpSpPr>
        <p:grpSpPr bwMode="auto">
          <a:xfrm>
            <a:off x="0" y="-19050"/>
            <a:ext cx="9144000" cy="1000125"/>
            <a:chOff x="0" y="0"/>
            <a:chExt cx="5760" cy="630"/>
          </a:xfrm>
        </p:grpSpPr>
        <p:sp>
          <p:nvSpPr>
            <p:cNvPr id="3085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Symmetrie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3086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M6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pic>
        <p:nvPicPr>
          <p:cNvPr id="24" name="Afbeelding 23" descr="symmetrie_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2527300"/>
            <a:ext cx="4525963" cy="325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Afbeelding 24" descr="symmetrie_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2527300"/>
            <a:ext cx="4525963" cy="325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Afbeelding 25" descr="symmetrie_3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2527300"/>
            <a:ext cx="4525963" cy="325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Afbeelding 26" descr="symmetrie_4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2527300"/>
            <a:ext cx="4525963" cy="325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4" grpId="0"/>
      <p:bldP spid="13" grpId="0"/>
      <p:bldP spid="14" grpId="0"/>
      <p:bldP spid="15" grpId="0"/>
      <p:bldP spid="12299" grpId="0"/>
      <p:bldP spid="348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vak 8"/>
          <p:cNvSpPr txBox="1">
            <a:spLocks noChangeArrowheads="1"/>
          </p:cNvSpPr>
          <p:nvPr/>
        </p:nvSpPr>
        <p:spPr bwMode="auto">
          <a:xfrm>
            <a:off x="354013" y="1916113"/>
            <a:ext cx="11572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Begrippen</a:t>
            </a:r>
          </a:p>
        </p:txBody>
      </p:sp>
      <p:sp>
        <p:nvSpPr>
          <p:cNvPr id="10" name="Tekstvak 9"/>
          <p:cNvSpPr txBox="1">
            <a:spLocks noChangeArrowheads="1"/>
          </p:cNvSpPr>
          <p:nvPr/>
        </p:nvSpPr>
        <p:spPr bwMode="auto">
          <a:xfrm>
            <a:off x="369888" y="3630613"/>
            <a:ext cx="80184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Een </a:t>
            </a:r>
            <a:r>
              <a:rPr lang="nl-BE" b="1" i="1">
                <a:solidFill>
                  <a:srgbClr val="174691"/>
                </a:solidFill>
                <a:latin typeface="Calibri" panose="020F0502020204030204" pitchFamily="34" charset="0"/>
              </a:rPr>
              <a:t>symmetrieas</a:t>
            </a:r>
            <a:r>
              <a:rPr lang="nl-BE" b="1">
                <a:latin typeface="Calibri" panose="020F0502020204030204" pitchFamily="34" charset="0"/>
              </a:rPr>
              <a:t> </a:t>
            </a:r>
            <a:r>
              <a:rPr lang="nl-BE">
                <a:latin typeface="Calibri" panose="020F0502020204030204" pitchFamily="34" charset="0"/>
              </a:rPr>
              <a:t>van een figuur is een rechte die de figuur op zichzelf spiegelt.</a:t>
            </a:r>
          </a:p>
        </p:txBody>
      </p:sp>
      <p:sp>
        <p:nvSpPr>
          <p:cNvPr id="11" name="Tekstvak 10"/>
          <p:cNvSpPr txBox="1">
            <a:spLocks noChangeArrowheads="1"/>
          </p:cNvSpPr>
          <p:nvPr/>
        </p:nvSpPr>
        <p:spPr bwMode="auto">
          <a:xfrm>
            <a:off x="366713" y="4141788"/>
            <a:ext cx="73009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solidFill>
                  <a:srgbClr val="174691"/>
                </a:solidFill>
                <a:latin typeface="Calibri" panose="020F0502020204030204" pitchFamily="34" charset="0"/>
              </a:rPr>
              <a:t>Symmetrische figuren</a:t>
            </a:r>
            <a:r>
              <a:rPr lang="nl-BE">
                <a:solidFill>
                  <a:srgbClr val="0000FF"/>
                </a:solidFill>
                <a:latin typeface="Calibri" panose="020F0502020204030204" pitchFamily="34" charset="0"/>
              </a:rPr>
              <a:t> </a:t>
            </a:r>
            <a:r>
              <a:rPr lang="nl-BE">
                <a:latin typeface="Calibri" panose="020F0502020204030204" pitchFamily="34" charset="0"/>
              </a:rPr>
              <a:t>zijn figuren met één of meerdere symmetrieassen.</a:t>
            </a:r>
          </a:p>
        </p:txBody>
      </p:sp>
      <p:sp>
        <p:nvSpPr>
          <p:cNvPr id="13" name="AutoShape 7">
            <a:hlinkClick r:id="" action="ppaction://noaction" highlightClick="1"/>
            <a:hlinkHover r:id="rId2" action="ppaction://hlinkfile"/>
          </p:cNvPr>
          <p:cNvSpPr>
            <a:spLocks noChangeArrowheads="1"/>
          </p:cNvSpPr>
          <p:nvPr/>
        </p:nvSpPr>
        <p:spPr bwMode="auto">
          <a:xfrm>
            <a:off x="892175" y="2565400"/>
            <a:ext cx="719138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1419225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Symmetrieas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4104" name="Group 15"/>
          <p:cNvGrpSpPr>
            <a:grpSpLocks/>
          </p:cNvGrpSpPr>
          <p:nvPr/>
        </p:nvGrpSpPr>
        <p:grpSpPr bwMode="auto">
          <a:xfrm>
            <a:off x="0" y="-19050"/>
            <a:ext cx="9144000" cy="1000125"/>
            <a:chOff x="0" y="0"/>
            <a:chExt cx="5760" cy="630"/>
          </a:xfrm>
        </p:grpSpPr>
        <p:sp>
          <p:nvSpPr>
            <p:cNvPr id="4105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Symmetrie                                              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4106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M6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920750" y="5583238"/>
            <a:ext cx="14811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s</a:t>
            </a:r>
            <a:r>
              <a:rPr lang="nl-BE" b="1" baseline="-25000">
                <a:latin typeface="Calibri" panose="020F0502020204030204" pitchFamily="34" charset="0"/>
              </a:rPr>
              <a:t>a</a:t>
            </a:r>
            <a:r>
              <a:rPr lang="nl-BE">
                <a:latin typeface="Calibri" panose="020F0502020204030204" pitchFamily="34" charset="0"/>
              </a:rPr>
              <a:t>(fig F) = fig F</a:t>
            </a:r>
            <a:endParaRPr lang="nl-NL">
              <a:latin typeface="Calibri" panose="020F0502020204030204" pitchFamily="34" charset="0"/>
            </a:endParaRPr>
          </a:p>
        </p:txBody>
      </p:sp>
      <p:grpSp>
        <p:nvGrpSpPr>
          <p:cNvPr id="4111" name="Group 15"/>
          <p:cNvGrpSpPr>
            <a:grpSpLocks/>
          </p:cNvGrpSpPr>
          <p:nvPr/>
        </p:nvGrpSpPr>
        <p:grpSpPr bwMode="auto">
          <a:xfrm>
            <a:off x="358775" y="4757738"/>
            <a:ext cx="2557463" cy="760412"/>
            <a:chOff x="226" y="3199"/>
            <a:chExt cx="1611" cy="479"/>
          </a:xfrm>
        </p:grpSpPr>
        <p:sp>
          <p:nvSpPr>
            <p:cNvPr id="4108" name="Text Box 12"/>
            <p:cNvSpPr txBox="1">
              <a:spLocks noChangeArrowheads="1"/>
            </p:cNvSpPr>
            <p:nvPr/>
          </p:nvSpPr>
          <p:spPr bwMode="auto">
            <a:xfrm>
              <a:off x="226" y="3199"/>
              <a:ext cx="161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a is symmetrieas van fig F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4110" name="AutoShape 14"/>
            <p:cNvSpPr>
              <a:spLocks noChangeArrowheads="1"/>
            </p:cNvSpPr>
            <p:nvPr/>
          </p:nvSpPr>
          <p:spPr bwMode="auto">
            <a:xfrm>
              <a:off x="1011" y="3429"/>
              <a:ext cx="79" cy="249"/>
            </a:xfrm>
            <a:prstGeom prst="upDownArrow">
              <a:avLst>
                <a:gd name="adj1" fmla="val 50000"/>
                <a:gd name="adj2" fmla="val 63038"/>
              </a:avLst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 animBg="1"/>
      <p:bldP spid="34826" grpId="0" animBg="1"/>
      <p:bldP spid="4109" grpId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1144</TotalTime>
  <Words>104</Words>
  <Application>Microsoft Office PowerPoint</Application>
  <PresentationFormat>Diavoorstelling (4:3)</PresentationFormat>
  <Paragraphs>34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9" baseType="lpstr">
      <vt:lpstr>Arial</vt:lpstr>
      <vt:lpstr>Calibri</vt:lpstr>
      <vt:lpstr>Comic Sans MS</vt:lpstr>
      <vt:lpstr>Times New Roman</vt:lpstr>
      <vt:lpstr>Impact</vt:lpstr>
      <vt:lpstr>Standaardontwerp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60</cp:revision>
  <dcterms:created xsi:type="dcterms:W3CDTF">2009-11-24T15:08:55Z</dcterms:created>
  <dcterms:modified xsi:type="dcterms:W3CDTF">2013-12-06T14:00:51Z</dcterms:modified>
</cp:coreProperties>
</file>