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61" r:id="rId4"/>
    <p:sldId id="263" r:id="rId5"/>
    <p:sldId id="264" r:id="rId6"/>
    <p:sldId id="259" r:id="rId7"/>
    <p:sldId id="260" r:id="rId8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9ECF6"/>
    <a:srgbClr val="002C5E"/>
    <a:srgbClr val="D49E00"/>
    <a:srgbClr val="3DB645"/>
    <a:srgbClr val="4A66AA"/>
    <a:srgbClr val="006600"/>
    <a:srgbClr val="1746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85720D-93B6-4A5B-A68A-E01410F0BDF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525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1283DD-46D8-4547-9C77-27821B65F47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1248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66D5A8-515E-4DB2-A46D-7810D5E1BFC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8980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BDBAEC-BF1E-451D-9DFE-7D453C22A91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8989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FC422E-D0D2-4839-906B-E15477F7924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3129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9F4644-FD6D-49B8-AA0C-3368C5979B5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2112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F62AA-C4F8-4DA8-BDFA-F24D7C79E71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166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EA985E-4D05-41A2-B36D-DF12D205613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2792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341CA8-6A74-4601-B09F-BD19FEFBE82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3729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32F428-6824-4FFF-A319-D279332F2AA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5537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BC7AC1-C75E-4C32-97BB-72C99013670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1576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CA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01707B-F09C-460D-820B-33CDCAD46EC3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02.%20Pelckmans%202de%20jaar%20-%20versie%202%20-%20W2013\00.%20Matrix%202de%20jaar\02.%20Matrix%202%20-%20Presentaties%20en%20applets%20meetkunde\07b_verschuiving_visueel_2.html" TargetMode="External"/><Relationship Id="rId2" Type="http://schemas.openxmlformats.org/officeDocument/2006/relationships/hyperlink" Target="file:///C:\02.%20Pelckmans%202de%20jaar%20-%20versie%202%20-%20W2013\00.%20Matrix%202de%20jaar\02.%20Matrix%202%20-%20Presentaties%20en%20applets%20meetkunde\07a_verschuiving_visueel_1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file:///C:\02.%20Pelckmans%202de%20jaar%20-%20versie%202%20-%20W2013\00.%20Matrix%202de%20jaar\02.%20Matrix%202%20-%20Presentaties%20en%20applets%20meetkunde\07c_beeld_punt_verschuiving_werkwijze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076325" y="2770188"/>
            <a:ext cx="8061325" cy="1079500"/>
          </a:xfrm>
          <a:prstGeom prst="rect">
            <a:avLst/>
          </a:prstGeom>
          <a:solidFill>
            <a:srgbClr val="C59C22"/>
          </a:solidFill>
          <a:ln w="25400">
            <a:solidFill>
              <a:srgbClr val="C59C22"/>
            </a:solidFill>
            <a:miter lim="800000"/>
            <a:headEnd/>
            <a:tailEnd/>
          </a:ln>
        </p:spPr>
        <p:txBody>
          <a:bodyPr lIns="72000" rIns="720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sz="2000" b="1" i="1">
                <a:solidFill>
                  <a:srgbClr val="002C5E"/>
                </a:solidFill>
                <a:latin typeface="Comic Sans MS" panose="030F0702030302020204" pitchFamily="66" charset="0"/>
              </a:rPr>
              <a:t> </a:t>
            </a:r>
            <a:r>
              <a:rPr lang="nl-BE" sz="3200" b="1" i="1">
                <a:solidFill>
                  <a:srgbClr val="174691"/>
                </a:solidFill>
                <a:latin typeface="Comic Sans MS" panose="030F0702030302020204" pitchFamily="66" charset="0"/>
              </a:rPr>
              <a:t>Verschuivingen herkennen en tekenen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7451725" y="6453188"/>
            <a:ext cx="1606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>
                <a:solidFill>
                  <a:srgbClr val="174691"/>
                </a:solidFill>
                <a:latin typeface="Comic Sans MS" panose="030F0702030302020204" pitchFamily="66" charset="0"/>
              </a:rPr>
              <a:t>© André Snijers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052" name="Text Box 19"/>
          <p:cNvSpPr txBox="1">
            <a:spLocks noChangeArrowheads="1"/>
          </p:cNvSpPr>
          <p:nvPr/>
        </p:nvSpPr>
        <p:spPr bwMode="auto">
          <a:xfrm>
            <a:off x="3190875" y="1490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 sz="2400">
              <a:latin typeface="Times New Roman" panose="02020603050405020304" pitchFamily="18" charset="0"/>
            </a:endParaRPr>
          </a:p>
        </p:txBody>
      </p:sp>
      <p:grpSp>
        <p:nvGrpSpPr>
          <p:cNvPr id="2053" name="Group 51"/>
          <p:cNvGrpSpPr>
            <a:grpSpLocks/>
          </p:cNvGrpSpPr>
          <p:nvPr/>
        </p:nvGrpSpPr>
        <p:grpSpPr bwMode="auto">
          <a:xfrm>
            <a:off x="457200" y="476250"/>
            <a:ext cx="3303588" cy="914400"/>
            <a:chOff x="288" y="300"/>
            <a:chExt cx="2081" cy="576"/>
          </a:xfrm>
        </p:grpSpPr>
        <p:sp>
          <p:nvSpPr>
            <p:cNvPr id="2055" name="Text Box 9"/>
            <p:cNvSpPr txBox="1">
              <a:spLocks noChangeArrowheads="1"/>
            </p:cNvSpPr>
            <p:nvPr/>
          </p:nvSpPr>
          <p:spPr bwMode="auto">
            <a:xfrm>
              <a:off x="297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M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56" name="Text Box 10"/>
            <p:cNvSpPr txBox="1">
              <a:spLocks noChangeArrowheads="1"/>
            </p:cNvSpPr>
            <p:nvPr/>
          </p:nvSpPr>
          <p:spPr bwMode="auto">
            <a:xfrm>
              <a:off x="586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A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57" name="Text Box 11"/>
            <p:cNvSpPr txBox="1">
              <a:spLocks noChangeArrowheads="1"/>
            </p:cNvSpPr>
            <p:nvPr/>
          </p:nvSpPr>
          <p:spPr bwMode="auto">
            <a:xfrm>
              <a:off x="1159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R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58" name="Text Box 12"/>
            <p:cNvSpPr txBox="1">
              <a:spLocks noChangeArrowheads="1"/>
            </p:cNvSpPr>
            <p:nvPr/>
          </p:nvSpPr>
          <p:spPr bwMode="auto">
            <a:xfrm>
              <a:off x="872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T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59" name="Text Box 13"/>
            <p:cNvSpPr txBox="1">
              <a:spLocks noChangeArrowheads="1"/>
            </p:cNvSpPr>
            <p:nvPr/>
          </p:nvSpPr>
          <p:spPr bwMode="auto">
            <a:xfrm>
              <a:off x="1724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X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0" name="Text Box 14"/>
            <p:cNvSpPr txBox="1">
              <a:spLocks noChangeArrowheads="1"/>
            </p:cNvSpPr>
            <p:nvPr/>
          </p:nvSpPr>
          <p:spPr bwMode="auto">
            <a:xfrm>
              <a:off x="1445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1" name="Text Box 29"/>
            <p:cNvSpPr txBox="1">
              <a:spLocks noChangeArrowheads="1"/>
            </p:cNvSpPr>
            <p:nvPr/>
          </p:nvSpPr>
          <p:spPr bwMode="auto">
            <a:xfrm>
              <a:off x="28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2" name="Text Box 30"/>
            <p:cNvSpPr txBox="1">
              <a:spLocks noChangeArrowheads="1"/>
            </p:cNvSpPr>
            <p:nvPr/>
          </p:nvSpPr>
          <p:spPr bwMode="auto">
            <a:xfrm>
              <a:off x="57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W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3" name="Text Box 31"/>
            <p:cNvSpPr txBox="1">
              <a:spLocks noChangeArrowheads="1"/>
            </p:cNvSpPr>
            <p:nvPr/>
          </p:nvSpPr>
          <p:spPr bwMode="auto">
            <a:xfrm>
              <a:off x="431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4" name="Text Box 32"/>
            <p:cNvSpPr txBox="1">
              <a:spLocks noChangeArrowheads="1"/>
            </p:cNvSpPr>
            <p:nvPr/>
          </p:nvSpPr>
          <p:spPr bwMode="auto">
            <a:xfrm>
              <a:off x="100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K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5" name="Text Box 33"/>
            <p:cNvSpPr txBox="1">
              <a:spLocks noChangeArrowheads="1"/>
            </p:cNvSpPr>
            <p:nvPr/>
          </p:nvSpPr>
          <p:spPr bwMode="auto">
            <a:xfrm>
              <a:off x="114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U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6" name="Text Box 34"/>
            <p:cNvSpPr txBox="1">
              <a:spLocks noChangeArrowheads="1"/>
            </p:cNvSpPr>
            <p:nvPr/>
          </p:nvSpPr>
          <p:spPr bwMode="auto">
            <a:xfrm>
              <a:off x="129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N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7" name="Text Box 35"/>
            <p:cNvSpPr txBox="1">
              <a:spLocks noChangeArrowheads="1"/>
            </p:cNvSpPr>
            <p:nvPr/>
          </p:nvSpPr>
          <p:spPr bwMode="auto">
            <a:xfrm>
              <a:off x="158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E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8" name="Text Box 36"/>
            <p:cNvSpPr txBox="1">
              <a:spLocks noChangeArrowheads="1"/>
            </p:cNvSpPr>
            <p:nvPr/>
          </p:nvSpPr>
          <p:spPr bwMode="auto">
            <a:xfrm>
              <a:off x="1429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D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9" name="Text Box 37"/>
            <p:cNvSpPr txBox="1">
              <a:spLocks noChangeArrowheads="1"/>
            </p:cNvSpPr>
            <p:nvPr/>
          </p:nvSpPr>
          <p:spPr bwMode="auto">
            <a:xfrm>
              <a:off x="720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70" name="Text Box 38"/>
            <p:cNvSpPr txBox="1">
              <a:spLocks noChangeArrowheads="1"/>
            </p:cNvSpPr>
            <p:nvPr/>
          </p:nvSpPr>
          <p:spPr bwMode="auto">
            <a:xfrm>
              <a:off x="860" y="571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S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71" name="Text Box 39"/>
            <p:cNvSpPr txBox="1">
              <a:spLocks noChangeArrowheads="1"/>
            </p:cNvSpPr>
            <p:nvPr/>
          </p:nvSpPr>
          <p:spPr bwMode="auto">
            <a:xfrm>
              <a:off x="1726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72" name="Text Box 41"/>
            <p:cNvSpPr txBox="1">
              <a:spLocks noChangeArrowheads="1"/>
            </p:cNvSpPr>
            <p:nvPr/>
          </p:nvSpPr>
          <p:spPr bwMode="auto">
            <a:xfrm>
              <a:off x="1860" y="572"/>
              <a:ext cx="113" cy="163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2073" name="Group 49"/>
            <p:cNvGrpSpPr>
              <a:grpSpLocks/>
            </p:cNvGrpSpPr>
            <p:nvPr/>
          </p:nvGrpSpPr>
          <p:grpSpPr bwMode="auto">
            <a:xfrm>
              <a:off x="1927" y="422"/>
              <a:ext cx="442" cy="454"/>
              <a:chOff x="1927" y="422"/>
              <a:chExt cx="442" cy="454"/>
            </a:xfrm>
          </p:grpSpPr>
          <p:sp>
            <p:nvSpPr>
              <p:cNvPr id="2074" name="AutoShape 42"/>
              <p:cNvSpPr>
                <a:spLocks noChangeArrowheads="1"/>
              </p:cNvSpPr>
              <p:nvPr/>
            </p:nvSpPr>
            <p:spPr bwMode="auto">
              <a:xfrm>
                <a:off x="1927" y="422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75" name="AutoShape 46"/>
              <p:cNvSpPr>
                <a:spLocks noChangeArrowheads="1"/>
              </p:cNvSpPr>
              <p:nvPr/>
            </p:nvSpPr>
            <p:spPr bwMode="auto">
              <a:xfrm rot="10800000">
                <a:off x="1930" y="649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76" name="Text Box 47"/>
              <p:cNvSpPr txBox="1">
                <a:spLocks noChangeArrowheads="1"/>
              </p:cNvSpPr>
              <p:nvPr/>
            </p:nvSpPr>
            <p:spPr bwMode="auto">
              <a:xfrm>
                <a:off x="2095" y="485"/>
                <a:ext cx="91" cy="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nl-BE" sz="2400" b="1">
                    <a:solidFill>
                      <a:srgbClr val="174691"/>
                    </a:solidFill>
                  </a:rPr>
                  <a:t>2</a:t>
                </a:r>
                <a:endParaRPr lang="nl-NL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2054" name="Text Box 50"/>
          <p:cNvSpPr txBox="1">
            <a:spLocks noChangeArrowheads="1"/>
          </p:cNvSpPr>
          <p:nvPr/>
        </p:nvSpPr>
        <p:spPr bwMode="auto">
          <a:xfrm>
            <a:off x="-9525" y="2770188"/>
            <a:ext cx="1079500" cy="1079500"/>
          </a:xfrm>
          <a:prstGeom prst="rect">
            <a:avLst/>
          </a:prstGeom>
          <a:solidFill>
            <a:srgbClr val="174691"/>
          </a:solidFill>
          <a:ln w="9525">
            <a:solidFill>
              <a:srgbClr val="17469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BE" sz="2800" b="1" i="1">
                <a:solidFill>
                  <a:srgbClr val="FFFFFF"/>
                </a:solidFill>
                <a:latin typeface="Comic Sans MS" panose="030F0702030302020204" pitchFamily="66" charset="0"/>
              </a:rPr>
              <a:t>M7</a:t>
            </a:r>
            <a:endParaRPr lang="nl-NL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AutoShape 7">
            <a:hlinkClick r:id="" action="ppaction://noaction" highlightClick="1"/>
            <a:hlinkHover r:id="rId2" action="ppaction://hlinkfile"/>
          </p:cNvPr>
          <p:cNvSpPr>
            <a:spLocks noChangeArrowheads="1"/>
          </p:cNvSpPr>
          <p:nvPr/>
        </p:nvSpPr>
        <p:spPr bwMode="auto">
          <a:xfrm>
            <a:off x="357188" y="3571875"/>
            <a:ext cx="719137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sp>
        <p:nvSpPr>
          <p:cNvPr id="5128" name="AutoShape 8">
            <a:hlinkClick r:id="" action="ppaction://noaction" highlightClick="1"/>
            <a:hlinkHover r:id="rId3" action="ppaction://hlinkfile"/>
          </p:cNvPr>
          <p:cNvSpPr>
            <a:spLocks noChangeArrowheads="1"/>
          </p:cNvSpPr>
          <p:nvPr/>
        </p:nvSpPr>
        <p:spPr bwMode="auto">
          <a:xfrm>
            <a:off x="7781925" y="5710238"/>
            <a:ext cx="719138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866900"/>
            <a:ext cx="5689600" cy="458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3484563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Verschuivingen in de werkelijkheid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0" y="-19050"/>
            <a:ext cx="9144000" cy="1000125"/>
            <a:chOff x="0" y="0"/>
            <a:chExt cx="5760" cy="630"/>
          </a:xfrm>
        </p:grpSpPr>
        <p:sp>
          <p:nvSpPr>
            <p:cNvPr id="3079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Verschuivingen herkennen en tekenen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3080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M7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nimBg="1"/>
      <p:bldP spid="5128" grpId="0" animBg="1"/>
      <p:bldP spid="348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12738" y="1844675"/>
            <a:ext cx="11572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Begrippen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325438" y="2205038"/>
            <a:ext cx="75279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Een </a:t>
            </a:r>
            <a:r>
              <a:rPr lang="nl-BE" b="1" i="1">
                <a:solidFill>
                  <a:srgbClr val="174691"/>
                </a:solidFill>
                <a:latin typeface="Calibri" panose="020F0502020204030204" pitchFamily="34" charset="0"/>
              </a:rPr>
              <a:t>vector</a:t>
            </a:r>
            <a:r>
              <a:rPr lang="nl-BE">
                <a:latin typeface="Calibri" panose="020F0502020204030204" pitchFamily="34" charset="0"/>
              </a:rPr>
              <a:t> is een verzameling lijnstukken die allemaal </a:t>
            </a:r>
            <a:r>
              <a:rPr lang="nl-BE" b="1" i="1">
                <a:solidFill>
                  <a:srgbClr val="174691"/>
                </a:solidFill>
                <a:latin typeface="Calibri" panose="020F0502020204030204" pitchFamily="34" charset="0"/>
              </a:rPr>
              <a:t>dezelfde lengte</a:t>
            </a:r>
            <a:r>
              <a:rPr lang="nl-BE">
                <a:latin typeface="Calibri" panose="020F0502020204030204" pitchFamily="34" charset="0"/>
              </a:rPr>
              <a:t>, </a:t>
            </a:r>
            <a:r>
              <a:rPr lang="nl-BE" b="1" i="1">
                <a:solidFill>
                  <a:srgbClr val="174691"/>
                </a:solidFill>
                <a:latin typeface="Calibri" panose="020F0502020204030204" pitchFamily="34" charset="0"/>
              </a:rPr>
              <a:t>richting</a:t>
            </a:r>
          </a:p>
          <a:p>
            <a:pPr eaLnBrk="1" hangingPunct="1"/>
            <a:r>
              <a:rPr lang="nl-BE">
                <a:latin typeface="Calibri" panose="020F0502020204030204" pitchFamily="34" charset="0"/>
              </a:rPr>
              <a:t>en </a:t>
            </a:r>
            <a:r>
              <a:rPr lang="nl-BE" b="1" i="1">
                <a:solidFill>
                  <a:srgbClr val="174691"/>
                </a:solidFill>
                <a:latin typeface="Calibri" panose="020F0502020204030204" pitchFamily="34" charset="0"/>
              </a:rPr>
              <a:t>zin</a:t>
            </a:r>
            <a:r>
              <a:rPr lang="nl-BE">
                <a:latin typeface="Calibri" panose="020F0502020204030204" pitchFamily="34" charset="0"/>
              </a:rPr>
              <a:t> hebben. Een vector wordt voorgesteld door een pijl.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4100" name="Rectangle 9"/>
          <p:cNvSpPr>
            <a:spLocks noChangeArrowheads="1"/>
          </p:cNvSpPr>
          <p:nvPr/>
        </p:nvSpPr>
        <p:spPr bwMode="auto">
          <a:xfrm>
            <a:off x="1800225" y="3846513"/>
            <a:ext cx="247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 sz="1000">
              <a:cs typeface="Times New Roman" panose="02020603050405020304" pitchFamily="18" charset="0"/>
            </a:endParaRPr>
          </a:p>
          <a:p>
            <a:r>
              <a:rPr lang="nl-BE" sz="1000">
                <a:cs typeface="Times New Roman" panose="02020603050405020304" pitchFamily="18" charset="0"/>
              </a:rPr>
              <a:t>.</a:t>
            </a:r>
            <a:r>
              <a:rPr lang="nl-NL" sz="800"/>
              <a:t> </a:t>
            </a:r>
            <a:endParaRPr lang="nl-NL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2959100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Het schuifbeeld van een punt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4102" name="Group 15"/>
          <p:cNvGrpSpPr>
            <a:grpSpLocks/>
          </p:cNvGrpSpPr>
          <p:nvPr/>
        </p:nvGrpSpPr>
        <p:grpSpPr bwMode="auto">
          <a:xfrm>
            <a:off x="0" y="-19050"/>
            <a:ext cx="9144000" cy="1000125"/>
            <a:chOff x="0" y="0"/>
            <a:chExt cx="5760" cy="630"/>
          </a:xfrm>
        </p:grpSpPr>
        <p:sp>
          <p:nvSpPr>
            <p:cNvPr id="4118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Verschuivingen herkennen en tekenen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4119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M7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pic>
        <p:nvPicPr>
          <p:cNvPr id="5143" name="Picture 23" descr="definitie_verschuiv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924175"/>
            <a:ext cx="3527425" cy="241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4284663" y="3925888"/>
            <a:ext cx="3786187" cy="366712"/>
            <a:chOff x="2880" y="2115"/>
            <a:chExt cx="2385" cy="231"/>
          </a:xfrm>
        </p:grpSpPr>
        <p:sp>
          <p:nvSpPr>
            <p:cNvPr id="4114" name="Text Box 10"/>
            <p:cNvSpPr txBox="1">
              <a:spLocks noChangeArrowheads="1"/>
            </p:cNvSpPr>
            <p:nvPr/>
          </p:nvSpPr>
          <p:spPr bwMode="auto">
            <a:xfrm>
              <a:off x="2880" y="2115"/>
              <a:ext cx="238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XY, w, PP’ stellen dezelfde vector voor.</a:t>
              </a:r>
            </a:p>
          </p:txBody>
        </p:sp>
        <p:sp>
          <p:nvSpPr>
            <p:cNvPr id="4115" name="Line 25"/>
            <p:cNvSpPr>
              <a:spLocks noChangeShapeType="1"/>
            </p:cNvSpPr>
            <p:nvPr/>
          </p:nvSpPr>
          <p:spPr bwMode="auto">
            <a:xfrm>
              <a:off x="2925" y="214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116" name="Line 26"/>
            <p:cNvSpPr>
              <a:spLocks noChangeShapeType="1"/>
            </p:cNvSpPr>
            <p:nvPr/>
          </p:nvSpPr>
          <p:spPr bwMode="auto">
            <a:xfrm>
              <a:off x="3322" y="214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117" name="Line 27"/>
            <p:cNvSpPr>
              <a:spLocks noChangeShapeType="1"/>
            </p:cNvSpPr>
            <p:nvPr/>
          </p:nvSpPr>
          <p:spPr bwMode="auto">
            <a:xfrm>
              <a:off x="3139" y="2181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330200" y="5516563"/>
            <a:ext cx="1412875" cy="366712"/>
            <a:chOff x="208" y="3657"/>
            <a:chExt cx="890" cy="231"/>
          </a:xfrm>
        </p:grpSpPr>
        <p:sp>
          <p:nvSpPr>
            <p:cNvPr id="4112" name="Text Box 10"/>
            <p:cNvSpPr txBox="1">
              <a:spLocks noChangeArrowheads="1"/>
            </p:cNvSpPr>
            <p:nvPr/>
          </p:nvSpPr>
          <p:spPr bwMode="auto">
            <a:xfrm>
              <a:off x="208" y="3657"/>
              <a:ext cx="89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XY lees je als </a:t>
              </a:r>
            </a:p>
          </p:txBody>
        </p:sp>
        <p:sp>
          <p:nvSpPr>
            <p:cNvPr id="4113" name="Line 29"/>
            <p:cNvSpPr>
              <a:spLocks noChangeShapeType="1"/>
            </p:cNvSpPr>
            <p:nvPr/>
          </p:nvSpPr>
          <p:spPr bwMode="auto">
            <a:xfrm>
              <a:off x="259" y="3684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1547813" y="5516563"/>
            <a:ext cx="1101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i="1">
                <a:latin typeface="Calibri" panose="020F0502020204030204" pitchFamily="34" charset="0"/>
              </a:rPr>
              <a:t>vector XY</a:t>
            </a:r>
            <a:r>
              <a:rPr lang="nl-BE">
                <a:latin typeface="Calibri" panose="020F0502020204030204" pitchFamily="34" charset="0"/>
              </a:rPr>
              <a:t>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301625" y="5854700"/>
            <a:ext cx="39322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De pijl boven de letters geeft de zin aan.</a:t>
            </a:r>
            <a:endParaRPr lang="nl-NL">
              <a:latin typeface="Calibri" panose="020F0502020204030204" pitchFamily="34" charset="0"/>
            </a:endParaRPr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295275" y="6191250"/>
            <a:ext cx="1293813" cy="366713"/>
            <a:chOff x="186" y="4082"/>
            <a:chExt cx="815" cy="231"/>
          </a:xfrm>
        </p:grpSpPr>
        <p:sp>
          <p:nvSpPr>
            <p:cNvPr id="4110" name="Text Box 33"/>
            <p:cNvSpPr txBox="1">
              <a:spLocks noChangeArrowheads="1"/>
            </p:cNvSpPr>
            <p:nvPr/>
          </p:nvSpPr>
          <p:spPr bwMode="auto">
            <a:xfrm>
              <a:off x="186" y="4082"/>
              <a:ext cx="81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w lees je als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4111" name="Line 34"/>
            <p:cNvSpPr>
              <a:spLocks noChangeShapeType="1"/>
            </p:cNvSpPr>
            <p:nvPr/>
          </p:nvSpPr>
          <p:spPr bwMode="auto">
            <a:xfrm>
              <a:off x="237" y="4140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1473200" y="6191250"/>
            <a:ext cx="1035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i="1">
                <a:latin typeface="Calibri" panose="020F0502020204030204" pitchFamily="34" charset="0"/>
              </a:rPr>
              <a:t>vector w</a:t>
            </a:r>
            <a:r>
              <a:rPr lang="nl-BE">
                <a:latin typeface="Calibri" panose="020F0502020204030204" pitchFamily="34" charset="0"/>
              </a:rPr>
              <a:t>.</a:t>
            </a:r>
            <a:endParaRPr lang="nl-NL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34826" grpId="0" animBg="1"/>
      <p:bldP spid="5151" grpId="0"/>
      <p:bldP spid="5152" grpId="0"/>
      <p:bldP spid="51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12738" y="1773238"/>
            <a:ext cx="11572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Begrippen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5123" name="Rectangle 9"/>
          <p:cNvSpPr>
            <a:spLocks noChangeArrowheads="1"/>
          </p:cNvSpPr>
          <p:nvPr/>
        </p:nvSpPr>
        <p:spPr bwMode="auto">
          <a:xfrm>
            <a:off x="1800225" y="3846513"/>
            <a:ext cx="247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 sz="1000">
              <a:cs typeface="Times New Roman" panose="02020603050405020304" pitchFamily="18" charset="0"/>
            </a:endParaRPr>
          </a:p>
          <a:p>
            <a:r>
              <a:rPr lang="nl-BE" sz="1000">
                <a:cs typeface="Times New Roman" panose="02020603050405020304" pitchFamily="18" charset="0"/>
              </a:rPr>
              <a:t>.</a:t>
            </a:r>
            <a:r>
              <a:rPr lang="nl-NL" sz="800"/>
              <a:t> </a:t>
            </a:r>
            <a:endParaRPr lang="nl-NL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477838" y="4887913"/>
            <a:ext cx="4400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het lijnstuk AA’ even lang is als het lijnstuk XY</a:t>
            </a:r>
            <a:br>
              <a:rPr lang="nl-BE">
                <a:latin typeface="Calibri" panose="020F0502020204030204" pitchFamily="34" charset="0"/>
              </a:rPr>
            </a:br>
            <a:r>
              <a:rPr lang="nl-BE">
                <a:latin typeface="Calibri" panose="020F0502020204030204" pitchFamily="34" charset="0"/>
              </a:rPr>
              <a:t>(de lijnstukken zijn even lang)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74663" y="5845175"/>
            <a:ext cx="37465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de pijl van A naar A’ dezelfde zin heeft</a:t>
            </a:r>
          </a:p>
          <a:p>
            <a:pPr eaLnBrk="1" hangingPunct="1"/>
            <a:r>
              <a:rPr lang="nl-BE">
                <a:latin typeface="Calibri" panose="020F0502020204030204" pitchFamily="34" charset="0"/>
              </a:rPr>
              <a:t>als de pijl van X naar Y</a:t>
            </a:r>
          </a:p>
          <a:p>
            <a:pPr eaLnBrk="1" hangingPunct="1"/>
            <a:r>
              <a:rPr lang="nl-BE">
                <a:latin typeface="Calibri" panose="020F0502020204030204" pitchFamily="34" charset="0"/>
              </a:rPr>
              <a:t>(de lijnstukken hebben dezelfde zin).</a:t>
            </a:r>
          </a:p>
        </p:txBody>
      </p:sp>
      <p:sp>
        <p:nvSpPr>
          <p:cNvPr id="5134" name="Text Box 10"/>
          <p:cNvSpPr txBox="1">
            <a:spLocks noChangeArrowheads="1"/>
          </p:cNvSpPr>
          <p:nvPr/>
        </p:nvSpPr>
        <p:spPr bwMode="auto">
          <a:xfrm>
            <a:off x="476250" y="3663950"/>
            <a:ext cx="398938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het lijnstuk AA’ evenwijdig is met het</a:t>
            </a:r>
          </a:p>
          <a:p>
            <a:pPr eaLnBrk="1" hangingPunct="1"/>
            <a:r>
              <a:rPr lang="nl-BE">
                <a:latin typeface="Calibri" panose="020F0502020204030204" pitchFamily="34" charset="0"/>
              </a:rPr>
              <a:t>lijnstuk XY </a:t>
            </a:r>
          </a:p>
          <a:p>
            <a:pPr eaLnBrk="1" hangingPunct="1"/>
            <a:r>
              <a:rPr lang="nl-BE">
                <a:latin typeface="Calibri" panose="020F0502020204030204" pitchFamily="34" charset="0"/>
              </a:rPr>
              <a:t>(de lijnstukken hebben dezelfde richting)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3851275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Het schuifbeeld van een punt (vervolg)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5128" name="Group 15"/>
          <p:cNvGrpSpPr>
            <a:grpSpLocks/>
          </p:cNvGrpSpPr>
          <p:nvPr/>
        </p:nvGrpSpPr>
        <p:grpSpPr bwMode="auto">
          <a:xfrm>
            <a:off x="0" y="-19050"/>
            <a:ext cx="9144000" cy="1000125"/>
            <a:chOff x="0" y="0"/>
            <a:chExt cx="5760" cy="630"/>
          </a:xfrm>
        </p:grpSpPr>
        <p:sp>
          <p:nvSpPr>
            <p:cNvPr id="5139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Verschuivingen herkennen en tekenen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5140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M7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pic>
        <p:nvPicPr>
          <p:cNvPr id="21" name="Afbeelding 20" descr="def_verschuiving_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3057525"/>
            <a:ext cx="4103687" cy="29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Afbeelding 21" descr="def_verschuiving_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3057525"/>
            <a:ext cx="4103687" cy="29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Afbeelding 22" descr="def_verschuiving_3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3057525"/>
            <a:ext cx="4103687" cy="29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Afbeelding 23" descr="def_verschuiving_4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3057525"/>
            <a:ext cx="4103687" cy="29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323850" y="2278063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Een </a:t>
            </a:r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</a:rPr>
              <a:t>verschuiving</a:t>
            </a:r>
            <a:r>
              <a:rPr lang="nl-BE">
                <a:latin typeface="Calibri" panose="020F0502020204030204" pitchFamily="34" charset="0"/>
              </a:rPr>
              <a:t> wordt bepaald door een vector.</a:t>
            </a:r>
            <a:endParaRPr lang="nl-NL">
              <a:latin typeface="Calibri" panose="020F0502020204030204" pitchFamily="34" charset="0"/>
            </a:endParaRP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323850" y="2708275"/>
            <a:ext cx="4354513" cy="987425"/>
            <a:chOff x="204" y="1706"/>
            <a:chExt cx="2743" cy="622"/>
          </a:xfrm>
        </p:grpSpPr>
        <p:sp>
          <p:nvSpPr>
            <p:cNvPr id="5137" name="Rectangle 7"/>
            <p:cNvSpPr>
              <a:spLocks noChangeArrowheads="1"/>
            </p:cNvSpPr>
            <p:nvPr/>
          </p:nvSpPr>
          <p:spPr bwMode="auto">
            <a:xfrm>
              <a:off x="204" y="1706"/>
              <a:ext cx="274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>
                  <a:latin typeface="Calibri" panose="020F0502020204030204" pitchFamily="34" charset="0"/>
                </a:rPr>
                <a:t>Het punt A’ is het schuifbeeld van het punt A</a:t>
              </a:r>
            </a:p>
            <a:p>
              <a:pPr algn="ctr" eaLnBrk="1" hangingPunct="1"/>
              <a:r>
                <a:rPr lang="nl-BE">
                  <a:latin typeface="Calibri" panose="020F0502020204030204" pitchFamily="34" charset="0"/>
                </a:rPr>
                <a:t>door een verschuiving volgens vector XY</a:t>
              </a:r>
            </a:p>
          </p:txBody>
        </p:sp>
        <p:sp>
          <p:nvSpPr>
            <p:cNvPr id="5138" name="Text Box 22"/>
            <p:cNvSpPr txBox="1">
              <a:spLocks noChangeArrowheads="1"/>
            </p:cNvSpPr>
            <p:nvPr/>
          </p:nvSpPr>
          <p:spPr bwMode="auto">
            <a:xfrm>
              <a:off x="1364" y="2097"/>
              <a:ext cx="41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a.s.a </a:t>
              </a:r>
              <a:endParaRPr lang="nl-NL">
                <a:latin typeface="Calibri" panose="020F0502020204030204" pitchFamily="34" charset="0"/>
              </a:endParaRPr>
            </a:p>
          </p:txBody>
        </p:sp>
      </p:grp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2249488" y="4552950"/>
            <a:ext cx="4429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EN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2249488" y="5510213"/>
            <a:ext cx="4429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EN</a:t>
            </a:r>
            <a:endParaRPr lang="nl-NL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5134" grpId="0"/>
      <p:bldP spid="34826" grpId="0" animBg="1"/>
      <p:bldP spid="5142" grpId="0"/>
      <p:bldP spid="19480" grpId="0"/>
      <p:bldP spid="1948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12738" y="1773238"/>
            <a:ext cx="1209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Begrippen 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1800225" y="3846513"/>
            <a:ext cx="247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 sz="1000">
              <a:cs typeface="Times New Roman" panose="02020603050405020304" pitchFamily="18" charset="0"/>
            </a:endParaRPr>
          </a:p>
          <a:p>
            <a:r>
              <a:rPr lang="nl-BE" sz="1000">
                <a:cs typeface="Times New Roman" panose="02020603050405020304" pitchFamily="18" charset="0"/>
              </a:rPr>
              <a:t>.</a:t>
            </a:r>
            <a:r>
              <a:rPr lang="nl-NL" sz="800"/>
              <a:t> </a:t>
            </a:r>
            <a:endParaRPr lang="nl-NL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704975" y="4922838"/>
            <a:ext cx="13731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|AA’| = |XY|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339850" y="5969000"/>
            <a:ext cx="2117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BE">
                <a:latin typeface="Calibri" panose="020F0502020204030204" pitchFamily="34" charset="0"/>
              </a:rPr>
              <a:t>[AA’] en [XY] </a:t>
            </a:r>
          </a:p>
          <a:p>
            <a:pPr algn="ctr" eaLnBrk="1" hangingPunct="1"/>
            <a:r>
              <a:rPr lang="nl-BE">
                <a:latin typeface="Calibri" panose="020F0502020204030204" pitchFamily="34" charset="0"/>
              </a:rPr>
              <a:t>hebben dezelfde zin.</a:t>
            </a:r>
          </a:p>
        </p:txBody>
      </p:sp>
      <p:sp>
        <p:nvSpPr>
          <p:cNvPr id="5134" name="Text Box 10"/>
          <p:cNvSpPr txBox="1">
            <a:spLocks noChangeArrowheads="1"/>
          </p:cNvSpPr>
          <p:nvPr/>
        </p:nvSpPr>
        <p:spPr bwMode="auto">
          <a:xfrm>
            <a:off x="1743075" y="3860800"/>
            <a:ext cx="12969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[AA’] // [XY]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812925" y="2774950"/>
            <a:ext cx="1103313" cy="866775"/>
            <a:chOff x="1142" y="1748"/>
            <a:chExt cx="695" cy="546"/>
          </a:xfrm>
        </p:grpSpPr>
        <p:grpSp>
          <p:nvGrpSpPr>
            <p:cNvPr id="6163" name="Group 20"/>
            <p:cNvGrpSpPr>
              <a:grpSpLocks/>
            </p:cNvGrpSpPr>
            <p:nvPr/>
          </p:nvGrpSpPr>
          <p:grpSpPr bwMode="auto">
            <a:xfrm>
              <a:off x="1142" y="1748"/>
              <a:ext cx="695" cy="231"/>
              <a:chOff x="204" y="1792"/>
              <a:chExt cx="695" cy="231"/>
            </a:xfrm>
          </p:grpSpPr>
          <p:sp>
            <p:nvSpPr>
              <p:cNvPr id="6165" name="Rectangle 7"/>
              <p:cNvSpPr>
                <a:spLocks noChangeArrowheads="1"/>
              </p:cNvSpPr>
              <p:nvPr/>
            </p:nvSpPr>
            <p:spPr bwMode="auto">
              <a:xfrm>
                <a:off x="204" y="1792"/>
                <a:ext cx="69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nl-BE">
                    <a:latin typeface="Calibri" panose="020F0502020204030204" pitchFamily="34" charset="0"/>
                  </a:rPr>
                  <a:t>t</a:t>
                </a:r>
                <a:r>
                  <a:rPr lang="nl-BE" b="1" baseline="-25000">
                    <a:latin typeface="Calibri" panose="020F0502020204030204" pitchFamily="34" charset="0"/>
                  </a:rPr>
                  <a:t>XY</a:t>
                </a:r>
                <a:r>
                  <a:rPr lang="nl-BE">
                    <a:latin typeface="Calibri" panose="020F0502020204030204" pitchFamily="34" charset="0"/>
                  </a:rPr>
                  <a:t>(A) = A’</a:t>
                </a:r>
              </a:p>
            </p:txBody>
          </p:sp>
          <p:cxnSp>
            <p:nvCxnSpPr>
              <p:cNvPr id="6166" name="Rechte verbindingslijn met pijl 11"/>
              <p:cNvCxnSpPr>
                <a:cxnSpLocks noChangeShapeType="1"/>
              </p:cNvCxnSpPr>
              <p:nvPr/>
            </p:nvCxnSpPr>
            <p:spPr bwMode="auto">
              <a:xfrm>
                <a:off x="313" y="1898"/>
                <a:ext cx="113" cy="1"/>
              </a:xfrm>
              <a:prstGeom prst="straightConnector1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4" name="PIJL-OMHOOG en -OMLAAG 13"/>
            <p:cNvSpPr/>
            <p:nvPr/>
          </p:nvSpPr>
          <p:spPr bwMode="auto">
            <a:xfrm>
              <a:off x="1464" y="2024"/>
              <a:ext cx="90" cy="270"/>
            </a:xfrm>
            <a:prstGeom prst="upDown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BE"/>
            </a:p>
          </p:txBody>
        </p:sp>
      </p:grp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3851275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Het schuifbeeld van een punt (vervolg)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6153" name="Group 15"/>
          <p:cNvGrpSpPr>
            <a:grpSpLocks/>
          </p:cNvGrpSpPr>
          <p:nvPr/>
        </p:nvGrpSpPr>
        <p:grpSpPr bwMode="auto">
          <a:xfrm>
            <a:off x="0" y="-19050"/>
            <a:ext cx="9144000" cy="1000125"/>
            <a:chOff x="0" y="0"/>
            <a:chExt cx="5760" cy="630"/>
          </a:xfrm>
        </p:grpSpPr>
        <p:sp>
          <p:nvSpPr>
            <p:cNvPr id="6161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Verschuivingen herkennen en tekenen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6162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M7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pic>
        <p:nvPicPr>
          <p:cNvPr id="21" name="Afbeelding 20" descr="def_verschuiving_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2288" y="2857500"/>
            <a:ext cx="4383087" cy="314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Afbeelding 21" descr="def_verschuiving_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2288" y="2857500"/>
            <a:ext cx="4383087" cy="314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Afbeelding 22" descr="def_verschuiving_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2288" y="2857500"/>
            <a:ext cx="4383087" cy="314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Afbeelding 23" descr="def_verschuiving_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2288" y="2857500"/>
            <a:ext cx="4383087" cy="314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323850" y="2278063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Beeld van een punt door een verschuiving: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2195513" y="4392613"/>
            <a:ext cx="4429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EN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2195513" y="5438775"/>
            <a:ext cx="4429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EN</a:t>
            </a:r>
            <a:endParaRPr lang="nl-NL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5134" grpId="0"/>
      <p:bldP spid="34826" grpId="0" animBg="1"/>
      <p:bldP spid="5142" grpId="0"/>
      <p:bldP spid="20502" grpId="0"/>
      <p:bldP spid="2050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49250" y="1700213"/>
            <a:ext cx="11128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Symbolen</a:t>
            </a:r>
            <a:endParaRPr lang="nl-NL" b="1" i="1">
              <a:latin typeface="Calibri" panose="020F0502020204030204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611188" y="2852738"/>
            <a:ext cx="2582862" cy="1595437"/>
            <a:chOff x="385" y="1929"/>
            <a:chExt cx="1627" cy="1005"/>
          </a:xfrm>
        </p:grpSpPr>
        <p:sp>
          <p:nvSpPr>
            <p:cNvPr id="8219" name="Line 8"/>
            <p:cNvSpPr>
              <a:spLocks noChangeShapeType="1"/>
            </p:cNvSpPr>
            <p:nvPr/>
          </p:nvSpPr>
          <p:spPr bwMode="auto">
            <a:xfrm rot="10800000" flipH="1">
              <a:off x="483" y="1929"/>
              <a:ext cx="328" cy="639"/>
            </a:xfrm>
            <a:prstGeom prst="line">
              <a:avLst/>
            </a:prstGeom>
            <a:noFill/>
            <a:ln w="25400">
              <a:solidFill>
                <a:srgbClr val="66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8220" name="Text Box 9"/>
            <p:cNvSpPr txBox="1">
              <a:spLocks noChangeArrowheads="1"/>
            </p:cNvSpPr>
            <p:nvPr/>
          </p:nvSpPr>
          <p:spPr bwMode="auto">
            <a:xfrm>
              <a:off x="385" y="2530"/>
              <a:ext cx="1627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solidFill>
                    <a:srgbClr val="660066"/>
                  </a:solidFill>
                  <a:latin typeface="Calibri" panose="020F0502020204030204" pitchFamily="34" charset="0"/>
                </a:rPr>
                <a:t>verschuiving (= translatie)</a:t>
              </a:r>
            </a:p>
            <a:p>
              <a:pPr eaLnBrk="1" hangingPunct="1"/>
              <a:r>
                <a:rPr lang="nl-BE">
                  <a:solidFill>
                    <a:srgbClr val="660066"/>
                  </a:solidFill>
                  <a:latin typeface="Calibri" panose="020F0502020204030204" pitchFamily="34" charset="0"/>
                </a:rPr>
                <a:t>(kleine letter)</a:t>
              </a:r>
              <a:endParaRPr lang="nl-NL">
                <a:solidFill>
                  <a:srgbClr val="660066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1692275" y="2109788"/>
            <a:ext cx="6380163" cy="504825"/>
            <a:chOff x="1066" y="1420"/>
            <a:chExt cx="4019" cy="318"/>
          </a:xfrm>
        </p:grpSpPr>
        <p:sp>
          <p:nvSpPr>
            <p:cNvPr id="8217" name="Line 7"/>
            <p:cNvSpPr>
              <a:spLocks noChangeShapeType="1"/>
            </p:cNvSpPr>
            <p:nvPr/>
          </p:nvSpPr>
          <p:spPr bwMode="auto">
            <a:xfrm rot="10800000" flipV="1">
              <a:off x="1066" y="1602"/>
              <a:ext cx="227" cy="136"/>
            </a:xfrm>
            <a:prstGeom prst="line">
              <a:avLst/>
            </a:prstGeom>
            <a:noFill/>
            <a:ln w="254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8218" name="Text Box 10"/>
            <p:cNvSpPr txBox="1">
              <a:spLocks noChangeArrowheads="1"/>
            </p:cNvSpPr>
            <p:nvPr/>
          </p:nvSpPr>
          <p:spPr bwMode="auto">
            <a:xfrm>
              <a:off x="1280" y="1420"/>
              <a:ext cx="380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solidFill>
                    <a:srgbClr val="006600"/>
                  </a:solidFill>
                  <a:latin typeface="Calibri" panose="020F0502020204030204" pitchFamily="34" charset="0"/>
                </a:rPr>
                <a:t>wat verschoven wordt (tussen ronde haakjes)</a:t>
              </a:r>
              <a:endParaRPr lang="nl-NL">
                <a:solidFill>
                  <a:srgbClr val="006600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1487488" y="2951163"/>
            <a:ext cx="3873500" cy="714375"/>
            <a:chOff x="937" y="1950"/>
            <a:chExt cx="2440" cy="450"/>
          </a:xfrm>
        </p:grpSpPr>
        <p:sp>
          <p:nvSpPr>
            <p:cNvPr id="8215" name="Line 6"/>
            <p:cNvSpPr>
              <a:spLocks noChangeShapeType="1"/>
            </p:cNvSpPr>
            <p:nvPr/>
          </p:nvSpPr>
          <p:spPr bwMode="auto">
            <a:xfrm rot="10800000">
              <a:off x="937" y="1950"/>
              <a:ext cx="91" cy="9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8216" name="Text Box 11"/>
            <p:cNvSpPr txBox="1">
              <a:spLocks noChangeArrowheads="1"/>
            </p:cNvSpPr>
            <p:nvPr/>
          </p:nvSpPr>
          <p:spPr bwMode="auto">
            <a:xfrm>
              <a:off x="1073" y="1996"/>
              <a:ext cx="230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solidFill>
                    <a:srgbClr val="0000FF"/>
                  </a:solidFill>
                  <a:latin typeface="Calibri" panose="020F0502020204030204" pitchFamily="34" charset="0"/>
                </a:rPr>
                <a:t>de vector die de verschuiving bepaalt</a:t>
              </a:r>
            </a:p>
            <a:p>
              <a:pPr eaLnBrk="1" hangingPunct="1"/>
              <a:r>
                <a:rPr lang="nl-BE">
                  <a:solidFill>
                    <a:srgbClr val="0000FF"/>
                  </a:solidFill>
                  <a:latin typeface="Calibri" panose="020F0502020204030204" pitchFamily="34" charset="0"/>
                </a:rPr>
                <a:t>(wordt een beetje lager geschreven)</a:t>
              </a:r>
              <a:endParaRPr lang="nl-NL">
                <a:solidFill>
                  <a:srgbClr val="0000FF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46075" y="5045075"/>
            <a:ext cx="13827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Stappenplan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369888" y="5510213"/>
            <a:ext cx="681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Het schuifbeeld van een punt tekenen met behulp van de geodriehoek</a:t>
            </a:r>
            <a:r>
              <a:rPr lang="nl-NL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7185" name="AutoShape 17">
            <a:hlinkClick r:id="" action="ppaction://noaction" highlightClick="1"/>
            <a:hlinkHover r:id="rId2" action="ppaction://hlinkfile"/>
          </p:cNvPr>
          <p:cNvSpPr>
            <a:spLocks noChangeArrowheads="1"/>
          </p:cNvSpPr>
          <p:nvPr/>
        </p:nvSpPr>
        <p:spPr bwMode="auto">
          <a:xfrm>
            <a:off x="1306513" y="6113463"/>
            <a:ext cx="719137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1187450" y="2565400"/>
            <a:ext cx="1158875" cy="366713"/>
            <a:chOff x="748" y="1702"/>
            <a:chExt cx="730" cy="231"/>
          </a:xfrm>
        </p:grpSpPr>
        <p:sp>
          <p:nvSpPr>
            <p:cNvPr id="8213" name="Text Box 5"/>
            <p:cNvSpPr txBox="1">
              <a:spLocks noChangeArrowheads="1"/>
            </p:cNvSpPr>
            <p:nvPr/>
          </p:nvSpPr>
          <p:spPr bwMode="auto">
            <a:xfrm>
              <a:off x="748" y="1702"/>
              <a:ext cx="73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b="1">
                  <a:solidFill>
                    <a:srgbClr val="660066"/>
                  </a:solidFill>
                  <a:latin typeface="Calibri" panose="020F0502020204030204" pitchFamily="34" charset="0"/>
                </a:rPr>
                <a:t>t</a:t>
              </a:r>
              <a:r>
                <a:rPr lang="nl-BE" b="1" baseline="-25000">
                  <a:solidFill>
                    <a:srgbClr val="0000FF"/>
                  </a:solidFill>
                  <a:latin typeface="Calibri" panose="020F0502020204030204" pitchFamily="34" charset="0"/>
                </a:rPr>
                <a:t>XY </a:t>
              </a:r>
              <a:r>
                <a:rPr lang="nl-BE" b="1">
                  <a:solidFill>
                    <a:srgbClr val="006600"/>
                  </a:solidFill>
                  <a:latin typeface="Calibri" panose="020F0502020204030204" pitchFamily="34" charset="0"/>
                </a:rPr>
                <a:t>(A)</a:t>
              </a:r>
              <a:r>
                <a:rPr lang="nl-BE" b="1">
                  <a:latin typeface="Calibri" panose="020F0502020204030204" pitchFamily="34" charset="0"/>
                </a:rPr>
                <a:t> = A’</a:t>
              </a:r>
              <a:endParaRPr lang="nl-NL" b="1">
                <a:latin typeface="Calibri" panose="020F0502020204030204" pitchFamily="34" charset="0"/>
              </a:endParaRPr>
            </a:p>
          </p:txBody>
        </p:sp>
        <p:sp>
          <p:nvSpPr>
            <p:cNvPr id="8214" name="Line 17"/>
            <p:cNvSpPr>
              <a:spLocks noChangeShapeType="1"/>
            </p:cNvSpPr>
            <p:nvPr/>
          </p:nvSpPr>
          <p:spPr bwMode="auto">
            <a:xfrm>
              <a:off x="866" y="1821"/>
              <a:ext cx="113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2339975" y="2584450"/>
            <a:ext cx="1862138" cy="366713"/>
            <a:chOff x="1474" y="1719"/>
            <a:chExt cx="1173" cy="231"/>
          </a:xfrm>
        </p:grpSpPr>
        <p:sp>
          <p:nvSpPr>
            <p:cNvPr id="8211" name="Line 19"/>
            <p:cNvSpPr>
              <a:spLocks noChangeShapeType="1"/>
            </p:cNvSpPr>
            <p:nvPr/>
          </p:nvSpPr>
          <p:spPr bwMode="auto">
            <a:xfrm rot="10800000">
              <a:off x="1474" y="1842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8212" name="Text Box 20"/>
            <p:cNvSpPr txBox="1">
              <a:spLocks noChangeArrowheads="1"/>
            </p:cNvSpPr>
            <p:nvPr/>
          </p:nvSpPr>
          <p:spPr bwMode="auto">
            <a:xfrm>
              <a:off x="1856" y="1719"/>
              <a:ext cx="79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schuifbeeld</a:t>
              </a:r>
              <a:endParaRPr lang="nl-NL">
                <a:latin typeface="Calibri" panose="020F0502020204030204" pitchFamily="34" charset="0"/>
              </a:endParaRPr>
            </a:p>
          </p:txBody>
        </p:sp>
      </p:grp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196975"/>
            <a:ext cx="3851275" cy="366713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Het schuifbeeld van een punt (vervolg)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8204" name="Group 15"/>
          <p:cNvGrpSpPr>
            <a:grpSpLocks/>
          </p:cNvGrpSpPr>
          <p:nvPr/>
        </p:nvGrpSpPr>
        <p:grpSpPr bwMode="auto">
          <a:xfrm>
            <a:off x="0" y="-19050"/>
            <a:ext cx="9144000" cy="1000125"/>
            <a:chOff x="0" y="0"/>
            <a:chExt cx="5760" cy="630"/>
          </a:xfrm>
        </p:grpSpPr>
        <p:sp>
          <p:nvSpPr>
            <p:cNvPr id="8209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Verschuivingen herkennen en tekenen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8210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M7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grpSp>
        <p:nvGrpSpPr>
          <p:cNvPr id="8" name="Group 26"/>
          <p:cNvGrpSpPr>
            <a:grpSpLocks/>
          </p:cNvGrpSpPr>
          <p:nvPr/>
        </p:nvGrpSpPr>
        <p:grpSpPr bwMode="auto">
          <a:xfrm>
            <a:off x="388938" y="4508500"/>
            <a:ext cx="2084387" cy="366713"/>
            <a:chOff x="748" y="1702"/>
            <a:chExt cx="1313" cy="231"/>
          </a:xfrm>
        </p:grpSpPr>
        <p:sp>
          <p:nvSpPr>
            <p:cNvPr id="8207" name="Text Box 5"/>
            <p:cNvSpPr txBox="1">
              <a:spLocks noChangeArrowheads="1"/>
            </p:cNvSpPr>
            <p:nvPr/>
          </p:nvSpPr>
          <p:spPr bwMode="auto">
            <a:xfrm>
              <a:off x="748" y="1702"/>
              <a:ext cx="131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t</a:t>
              </a:r>
              <a:r>
                <a:rPr lang="nl-BE" b="1" baseline="-25000">
                  <a:latin typeface="Calibri" panose="020F0502020204030204" pitchFamily="34" charset="0"/>
                </a:rPr>
                <a:t>XY</a:t>
              </a:r>
              <a:r>
                <a:rPr lang="nl-BE" baseline="-25000">
                  <a:latin typeface="Calibri" panose="020F0502020204030204" pitchFamily="34" charset="0"/>
                </a:rPr>
                <a:t> </a:t>
              </a:r>
              <a:r>
                <a:rPr lang="nl-BE">
                  <a:latin typeface="Calibri" panose="020F0502020204030204" pitchFamily="34" charset="0"/>
                </a:rPr>
                <a:t>(A) = A’ lees je als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8208" name="Line 17"/>
            <p:cNvSpPr>
              <a:spLocks noChangeShapeType="1"/>
            </p:cNvSpPr>
            <p:nvPr/>
          </p:nvSpPr>
          <p:spPr bwMode="auto">
            <a:xfrm>
              <a:off x="866" y="1821"/>
              <a:ext cx="11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2360613" y="4508500"/>
            <a:ext cx="6286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i="1">
                <a:latin typeface="Calibri" panose="020F0502020204030204" pitchFamily="34" charset="0"/>
              </a:rPr>
              <a:t>het schuifbeeld van A door de verschuiving volgens vector XY is A’</a:t>
            </a:r>
            <a:r>
              <a:rPr lang="nl-BE">
                <a:latin typeface="Calibri" panose="020F0502020204030204" pitchFamily="34" charset="0"/>
              </a:rPr>
              <a:t>.</a:t>
            </a:r>
            <a:endParaRPr lang="nl-NL" i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83" grpId="0"/>
      <p:bldP spid="7184" grpId="0"/>
      <p:bldP spid="7185" grpId="0" animBg="1"/>
      <p:bldP spid="34826" grpId="0" animBg="1"/>
      <p:bldP spid="61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>
            <a:spLocks noChangeArrowheads="1"/>
          </p:cNvSpPr>
          <p:nvPr/>
        </p:nvSpPr>
        <p:spPr bwMode="auto">
          <a:xfrm>
            <a:off x="5892800" y="2498725"/>
            <a:ext cx="22875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Teken het schuifbeeld </a:t>
            </a:r>
            <a:br>
              <a:rPr lang="nl-BE">
                <a:latin typeface="Calibri" panose="020F0502020204030204" pitchFamily="34" charset="0"/>
              </a:rPr>
            </a:br>
            <a:r>
              <a:rPr lang="nl-BE">
                <a:latin typeface="Calibri" panose="020F0502020204030204" pitchFamily="34" charset="0"/>
              </a:rPr>
              <a:t> van alle hoekpunten.</a:t>
            </a:r>
          </a:p>
        </p:txBody>
      </p:sp>
      <p:sp>
        <p:nvSpPr>
          <p:cNvPr id="8" name="Tekstvak 7"/>
          <p:cNvSpPr txBox="1">
            <a:spLocks noChangeArrowheads="1"/>
          </p:cNvSpPr>
          <p:nvPr/>
        </p:nvSpPr>
        <p:spPr bwMode="auto">
          <a:xfrm>
            <a:off x="5892800" y="4070350"/>
            <a:ext cx="2625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Verbind de schuifbeelden.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349250" y="4868863"/>
            <a:ext cx="24082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Begrippen en symbolen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13" name="Tekstvak 12"/>
          <p:cNvSpPr txBox="1">
            <a:spLocks noChangeArrowheads="1"/>
          </p:cNvSpPr>
          <p:nvPr/>
        </p:nvSpPr>
        <p:spPr bwMode="auto">
          <a:xfrm>
            <a:off x="323850" y="5300663"/>
            <a:ext cx="853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Het schuifbeeld van een figuur vind je door de bepalende punten van de figuur te verschuiven.</a:t>
            </a:r>
            <a:r>
              <a:rPr lang="nl-BE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3074988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Het schuifbeeld van een figuur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9223" name="Group 15"/>
          <p:cNvGrpSpPr>
            <a:grpSpLocks/>
          </p:cNvGrpSpPr>
          <p:nvPr/>
        </p:nvGrpSpPr>
        <p:grpSpPr bwMode="auto">
          <a:xfrm>
            <a:off x="0" y="-19050"/>
            <a:ext cx="9144000" cy="1000125"/>
            <a:chOff x="0" y="0"/>
            <a:chExt cx="5760" cy="630"/>
          </a:xfrm>
        </p:grpSpPr>
        <p:sp>
          <p:nvSpPr>
            <p:cNvPr id="9233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Verschuivingen herkennen en tekenen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9234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M7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322263" y="5918200"/>
            <a:ext cx="2954337" cy="366713"/>
            <a:chOff x="203" y="3728"/>
            <a:chExt cx="1861" cy="231"/>
          </a:xfrm>
        </p:grpSpPr>
        <p:sp>
          <p:nvSpPr>
            <p:cNvPr id="9231" name="Tekstvak 13"/>
            <p:cNvSpPr txBox="1">
              <a:spLocks noChangeArrowheads="1"/>
            </p:cNvSpPr>
            <p:nvPr/>
          </p:nvSpPr>
          <p:spPr bwMode="auto">
            <a:xfrm>
              <a:off x="203" y="3728"/>
              <a:ext cx="186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t</a:t>
              </a:r>
              <a:r>
                <a:rPr lang="nl-BE" baseline="-25000">
                  <a:latin typeface="Calibri" panose="020F0502020204030204" pitchFamily="34" charset="0"/>
                </a:rPr>
                <a:t>XY </a:t>
              </a:r>
              <a:r>
                <a:rPr lang="nl-BE">
                  <a:latin typeface="Calibri" panose="020F0502020204030204" pitchFamily="34" charset="0"/>
                </a:rPr>
                <a:t>(∆ABC) = ∆A’B’C’ lees je als</a:t>
              </a:r>
            </a:p>
          </p:txBody>
        </p:sp>
        <p:sp>
          <p:nvSpPr>
            <p:cNvPr id="9232" name="Line 12"/>
            <p:cNvSpPr>
              <a:spLocks noChangeShapeType="1"/>
            </p:cNvSpPr>
            <p:nvPr/>
          </p:nvSpPr>
          <p:spPr bwMode="auto">
            <a:xfrm>
              <a:off x="326" y="3838"/>
              <a:ext cx="9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pic>
        <p:nvPicPr>
          <p:cNvPr id="19" name="Afbeelding 18" descr="beeld_driehoek_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928813"/>
            <a:ext cx="543877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Afbeelding 19" descr="beeld_driehoek_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928813"/>
            <a:ext cx="543877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Afbeelding 20" descr="beeld_driehoek_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928813"/>
            <a:ext cx="543877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323850" y="6194425"/>
            <a:ext cx="8137525" cy="641350"/>
            <a:chOff x="204" y="4077"/>
            <a:chExt cx="5126" cy="404"/>
          </a:xfrm>
        </p:grpSpPr>
        <p:sp>
          <p:nvSpPr>
            <p:cNvPr id="9229" name="Line 17"/>
            <p:cNvSpPr>
              <a:spLocks noChangeShapeType="1"/>
            </p:cNvSpPr>
            <p:nvPr/>
          </p:nvSpPr>
          <p:spPr bwMode="auto">
            <a:xfrm>
              <a:off x="3787" y="4110"/>
              <a:ext cx="1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9230" name="Tekstvak 13"/>
            <p:cNvSpPr txBox="1">
              <a:spLocks noChangeArrowheads="1"/>
            </p:cNvSpPr>
            <p:nvPr/>
          </p:nvSpPr>
          <p:spPr bwMode="auto">
            <a:xfrm>
              <a:off x="204" y="4077"/>
              <a:ext cx="512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i="1">
                  <a:latin typeface="Calibri" panose="020F0502020204030204" pitchFamily="34" charset="0"/>
                </a:rPr>
                <a:t>het beeld van de driehoek ABC door de verschuiving volgens XY (de vector XY) is de driehoek A’B’C’.</a:t>
              </a:r>
              <a:endParaRPr lang="nl-BE">
                <a:latin typeface="Calibri" panose="020F050202020403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/>
      <p:bldP spid="13" grpId="0"/>
      <p:bldP spid="34826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1730</TotalTime>
  <Words>417</Words>
  <Application>Microsoft Office PowerPoint</Application>
  <PresentationFormat>Diavoorstelling (4:3)</PresentationFormat>
  <Paragraphs>92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4" baseType="lpstr">
      <vt:lpstr>Arial</vt:lpstr>
      <vt:lpstr>Calibri</vt:lpstr>
      <vt:lpstr>Comic Sans MS</vt:lpstr>
      <vt:lpstr>Times New Roman</vt:lpstr>
      <vt:lpstr>Impact</vt:lpstr>
      <vt:lpstr>Verdana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Evenredigheden</dc:title>
  <dc:creator>Snijers André</dc:creator>
  <cp:lastModifiedBy>andre snijers</cp:lastModifiedBy>
  <cp:revision>95</cp:revision>
  <dcterms:created xsi:type="dcterms:W3CDTF">2009-11-24T15:08:55Z</dcterms:created>
  <dcterms:modified xsi:type="dcterms:W3CDTF">2013-12-06T14:13:11Z</dcterms:modified>
</cp:coreProperties>
</file>