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1" r:id="rId4"/>
    <p:sldId id="263" r:id="rId5"/>
    <p:sldId id="264" r:id="rId6"/>
    <p:sldId id="259" r:id="rId7"/>
    <p:sldId id="260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CF6"/>
    <a:srgbClr val="002C5E"/>
    <a:srgbClr val="D49E00"/>
    <a:srgbClr val="3DB645"/>
    <a:srgbClr val="4A66AA"/>
    <a:srgbClr val="006600"/>
    <a:srgbClr val="174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85720D-93B6-4A5B-A68A-E01410F0BDF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525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1283DD-46D8-4547-9C77-27821B65F47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124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6D5A8-515E-4DB2-A46D-7810D5E1BFC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898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DBAEC-BF1E-451D-9DFE-7D453C22A91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98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C422E-D0D2-4839-906B-E15477F7924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12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9F4644-FD6D-49B8-AA0C-3368C5979B5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11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F62AA-C4F8-4DA8-BDFA-F24D7C79E71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6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A985E-4D05-41A2-B36D-DF12D205613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279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41CA8-6A74-4601-B09F-BD19FEFBE82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372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32F428-6824-4FFF-A319-D279332F2AA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53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BC7AC1-C75E-4C32-97BB-72C99013670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57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01707B-F09C-460D-820B-33CDCAD46EC3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07b_verschuiving_visueel_2.html" TargetMode="External"/><Relationship Id="rId2" Type="http://schemas.openxmlformats.org/officeDocument/2006/relationships/hyperlink" Target="file:///C:\02.%20Pelckmans%202de%20jaar%20-%20versie%202%20-%20W2013\00.%20Matrix%202de%20jaar\02.%20Matrix%202%20-%20Presentaties%20en%20applets%20meetkunde\07a_verschuiving_visueel_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2.%20Pelckmans%202de%20jaar%20-%20versie%202%20-%20W2013\00.%20Matrix%202de%20jaar\02.%20Matrix%202%20-%20Presentaties%20en%20applets%20meetkunde\07c_beeld_punt_verschuiving_werkwijz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Verschuivingen herkennen en tekenen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M7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357188" y="3571875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5128" name="AutoShape 8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7781925" y="571023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866900"/>
            <a:ext cx="5689600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4845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Verschuivingen in de werkelijkheid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307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Verschuivingen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348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12738" y="1844675"/>
            <a:ext cx="1157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25438" y="2205038"/>
            <a:ext cx="7527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vector</a:t>
            </a:r>
            <a:r>
              <a:rPr lang="nl-BE">
                <a:latin typeface="Calibri" panose="020F0502020204030204" pitchFamily="34" charset="0"/>
              </a:rPr>
              <a:t> is een verzameling lijnstukken die allemaal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dezelfde lengte</a:t>
            </a:r>
            <a:r>
              <a:rPr lang="nl-BE">
                <a:latin typeface="Calibri" panose="020F0502020204030204" pitchFamily="34" charset="0"/>
              </a:rPr>
              <a:t>,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richting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zin</a:t>
            </a:r>
            <a:r>
              <a:rPr lang="nl-BE">
                <a:latin typeface="Calibri" panose="020F0502020204030204" pitchFamily="34" charset="0"/>
              </a:rPr>
              <a:t> hebben. Een vector wordt voorgesteld door een pijl.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100" name="Rectangle 9"/>
          <p:cNvSpPr>
            <a:spLocks noChangeArrowheads="1"/>
          </p:cNvSpPr>
          <p:nvPr/>
        </p:nvSpPr>
        <p:spPr bwMode="auto">
          <a:xfrm>
            <a:off x="1800225" y="3846513"/>
            <a:ext cx="247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1000">
              <a:cs typeface="Times New Roman" panose="02020603050405020304" pitchFamily="18" charset="0"/>
            </a:endParaRPr>
          </a:p>
          <a:p>
            <a:r>
              <a:rPr lang="nl-BE" sz="1000">
                <a:cs typeface="Times New Roman" panose="02020603050405020304" pitchFamily="18" charset="0"/>
              </a:rPr>
              <a:t>.</a:t>
            </a:r>
            <a:r>
              <a:rPr lang="nl-NL" sz="800"/>
              <a:t> </a:t>
            </a:r>
            <a:endParaRPr lang="nl-NL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9591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schuifbeeld van een punt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102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411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Verschuivingen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1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5143" name="Picture 23" descr="definitie_verschuiv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24175"/>
            <a:ext cx="3527425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284663" y="3925888"/>
            <a:ext cx="3786187" cy="366712"/>
            <a:chOff x="2880" y="2115"/>
            <a:chExt cx="2385" cy="231"/>
          </a:xfrm>
        </p:grpSpPr>
        <p:sp>
          <p:nvSpPr>
            <p:cNvPr id="4114" name="Text Box 10"/>
            <p:cNvSpPr txBox="1">
              <a:spLocks noChangeArrowheads="1"/>
            </p:cNvSpPr>
            <p:nvPr/>
          </p:nvSpPr>
          <p:spPr bwMode="auto">
            <a:xfrm>
              <a:off x="2880" y="2115"/>
              <a:ext cx="238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XY, w, PP’ stellen dezelfde vector voor.</a:t>
              </a:r>
            </a:p>
          </p:txBody>
        </p:sp>
        <p:sp>
          <p:nvSpPr>
            <p:cNvPr id="4115" name="Line 25"/>
            <p:cNvSpPr>
              <a:spLocks noChangeShapeType="1"/>
            </p:cNvSpPr>
            <p:nvPr/>
          </p:nvSpPr>
          <p:spPr bwMode="auto">
            <a:xfrm>
              <a:off x="2925" y="2148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16" name="Line 26"/>
            <p:cNvSpPr>
              <a:spLocks noChangeShapeType="1"/>
            </p:cNvSpPr>
            <p:nvPr/>
          </p:nvSpPr>
          <p:spPr bwMode="auto">
            <a:xfrm>
              <a:off x="3322" y="2148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17" name="Line 27"/>
            <p:cNvSpPr>
              <a:spLocks noChangeShapeType="1"/>
            </p:cNvSpPr>
            <p:nvPr/>
          </p:nvSpPr>
          <p:spPr bwMode="auto">
            <a:xfrm>
              <a:off x="3139" y="2181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30200" y="5516563"/>
            <a:ext cx="1412875" cy="366712"/>
            <a:chOff x="208" y="3657"/>
            <a:chExt cx="890" cy="231"/>
          </a:xfrm>
        </p:grpSpPr>
        <p:sp>
          <p:nvSpPr>
            <p:cNvPr id="4112" name="Text Box 10"/>
            <p:cNvSpPr txBox="1">
              <a:spLocks noChangeArrowheads="1"/>
            </p:cNvSpPr>
            <p:nvPr/>
          </p:nvSpPr>
          <p:spPr bwMode="auto">
            <a:xfrm>
              <a:off x="208" y="3657"/>
              <a:ext cx="8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XY lees je als </a:t>
              </a:r>
            </a:p>
          </p:txBody>
        </p:sp>
        <p:sp>
          <p:nvSpPr>
            <p:cNvPr id="4113" name="Line 29"/>
            <p:cNvSpPr>
              <a:spLocks noChangeShapeType="1"/>
            </p:cNvSpPr>
            <p:nvPr/>
          </p:nvSpPr>
          <p:spPr bwMode="auto">
            <a:xfrm>
              <a:off x="259" y="3684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1547813" y="5516563"/>
            <a:ext cx="1101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i="1">
                <a:latin typeface="Calibri" panose="020F0502020204030204" pitchFamily="34" charset="0"/>
              </a:rPr>
              <a:t>vector XY</a:t>
            </a:r>
            <a:r>
              <a:rPr lang="nl-BE">
                <a:latin typeface="Calibri" panose="020F0502020204030204" pitchFamily="34" charset="0"/>
              </a:rPr>
              <a:t>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301625" y="5854700"/>
            <a:ext cx="3932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pijl boven de letters geeft de zin aan.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95275" y="6191250"/>
            <a:ext cx="1293813" cy="366713"/>
            <a:chOff x="186" y="4082"/>
            <a:chExt cx="815" cy="231"/>
          </a:xfrm>
        </p:grpSpPr>
        <p:sp>
          <p:nvSpPr>
            <p:cNvPr id="4110" name="Text Box 33"/>
            <p:cNvSpPr txBox="1">
              <a:spLocks noChangeArrowheads="1"/>
            </p:cNvSpPr>
            <p:nvPr/>
          </p:nvSpPr>
          <p:spPr bwMode="auto">
            <a:xfrm>
              <a:off x="186" y="4082"/>
              <a:ext cx="8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w lees je als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4111" name="Line 34"/>
            <p:cNvSpPr>
              <a:spLocks noChangeShapeType="1"/>
            </p:cNvSpPr>
            <p:nvPr/>
          </p:nvSpPr>
          <p:spPr bwMode="auto">
            <a:xfrm>
              <a:off x="237" y="4140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1473200" y="6191250"/>
            <a:ext cx="103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i="1">
                <a:latin typeface="Calibri" panose="020F0502020204030204" pitchFamily="34" charset="0"/>
              </a:rPr>
              <a:t>vector w</a:t>
            </a:r>
            <a:r>
              <a:rPr lang="nl-BE">
                <a:latin typeface="Calibri" panose="020F0502020204030204" pitchFamily="34" charset="0"/>
              </a:rPr>
              <a:t>.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34826" grpId="0" animBg="1"/>
      <p:bldP spid="5151" grpId="0"/>
      <p:bldP spid="5152" grpId="0"/>
      <p:bldP spid="51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12738" y="1773238"/>
            <a:ext cx="1157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1800225" y="3846513"/>
            <a:ext cx="247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1000">
              <a:cs typeface="Times New Roman" panose="02020603050405020304" pitchFamily="18" charset="0"/>
            </a:endParaRPr>
          </a:p>
          <a:p>
            <a:r>
              <a:rPr lang="nl-BE" sz="1000">
                <a:cs typeface="Times New Roman" panose="02020603050405020304" pitchFamily="18" charset="0"/>
              </a:rPr>
              <a:t>.</a:t>
            </a:r>
            <a:r>
              <a:rPr lang="nl-NL" sz="800"/>
              <a:t> </a:t>
            </a:r>
            <a:endParaRPr lang="nl-NL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77838" y="4887913"/>
            <a:ext cx="4400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lijnstuk AA’ even lang is als het lijnstuk XY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(de lijnstukken zijn even lang)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74663" y="5845175"/>
            <a:ext cx="37465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pijl van A naar A’ dezelfde zin heeft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als de pijl van X naar Y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(de lijnstukken hebben dezelfde zin).</a:t>
            </a:r>
          </a:p>
        </p:txBody>
      </p:sp>
      <p:sp>
        <p:nvSpPr>
          <p:cNvPr id="5134" name="Text Box 10"/>
          <p:cNvSpPr txBox="1">
            <a:spLocks noChangeArrowheads="1"/>
          </p:cNvSpPr>
          <p:nvPr/>
        </p:nvSpPr>
        <p:spPr bwMode="auto">
          <a:xfrm>
            <a:off x="476250" y="3663950"/>
            <a:ext cx="39893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lijnstuk AA’ evenwijdig is met het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lijnstuk XY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(de lijnstukken hebben dezelfde richting)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8512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schuifbeeld van een punt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28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513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Verschuivingen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4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21" name="Afbeelding 20" descr="def_verschuiving_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057525"/>
            <a:ext cx="4103687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Afbeelding 21" descr="def_verschuiving_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057525"/>
            <a:ext cx="4103687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Afbeelding 22" descr="def_verschuiving_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057525"/>
            <a:ext cx="4103687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fbeelding 23" descr="def_verschuiving_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057525"/>
            <a:ext cx="4103687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23850" y="2278063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verschuiving</a:t>
            </a:r>
            <a:r>
              <a:rPr lang="nl-BE">
                <a:latin typeface="Calibri" panose="020F0502020204030204" pitchFamily="34" charset="0"/>
              </a:rPr>
              <a:t> wordt bepaald door een vector.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23850" y="2708275"/>
            <a:ext cx="4354513" cy="987425"/>
            <a:chOff x="204" y="1706"/>
            <a:chExt cx="2743" cy="622"/>
          </a:xfrm>
        </p:grpSpPr>
        <p:sp>
          <p:nvSpPr>
            <p:cNvPr id="5137" name="Rectangle 7"/>
            <p:cNvSpPr>
              <a:spLocks noChangeArrowheads="1"/>
            </p:cNvSpPr>
            <p:nvPr/>
          </p:nvSpPr>
          <p:spPr bwMode="auto">
            <a:xfrm>
              <a:off x="204" y="1706"/>
              <a:ext cx="274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latin typeface="Calibri" panose="020F0502020204030204" pitchFamily="34" charset="0"/>
                </a:rPr>
                <a:t>Het punt A’ is het schuifbeeld van het punt A</a:t>
              </a:r>
            </a:p>
            <a:p>
              <a:pPr algn="ctr" eaLnBrk="1" hangingPunct="1"/>
              <a:r>
                <a:rPr lang="nl-BE">
                  <a:latin typeface="Calibri" panose="020F0502020204030204" pitchFamily="34" charset="0"/>
                </a:rPr>
                <a:t>door een verschuiving volgens vector XY</a:t>
              </a:r>
            </a:p>
          </p:txBody>
        </p:sp>
        <p:sp>
          <p:nvSpPr>
            <p:cNvPr id="5138" name="Text Box 22"/>
            <p:cNvSpPr txBox="1">
              <a:spLocks noChangeArrowheads="1"/>
            </p:cNvSpPr>
            <p:nvPr/>
          </p:nvSpPr>
          <p:spPr bwMode="auto">
            <a:xfrm>
              <a:off x="1364" y="2097"/>
              <a:ext cx="4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a.s.a 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249488" y="4552950"/>
            <a:ext cx="442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2249488" y="5510213"/>
            <a:ext cx="442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EN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5134" grpId="0"/>
      <p:bldP spid="34826" grpId="0" animBg="1"/>
      <p:bldP spid="5142" grpId="0"/>
      <p:bldP spid="19480" grpId="0"/>
      <p:bldP spid="194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12738" y="1773238"/>
            <a:ext cx="1209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 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800225" y="3846513"/>
            <a:ext cx="247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1000">
              <a:cs typeface="Times New Roman" panose="02020603050405020304" pitchFamily="18" charset="0"/>
            </a:endParaRPr>
          </a:p>
          <a:p>
            <a:r>
              <a:rPr lang="nl-BE" sz="1000">
                <a:cs typeface="Times New Roman" panose="02020603050405020304" pitchFamily="18" charset="0"/>
              </a:rPr>
              <a:t>.</a:t>
            </a:r>
            <a:r>
              <a:rPr lang="nl-NL" sz="800"/>
              <a:t> </a:t>
            </a:r>
            <a:endParaRPr lang="nl-NL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704975" y="4922838"/>
            <a:ext cx="1373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|AA’| = |XY|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9850" y="5969000"/>
            <a:ext cx="2117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>
                <a:latin typeface="Calibri" panose="020F0502020204030204" pitchFamily="34" charset="0"/>
              </a:rPr>
              <a:t>[AA’] en [XY] </a:t>
            </a:r>
          </a:p>
          <a:p>
            <a:pPr algn="ctr" eaLnBrk="1" hangingPunct="1"/>
            <a:r>
              <a:rPr lang="nl-BE">
                <a:latin typeface="Calibri" panose="020F0502020204030204" pitchFamily="34" charset="0"/>
              </a:rPr>
              <a:t>hebben dezelfde zin.</a:t>
            </a:r>
          </a:p>
        </p:txBody>
      </p:sp>
      <p:sp>
        <p:nvSpPr>
          <p:cNvPr id="5134" name="Text Box 10"/>
          <p:cNvSpPr txBox="1">
            <a:spLocks noChangeArrowheads="1"/>
          </p:cNvSpPr>
          <p:nvPr/>
        </p:nvSpPr>
        <p:spPr bwMode="auto">
          <a:xfrm>
            <a:off x="1743075" y="3860800"/>
            <a:ext cx="1296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[AA’] // [XY]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812925" y="2774950"/>
            <a:ext cx="1103313" cy="866775"/>
            <a:chOff x="1142" y="1748"/>
            <a:chExt cx="695" cy="546"/>
          </a:xfrm>
        </p:grpSpPr>
        <p:grpSp>
          <p:nvGrpSpPr>
            <p:cNvPr id="6163" name="Group 20"/>
            <p:cNvGrpSpPr>
              <a:grpSpLocks/>
            </p:cNvGrpSpPr>
            <p:nvPr/>
          </p:nvGrpSpPr>
          <p:grpSpPr bwMode="auto">
            <a:xfrm>
              <a:off x="1142" y="1748"/>
              <a:ext cx="695" cy="231"/>
              <a:chOff x="204" y="1792"/>
              <a:chExt cx="695" cy="231"/>
            </a:xfrm>
          </p:grpSpPr>
          <p:sp>
            <p:nvSpPr>
              <p:cNvPr id="6165" name="Rectangle 7"/>
              <p:cNvSpPr>
                <a:spLocks noChangeArrowheads="1"/>
              </p:cNvSpPr>
              <p:nvPr/>
            </p:nvSpPr>
            <p:spPr bwMode="auto">
              <a:xfrm>
                <a:off x="204" y="1792"/>
                <a:ext cx="6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nl-BE">
                    <a:latin typeface="Calibri" panose="020F0502020204030204" pitchFamily="34" charset="0"/>
                  </a:rPr>
                  <a:t>t</a:t>
                </a:r>
                <a:r>
                  <a:rPr lang="nl-BE" b="1" baseline="-25000">
                    <a:latin typeface="Calibri" panose="020F0502020204030204" pitchFamily="34" charset="0"/>
                  </a:rPr>
                  <a:t>XY</a:t>
                </a:r>
                <a:r>
                  <a:rPr lang="nl-BE">
                    <a:latin typeface="Calibri" panose="020F0502020204030204" pitchFamily="34" charset="0"/>
                  </a:rPr>
                  <a:t>(A) = A’</a:t>
                </a:r>
              </a:p>
            </p:txBody>
          </p:sp>
          <p:cxnSp>
            <p:nvCxnSpPr>
              <p:cNvPr id="6166" name="Rechte verbindingslijn met pijl 11"/>
              <p:cNvCxnSpPr>
                <a:cxnSpLocks noChangeShapeType="1"/>
              </p:cNvCxnSpPr>
              <p:nvPr/>
            </p:nvCxnSpPr>
            <p:spPr bwMode="auto">
              <a:xfrm>
                <a:off x="313" y="1898"/>
                <a:ext cx="113" cy="1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4" name="PIJL-OMHOOG en -OMLAAG 13"/>
            <p:cNvSpPr/>
            <p:nvPr/>
          </p:nvSpPr>
          <p:spPr bwMode="auto">
            <a:xfrm>
              <a:off x="1464" y="2024"/>
              <a:ext cx="90" cy="270"/>
            </a:xfrm>
            <a:prstGeom prst="up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BE"/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8512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schuifbeeld van een punt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53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6161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Verschuivingen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62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21" name="Afbeelding 20" descr="def_verschuiving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8" y="2857500"/>
            <a:ext cx="4383087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Afbeelding 21" descr="def_verschuiving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8" y="2857500"/>
            <a:ext cx="4383087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Afbeelding 22" descr="def_verschuiving_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8" y="2857500"/>
            <a:ext cx="4383087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fbeelding 23" descr="def_verschuiving_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8" y="2857500"/>
            <a:ext cx="4383087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23850" y="2278063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Beeld van een punt door een verschuiving: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2195513" y="4392613"/>
            <a:ext cx="442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2195513" y="5438775"/>
            <a:ext cx="442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EN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5134" grpId="0"/>
      <p:bldP spid="34826" grpId="0" animBg="1"/>
      <p:bldP spid="5142" grpId="0"/>
      <p:bldP spid="20502" grpId="0"/>
      <p:bldP spid="205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49250" y="1700213"/>
            <a:ext cx="1112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Symbolen</a:t>
            </a:r>
            <a:endParaRPr lang="nl-NL" b="1" i="1">
              <a:latin typeface="Calibri" panose="020F0502020204030204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611188" y="2852738"/>
            <a:ext cx="2582862" cy="1595437"/>
            <a:chOff x="385" y="1929"/>
            <a:chExt cx="1627" cy="1005"/>
          </a:xfrm>
        </p:grpSpPr>
        <p:sp>
          <p:nvSpPr>
            <p:cNvPr id="8219" name="Line 8"/>
            <p:cNvSpPr>
              <a:spLocks noChangeShapeType="1"/>
            </p:cNvSpPr>
            <p:nvPr/>
          </p:nvSpPr>
          <p:spPr bwMode="auto">
            <a:xfrm rot="10800000" flipH="1">
              <a:off x="483" y="1929"/>
              <a:ext cx="328" cy="639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8220" name="Text Box 9"/>
            <p:cNvSpPr txBox="1">
              <a:spLocks noChangeArrowheads="1"/>
            </p:cNvSpPr>
            <p:nvPr/>
          </p:nvSpPr>
          <p:spPr bwMode="auto">
            <a:xfrm>
              <a:off x="385" y="2530"/>
              <a:ext cx="162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660066"/>
                  </a:solidFill>
                  <a:latin typeface="Calibri" panose="020F0502020204030204" pitchFamily="34" charset="0"/>
                </a:rPr>
                <a:t>verschuiving (= translatie)</a:t>
              </a:r>
            </a:p>
            <a:p>
              <a:pPr eaLnBrk="1" hangingPunct="1"/>
              <a:r>
                <a:rPr lang="nl-BE">
                  <a:solidFill>
                    <a:srgbClr val="660066"/>
                  </a:solidFill>
                  <a:latin typeface="Calibri" panose="020F0502020204030204" pitchFamily="34" charset="0"/>
                </a:rPr>
                <a:t>(kleine letter)</a:t>
              </a:r>
              <a:endParaRPr lang="nl-NL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692275" y="2109788"/>
            <a:ext cx="6380163" cy="504825"/>
            <a:chOff x="1066" y="1420"/>
            <a:chExt cx="4019" cy="318"/>
          </a:xfrm>
        </p:grpSpPr>
        <p:sp>
          <p:nvSpPr>
            <p:cNvPr id="8217" name="Line 7"/>
            <p:cNvSpPr>
              <a:spLocks noChangeShapeType="1"/>
            </p:cNvSpPr>
            <p:nvPr/>
          </p:nvSpPr>
          <p:spPr bwMode="auto">
            <a:xfrm rot="10800000" flipV="1">
              <a:off x="1066" y="1602"/>
              <a:ext cx="227" cy="13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8218" name="Text Box 10"/>
            <p:cNvSpPr txBox="1">
              <a:spLocks noChangeArrowheads="1"/>
            </p:cNvSpPr>
            <p:nvPr/>
          </p:nvSpPr>
          <p:spPr bwMode="auto">
            <a:xfrm>
              <a:off x="1280" y="1420"/>
              <a:ext cx="380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006600"/>
                  </a:solidFill>
                  <a:latin typeface="Calibri" panose="020F0502020204030204" pitchFamily="34" charset="0"/>
                </a:rPr>
                <a:t>wat verschoven wordt (tussen ronde haakjes)</a:t>
              </a:r>
              <a:endParaRPr lang="nl-NL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487488" y="2951163"/>
            <a:ext cx="3873500" cy="714375"/>
            <a:chOff x="937" y="1950"/>
            <a:chExt cx="2440" cy="450"/>
          </a:xfrm>
        </p:grpSpPr>
        <p:sp>
          <p:nvSpPr>
            <p:cNvPr id="8215" name="Line 6"/>
            <p:cNvSpPr>
              <a:spLocks noChangeShapeType="1"/>
            </p:cNvSpPr>
            <p:nvPr/>
          </p:nvSpPr>
          <p:spPr bwMode="auto">
            <a:xfrm rot="10800000">
              <a:off x="937" y="1950"/>
              <a:ext cx="91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8216" name="Text Box 11"/>
            <p:cNvSpPr txBox="1">
              <a:spLocks noChangeArrowheads="1"/>
            </p:cNvSpPr>
            <p:nvPr/>
          </p:nvSpPr>
          <p:spPr bwMode="auto">
            <a:xfrm>
              <a:off x="1073" y="1996"/>
              <a:ext cx="23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0000FF"/>
                  </a:solidFill>
                  <a:latin typeface="Calibri" panose="020F0502020204030204" pitchFamily="34" charset="0"/>
                </a:rPr>
                <a:t>de vector die de verschuiving bepaalt</a:t>
              </a:r>
            </a:p>
            <a:p>
              <a:pPr eaLnBrk="1" hangingPunct="1"/>
              <a:r>
                <a:rPr lang="nl-BE">
                  <a:solidFill>
                    <a:srgbClr val="0000FF"/>
                  </a:solidFill>
                  <a:latin typeface="Calibri" panose="020F0502020204030204" pitchFamily="34" charset="0"/>
                </a:rPr>
                <a:t>(wordt een beetje lager geschreven)</a:t>
              </a:r>
              <a:endParaRPr lang="nl-NL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46075" y="5045075"/>
            <a:ext cx="1382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Stappenplan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69888" y="5510213"/>
            <a:ext cx="681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schuifbeeld van een punt tekenen met behulp van de geodriehoek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7185" name="AutoShape 1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306513" y="6113463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187450" y="2565400"/>
            <a:ext cx="1158875" cy="366713"/>
            <a:chOff x="748" y="1702"/>
            <a:chExt cx="730" cy="231"/>
          </a:xfrm>
        </p:grpSpPr>
        <p:sp>
          <p:nvSpPr>
            <p:cNvPr id="8213" name="Text Box 5"/>
            <p:cNvSpPr txBox="1">
              <a:spLocks noChangeArrowheads="1"/>
            </p:cNvSpPr>
            <p:nvPr/>
          </p:nvSpPr>
          <p:spPr bwMode="auto">
            <a:xfrm>
              <a:off x="748" y="1702"/>
              <a:ext cx="7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t</a:t>
              </a:r>
              <a:r>
                <a:rPr lang="nl-BE" b="1" baseline="-25000">
                  <a:solidFill>
                    <a:srgbClr val="0000FF"/>
                  </a:solidFill>
                  <a:latin typeface="Calibri" panose="020F0502020204030204" pitchFamily="34" charset="0"/>
                </a:rPr>
                <a:t>XY </a:t>
              </a:r>
              <a:r>
                <a:rPr lang="nl-BE" b="1">
                  <a:solidFill>
                    <a:srgbClr val="006600"/>
                  </a:solidFill>
                  <a:latin typeface="Calibri" panose="020F0502020204030204" pitchFamily="34" charset="0"/>
                </a:rPr>
                <a:t>(A)</a:t>
              </a:r>
              <a:r>
                <a:rPr lang="nl-BE" b="1">
                  <a:latin typeface="Calibri" panose="020F0502020204030204" pitchFamily="34" charset="0"/>
                </a:rPr>
                <a:t> = A’</a:t>
              </a:r>
              <a:endParaRPr lang="nl-NL" b="1">
                <a:latin typeface="Calibri" panose="020F0502020204030204" pitchFamily="34" charset="0"/>
              </a:endParaRPr>
            </a:p>
          </p:txBody>
        </p:sp>
        <p:sp>
          <p:nvSpPr>
            <p:cNvPr id="8214" name="Line 17"/>
            <p:cNvSpPr>
              <a:spLocks noChangeShapeType="1"/>
            </p:cNvSpPr>
            <p:nvPr/>
          </p:nvSpPr>
          <p:spPr bwMode="auto">
            <a:xfrm>
              <a:off x="866" y="1821"/>
              <a:ext cx="113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2339975" y="2584450"/>
            <a:ext cx="1862138" cy="366713"/>
            <a:chOff x="1474" y="1719"/>
            <a:chExt cx="1173" cy="231"/>
          </a:xfrm>
        </p:grpSpPr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rot="10800000">
              <a:off x="1474" y="1842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1856" y="1719"/>
              <a:ext cx="7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schuifbeeld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385127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schuifbeeld van een punt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8204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820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Verschuivingen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21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388938" y="4508500"/>
            <a:ext cx="2084387" cy="366713"/>
            <a:chOff x="748" y="1702"/>
            <a:chExt cx="1313" cy="231"/>
          </a:xfrm>
        </p:grpSpPr>
        <p:sp>
          <p:nvSpPr>
            <p:cNvPr id="8207" name="Text Box 5"/>
            <p:cNvSpPr txBox="1">
              <a:spLocks noChangeArrowheads="1"/>
            </p:cNvSpPr>
            <p:nvPr/>
          </p:nvSpPr>
          <p:spPr bwMode="auto">
            <a:xfrm>
              <a:off x="748" y="1702"/>
              <a:ext cx="13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t</a:t>
              </a:r>
              <a:r>
                <a:rPr lang="nl-BE" b="1" baseline="-25000">
                  <a:latin typeface="Calibri" panose="020F0502020204030204" pitchFamily="34" charset="0"/>
                </a:rPr>
                <a:t>XY</a:t>
              </a:r>
              <a:r>
                <a:rPr lang="nl-BE" baseline="-25000">
                  <a:latin typeface="Calibri" panose="020F0502020204030204" pitchFamily="34" charset="0"/>
                </a:rPr>
                <a:t> </a:t>
              </a:r>
              <a:r>
                <a:rPr lang="nl-BE">
                  <a:latin typeface="Calibri" panose="020F0502020204030204" pitchFamily="34" charset="0"/>
                </a:rPr>
                <a:t>(A) = A’ lees je als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08" name="Line 17"/>
            <p:cNvSpPr>
              <a:spLocks noChangeShapeType="1"/>
            </p:cNvSpPr>
            <p:nvPr/>
          </p:nvSpPr>
          <p:spPr bwMode="auto">
            <a:xfrm>
              <a:off x="866" y="1821"/>
              <a:ext cx="1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2360613" y="4508500"/>
            <a:ext cx="6286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i="1">
                <a:latin typeface="Calibri" panose="020F0502020204030204" pitchFamily="34" charset="0"/>
              </a:rPr>
              <a:t>het schuifbeeld van A door de verschuiving volgens vector XY is A’</a:t>
            </a:r>
            <a:r>
              <a:rPr lang="nl-BE">
                <a:latin typeface="Calibri" panose="020F0502020204030204" pitchFamily="34" charset="0"/>
              </a:rPr>
              <a:t>.</a:t>
            </a:r>
            <a:endParaRPr lang="nl-NL" i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83" grpId="0"/>
      <p:bldP spid="7184" grpId="0"/>
      <p:bldP spid="7185" grpId="0" animBg="1"/>
      <p:bldP spid="34826" grpId="0" animBg="1"/>
      <p:bldP spid="61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5892800" y="2498725"/>
            <a:ext cx="2287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Teken het schuifbeeld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 van alle hoekpunten.</a:t>
            </a: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5892800" y="4070350"/>
            <a:ext cx="2625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Verbind de schuifbeelden.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49250" y="4868863"/>
            <a:ext cx="2408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 en symbolen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323850" y="5300663"/>
            <a:ext cx="853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schuifbeeld van een figuur vind je door de bepalende punten van de figuur te verschuiven.</a:t>
            </a:r>
            <a:r>
              <a:rPr lang="nl-BE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0749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schuifbeeld van een figuur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9223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923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Verschuivingen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23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22263" y="5918200"/>
            <a:ext cx="2954337" cy="366713"/>
            <a:chOff x="203" y="3728"/>
            <a:chExt cx="1861" cy="231"/>
          </a:xfrm>
        </p:grpSpPr>
        <p:sp>
          <p:nvSpPr>
            <p:cNvPr id="9231" name="Tekstvak 13"/>
            <p:cNvSpPr txBox="1">
              <a:spLocks noChangeArrowheads="1"/>
            </p:cNvSpPr>
            <p:nvPr/>
          </p:nvSpPr>
          <p:spPr bwMode="auto">
            <a:xfrm>
              <a:off x="203" y="3728"/>
              <a:ext cx="18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t</a:t>
              </a:r>
              <a:r>
                <a:rPr lang="nl-BE" baseline="-25000">
                  <a:latin typeface="Calibri" panose="020F0502020204030204" pitchFamily="34" charset="0"/>
                </a:rPr>
                <a:t>XY </a:t>
              </a:r>
              <a:r>
                <a:rPr lang="nl-BE">
                  <a:latin typeface="Calibri" panose="020F0502020204030204" pitchFamily="34" charset="0"/>
                </a:rPr>
                <a:t>(∆ABC) = ∆A’B’C’ lees je als</a:t>
              </a:r>
            </a:p>
          </p:txBody>
        </p:sp>
        <p:sp>
          <p:nvSpPr>
            <p:cNvPr id="9232" name="Line 12"/>
            <p:cNvSpPr>
              <a:spLocks noChangeShapeType="1"/>
            </p:cNvSpPr>
            <p:nvPr/>
          </p:nvSpPr>
          <p:spPr bwMode="auto">
            <a:xfrm>
              <a:off x="326" y="3838"/>
              <a:ext cx="9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pic>
        <p:nvPicPr>
          <p:cNvPr id="19" name="Afbeelding 18" descr="beeld_driehoek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928813"/>
            <a:ext cx="54387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Afbeelding 19" descr="beeld_driehoek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928813"/>
            <a:ext cx="54387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Afbeelding 20" descr="beeld_driehoek_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928813"/>
            <a:ext cx="54387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23850" y="6194425"/>
            <a:ext cx="8137525" cy="641350"/>
            <a:chOff x="204" y="4077"/>
            <a:chExt cx="5126" cy="404"/>
          </a:xfrm>
        </p:grpSpPr>
        <p:sp>
          <p:nvSpPr>
            <p:cNvPr id="9229" name="Line 17"/>
            <p:cNvSpPr>
              <a:spLocks noChangeShapeType="1"/>
            </p:cNvSpPr>
            <p:nvPr/>
          </p:nvSpPr>
          <p:spPr bwMode="auto">
            <a:xfrm>
              <a:off x="3787" y="4110"/>
              <a:ext cx="1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9230" name="Tekstvak 13"/>
            <p:cNvSpPr txBox="1">
              <a:spLocks noChangeArrowheads="1"/>
            </p:cNvSpPr>
            <p:nvPr/>
          </p:nvSpPr>
          <p:spPr bwMode="auto">
            <a:xfrm>
              <a:off x="204" y="4077"/>
              <a:ext cx="512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i="1">
                  <a:latin typeface="Calibri" panose="020F0502020204030204" pitchFamily="34" charset="0"/>
                </a:rPr>
                <a:t>het beeld van de driehoek ABC door de verschuiving volgens XY (de vector XY) is de driehoek A’B’C’.</a:t>
              </a:r>
              <a:endParaRPr lang="nl-BE"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417</Words>
  <Application>Microsoft Office PowerPoint</Application>
  <PresentationFormat>Diavoorstelling (4:3)</PresentationFormat>
  <Paragraphs>92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Impact</vt:lpstr>
      <vt:lpstr>Verdana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95</cp:revision>
  <dcterms:created xsi:type="dcterms:W3CDTF">2009-11-24T15:08:55Z</dcterms:created>
  <dcterms:modified xsi:type="dcterms:W3CDTF">2013-12-06T14:13:11Z</dcterms:modified>
</cp:coreProperties>
</file>