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1" r:id="rId3"/>
    <p:sldId id="262" r:id="rId4"/>
    <p:sldId id="265" r:id="rId5"/>
    <p:sldId id="266" r:id="rId6"/>
    <p:sldId id="263" r:id="rId7"/>
    <p:sldId id="264" r:id="rId8"/>
    <p:sldId id="268" r:id="rId9"/>
    <p:sldId id="269" r:id="rId10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CF6"/>
    <a:srgbClr val="0000FF"/>
    <a:srgbClr val="002C5E"/>
    <a:srgbClr val="D49E00"/>
    <a:srgbClr val="3DB645"/>
    <a:srgbClr val="4A66AA"/>
    <a:srgbClr val="006600"/>
    <a:srgbClr val="E1C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2E6B6-09DF-41E9-81E2-5B9F5E5BEC7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2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2385D-043E-414C-AE3B-D39C18EDBE4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3661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5B47F-40D9-4E78-9AF5-3A845F38479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764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38FCB-5435-4A98-B0E4-F605EB76A35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978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115EB-23C6-486E-AFD2-96F2EBCDD75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87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40828-066D-47BC-BBA0-7B944691FE5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196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13B05-C798-47BA-A6D6-8635019965B3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41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8AC7A-F13C-44F5-B473-185EBD13A50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964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82EC0-D0FA-4E01-AA14-6CFF4EF2898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23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35BBB-22A4-40AF-AC44-62C1F2B45F0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899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57F0C-9F63-4CBD-B3B8-21C5939A8DC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387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C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A07BDC-1D01-4279-B394-272148F4A94A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1076325" y="2770188"/>
            <a:ext cx="8061325" cy="1079500"/>
          </a:xfrm>
          <a:prstGeom prst="rect">
            <a:avLst/>
          </a:prstGeom>
          <a:solidFill>
            <a:srgbClr val="C59C22"/>
          </a:solidFill>
          <a:ln w="25400">
            <a:solidFill>
              <a:srgbClr val="C59C22"/>
            </a:solidFill>
            <a:miter lim="800000"/>
            <a:headEnd/>
            <a:tailEnd/>
          </a:ln>
        </p:spPr>
        <p:txBody>
          <a:bodyPr lIns="72000" rIns="72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sz="3200" b="1" i="1">
                <a:solidFill>
                  <a:srgbClr val="174691"/>
                </a:solidFill>
                <a:latin typeface="Comic Sans MS" panose="030F0702030302020204" pitchFamily="66" charset="0"/>
              </a:rPr>
              <a:t> Eigenschappen van de verschuiving</a:t>
            </a:r>
            <a:endParaRPr lang="nl-NL" sz="2400">
              <a:latin typeface="Times New Roman" panose="02020603050405020304" pitchFamily="18" charset="0"/>
            </a:endParaRPr>
          </a:p>
        </p:txBody>
      </p:sp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7451725" y="6453188"/>
            <a:ext cx="1606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400" b="1" i="1">
                <a:solidFill>
                  <a:srgbClr val="174691"/>
                </a:solidFill>
                <a:latin typeface="Comic Sans MS" panose="030F0702030302020204" pitchFamily="66" charset="0"/>
              </a:rPr>
              <a:t>© André Snijers</a:t>
            </a:r>
            <a:endParaRPr lang="nl-NL" sz="2400">
              <a:latin typeface="Times New Roman" panose="02020603050405020304" pitchFamily="18" charset="0"/>
            </a:endParaRPr>
          </a:p>
        </p:txBody>
      </p:sp>
      <p:sp>
        <p:nvSpPr>
          <p:cNvPr id="2052" name="Text Box 19"/>
          <p:cNvSpPr txBox="1">
            <a:spLocks noChangeArrowheads="1"/>
          </p:cNvSpPr>
          <p:nvPr/>
        </p:nvSpPr>
        <p:spPr bwMode="auto">
          <a:xfrm>
            <a:off x="3190875" y="14906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BE" sz="2400">
              <a:latin typeface="Times New Roman" panose="02020603050405020304" pitchFamily="18" charset="0"/>
            </a:endParaRPr>
          </a:p>
        </p:txBody>
      </p:sp>
      <p:grpSp>
        <p:nvGrpSpPr>
          <p:cNvPr id="2053" name="Group 51"/>
          <p:cNvGrpSpPr>
            <a:grpSpLocks/>
          </p:cNvGrpSpPr>
          <p:nvPr/>
        </p:nvGrpSpPr>
        <p:grpSpPr bwMode="auto">
          <a:xfrm>
            <a:off x="457200" y="476250"/>
            <a:ext cx="3303588" cy="914400"/>
            <a:chOff x="288" y="300"/>
            <a:chExt cx="2081" cy="576"/>
          </a:xfrm>
        </p:grpSpPr>
        <p:sp>
          <p:nvSpPr>
            <p:cNvPr id="2055" name="Text Box 9"/>
            <p:cNvSpPr txBox="1">
              <a:spLocks noChangeArrowheads="1"/>
            </p:cNvSpPr>
            <p:nvPr/>
          </p:nvSpPr>
          <p:spPr bwMode="auto">
            <a:xfrm>
              <a:off x="297" y="300"/>
              <a:ext cx="249" cy="24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b="1">
                  <a:solidFill>
                    <a:srgbClr val="FFFFFF"/>
                  </a:solidFill>
                </a:rPr>
                <a:t>M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2056" name="Text Box 10"/>
            <p:cNvSpPr txBox="1">
              <a:spLocks noChangeArrowheads="1"/>
            </p:cNvSpPr>
            <p:nvPr/>
          </p:nvSpPr>
          <p:spPr bwMode="auto">
            <a:xfrm>
              <a:off x="586" y="300"/>
              <a:ext cx="249" cy="24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b="1">
                  <a:solidFill>
                    <a:srgbClr val="FFFFFF"/>
                  </a:solidFill>
                </a:rPr>
                <a:t>A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2057" name="Text Box 11"/>
            <p:cNvSpPr txBox="1">
              <a:spLocks noChangeArrowheads="1"/>
            </p:cNvSpPr>
            <p:nvPr/>
          </p:nvSpPr>
          <p:spPr bwMode="auto">
            <a:xfrm>
              <a:off x="1159" y="300"/>
              <a:ext cx="249" cy="24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b="1">
                  <a:solidFill>
                    <a:srgbClr val="FFFFFF"/>
                  </a:solidFill>
                </a:rPr>
                <a:t>R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2058" name="Text Box 12"/>
            <p:cNvSpPr txBox="1">
              <a:spLocks noChangeArrowheads="1"/>
            </p:cNvSpPr>
            <p:nvPr/>
          </p:nvSpPr>
          <p:spPr bwMode="auto">
            <a:xfrm>
              <a:off x="872" y="300"/>
              <a:ext cx="249" cy="24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b="1">
                  <a:solidFill>
                    <a:srgbClr val="FFFFFF"/>
                  </a:solidFill>
                </a:rPr>
                <a:t>T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2059" name="Text Box 13"/>
            <p:cNvSpPr txBox="1">
              <a:spLocks noChangeArrowheads="1"/>
            </p:cNvSpPr>
            <p:nvPr/>
          </p:nvSpPr>
          <p:spPr bwMode="auto">
            <a:xfrm>
              <a:off x="1724" y="300"/>
              <a:ext cx="249" cy="24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b="1">
                  <a:solidFill>
                    <a:srgbClr val="FFFFFF"/>
                  </a:solidFill>
                </a:rPr>
                <a:t>X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2060" name="Text Box 14"/>
            <p:cNvSpPr txBox="1">
              <a:spLocks noChangeArrowheads="1"/>
            </p:cNvSpPr>
            <p:nvPr/>
          </p:nvSpPr>
          <p:spPr bwMode="auto">
            <a:xfrm>
              <a:off x="1445" y="300"/>
              <a:ext cx="249" cy="24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b="1">
                  <a:solidFill>
                    <a:srgbClr val="FFFFFF"/>
                  </a:solidFill>
                </a:rPr>
                <a:t>I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2061" name="Text Box 29"/>
            <p:cNvSpPr txBox="1">
              <a:spLocks noChangeArrowheads="1"/>
            </p:cNvSpPr>
            <p:nvPr/>
          </p:nvSpPr>
          <p:spPr bwMode="auto">
            <a:xfrm>
              <a:off x="288" y="572"/>
              <a:ext cx="113" cy="15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nl-BE" sz="2400">
                <a:latin typeface="Times New Roman" panose="02020603050405020304" pitchFamily="18" charset="0"/>
              </a:endParaRPr>
            </a:p>
          </p:txBody>
        </p:sp>
        <p:sp>
          <p:nvSpPr>
            <p:cNvPr id="2062" name="Text Box 30"/>
            <p:cNvSpPr txBox="1">
              <a:spLocks noChangeArrowheads="1"/>
            </p:cNvSpPr>
            <p:nvPr/>
          </p:nvSpPr>
          <p:spPr bwMode="auto">
            <a:xfrm>
              <a:off x="572" y="572"/>
              <a:ext cx="113" cy="15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1200" b="1">
                  <a:solidFill>
                    <a:srgbClr val="FFFFFF"/>
                  </a:solidFill>
                </a:rPr>
                <a:t>W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2063" name="Text Box 31"/>
            <p:cNvSpPr txBox="1">
              <a:spLocks noChangeArrowheads="1"/>
            </p:cNvSpPr>
            <p:nvPr/>
          </p:nvSpPr>
          <p:spPr bwMode="auto">
            <a:xfrm>
              <a:off x="431" y="572"/>
              <a:ext cx="113" cy="15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nl-BE" sz="2400">
                <a:latin typeface="Times New Roman" panose="02020603050405020304" pitchFamily="18" charset="0"/>
              </a:endParaRPr>
            </a:p>
          </p:txBody>
        </p:sp>
        <p:sp>
          <p:nvSpPr>
            <p:cNvPr id="2064" name="Text Box 32"/>
            <p:cNvSpPr txBox="1">
              <a:spLocks noChangeArrowheads="1"/>
            </p:cNvSpPr>
            <p:nvPr/>
          </p:nvSpPr>
          <p:spPr bwMode="auto">
            <a:xfrm>
              <a:off x="1003" y="572"/>
              <a:ext cx="113" cy="15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1200" b="1">
                  <a:solidFill>
                    <a:srgbClr val="FFFFFF"/>
                  </a:solidFill>
                </a:rPr>
                <a:t>K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2065" name="Text Box 33"/>
            <p:cNvSpPr txBox="1">
              <a:spLocks noChangeArrowheads="1"/>
            </p:cNvSpPr>
            <p:nvPr/>
          </p:nvSpPr>
          <p:spPr bwMode="auto">
            <a:xfrm>
              <a:off x="1148" y="572"/>
              <a:ext cx="113" cy="15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1200" b="1">
                  <a:solidFill>
                    <a:srgbClr val="FFFFFF"/>
                  </a:solidFill>
                </a:rPr>
                <a:t>U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2066" name="Text Box 34"/>
            <p:cNvSpPr txBox="1">
              <a:spLocks noChangeArrowheads="1"/>
            </p:cNvSpPr>
            <p:nvPr/>
          </p:nvSpPr>
          <p:spPr bwMode="auto">
            <a:xfrm>
              <a:off x="1292" y="572"/>
              <a:ext cx="113" cy="15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1200" b="1">
                  <a:solidFill>
                    <a:srgbClr val="FFFFFF"/>
                  </a:solidFill>
                </a:rPr>
                <a:t>N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2067" name="Text Box 35"/>
            <p:cNvSpPr txBox="1">
              <a:spLocks noChangeArrowheads="1"/>
            </p:cNvSpPr>
            <p:nvPr/>
          </p:nvSpPr>
          <p:spPr bwMode="auto">
            <a:xfrm>
              <a:off x="1583" y="572"/>
              <a:ext cx="113" cy="15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1200" b="1">
                  <a:solidFill>
                    <a:srgbClr val="FFFFFF"/>
                  </a:solidFill>
                </a:rPr>
                <a:t>E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2068" name="Text Box 36"/>
            <p:cNvSpPr txBox="1">
              <a:spLocks noChangeArrowheads="1"/>
            </p:cNvSpPr>
            <p:nvPr/>
          </p:nvSpPr>
          <p:spPr bwMode="auto">
            <a:xfrm>
              <a:off x="1429" y="572"/>
              <a:ext cx="113" cy="15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1200" b="1">
                  <a:solidFill>
                    <a:srgbClr val="FFFFFF"/>
                  </a:solidFill>
                </a:rPr>
                <a:t>D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2069" name="Text Box 37"/>
            <p:cNvSpPr txBox="1">
              <a:spLocks noChangeArrowheads="1"/>
            </p:cNvSpPr>
            <p:nvPr/>
          </p:nvSpPr>
          <p:spPr bwMode="auto">
            <a:xfrm>
              <a:off x="720" y="572"/>
              <a:ext cx="113" cy="15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1200" b="1">
                  <a:solidFill>
                    <a:srgbClr val="FFFFFF"/>
                  </a:solidFill>
                </a:rPr>
                <a:t>I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2070" name="Text Box 38"/>
            <p:cNvSpPr txBox="1">
              <a:spLocks noChangeArrowheads="1"/>
            </p:cNvSpPr>
            <p:nvPr/>
          </p:nvSpPr>
          <p:spPr bwMode="auto">
            <a:xfrm>
              <a:off x="860" y="571"/>
              <a:ext cx="113" cy="15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1200" b="1">
                  <a:solidFill>
                    <a:srgbClr val="FFFFFF"/>
                  </a:solidFill>
                </a:rPr>
                <a:t>S</a:t>
              </a:r>
              <a:endParaRPr lang="nl-NL" sz="2400">
                <a:latin typeface="Times New Roman" panose="02020603050405020304" pitchFamily="18" charset="0"/>
              </a:endParaRPr>
            </a:p>
          </p:txBody>
        </p:sp>
        <p:sp>
          <p:nvSpPr>
            <p:cNvPr id="2071" name="Text Box 39"/>
            <p:cNvSpPr txBox="1">
              <a:spLocks noChangeArrowheads="1"/>
            </p:cNvSpPr>
            <p:nvPr/>
          </p:nvSpPr>
          <p:spPr bwMode="auto">
            <a:xfrm>
              <a:off x="1726" y="572"/>
              <a:ext cx="113" cy="159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nl-BE" sz="2400">
                <a:latin typeface="Times New Roman" panose="02020603050405020304" pitchFamily="18" charset="0"/>
              </a:endParaRPr>
            </a:p>
          </p:txBody>
        </p:sp>
        <p:sp>
          <p:nvSpPr>
            <p:cNvPr id="2072" name="Text Box 41"/>
            <p:cNvSpPr txBox="1">
              <a:spLocks noChangeArrowheads="1"/>
            </p:cNvSpPr>
            <p:nvPr/>
          </p:nvSpPr>
          <p:spPr bwMode="auto">
            <a:xfrm>
              <a:off x="1860" y="572"/>
              <a:ext cx="113" cy="163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nl-BE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073" name="Group 49"/>
            <p:cNvGrpSpPr>
              <a:grpSpLocks/>
            </p:cNvGrpSpPr>
            <p:nvPr/>
          </p:nvGrpSpPr>
          <p:grpSpPr bwMode="auto">
            <a:xfrm>
              <a:off x="1927" y="422"/>
              <a:ext cx="442" cy="454"/>
              <a:chOff x="1927" y="422"/>
              <a:chExt cx="442" cy="454"/>
            </a:xfrm>
          </p:grpSpPr>
          <p:sp>
            <p:nvSpPr>
              <p:cNvPr id="2074" name="AutoShape 42"/>
              <p:cNvSpPr>
                <a:spLocks noChangeArrowheads="1"/>
              </p:cNvSpPr>
              <p:nvPr/>
            </p:nvSpPr>
            <p:spPr bwMode="auto">
              <a:xfrm>
                <a:off x="1927" y="422"/>
                <a:ext cx="439" cy="227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nl-BE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75" name="AutoShape 46"/>
              <p:cNvSpPr>
                <a:spLocks noChangeArrowheads="1"/>
              </p:cNvSpPr>
              <p:nvPr/>
            </p:nvSpPr>
            <p:spPr bwMode="auto">
              <a:xfrm rot="10800000">
                <a:off x="1930" y="649"/>
                <a:ext cx="439" cy="227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nl-BE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76" name="Text Box 47"/>
              <p:cNvSpPr txBox="1">
                <a:spLocks noChangeArrowheads="1"/>
              </p:cNvSpPr>
              <p:nvPr/>
            </p:nvSpPr>
            <p:spPr bwMode="auto">
              <a:xfrm>
                <a:off x="2095" y="485"/>
                <a:ext cx="91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nl-BE" sz="2400" b="1">
                    <a:solidFill>
                      <a:srgbClr val="174691"/>
                    </a:solidFill>
                  </a:rPr>
                  <a:t>2</a:t>
                </a:r>
                <a:endParaRPr lang="nl-NL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054" name="Text Box 50"/>
          <p:cNvSpPr txBox="1">
            <a:spLocks noChangeArrowheads="1"/>
          </p:cNvSpPr>
          <p:nvPr/>
        </p:nvSpPr>
        <p:spPr bwMode="auto">
          <a:xfrm>
            <a:off x="-9525" y="2770188"/>
            <a:ext cx="1079500" cy="1079500"/>
          </a:xfrm>
          <a:prstGeom prst="rect">
            <a:avLst/>
          </a:prstGeom>
          <a:solidFill>
            <a:srgbClr val="174691"/>
          </a:solidFill>
          <a:ln w="9525">
            <a:solidFill>
              <a:srgbClr val="17469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l-BE" sz="2800" b="1" i="1">
                <a:solidFill>
                  <a:srgbClr val="FFFFFF"/>
                </a:solidFill>
                <a:latin typeface="Comic Sans MS" panose="030F0702030302020204" pitchFamily="66" charset="0"/>
              </a:rPr>
              <a:t>M8</a:t>
            </a:r>
            <a:endParaRPr lang="nl-NL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vak 19"/>
          <p:cNvSpPr txBox="1">
            <a:spLocks noChangeArrowheads="1"/>
          </p:cNvSpPr>
          <p:nvPr/>
        </p:nvSpPr>
        <p:spPr bwMode="auto">
          <a:xfrm>
            <a:off x="323850" y="5799138"/>
            <a:ext cx="827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 i="1">
                <a:latin typeface="Calibri" panose="020F0502020204030204" pitchFamily="34" charset="0"/>
              </a:rPr>
              <a:t>Besluit</a:t>
            </a:r>
          </a:p>
        </p:txBody>
      </p:sp>
      <p:sp>
        <p:nvSpPr>
          <p:cNvPr id="21" name="Tekstvak 20"/>
          <p:cNvSpPr txBox="1">
            <a:spLocks noChangeArrowheads="1"/>
          </p:cNvSpPr>
          <p:nvPr/>
        </p:nvSpPr>
        <p:spPr bwMode="auto">
          <a:xfrm>
            <a:off x="323850" y="6143625"/>
            <a:ext cx="5699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Het schuifbeeld van een rechte is een (evenwijdige) rechte.</a:t>
            </a:r>
          </a:p>
        </p:txBody>
      </p:sp>
      <p:grpSp>
        <p:nvGrpSpPr>
          <p:cNvPr id="2" name="Groep 32"/>
          <p:cNvGrpSpPr>
            <a:grpSpLocks/>
          </p:cNvGrpSpPr>
          <p:nvPr/>
        </p:nvGrpSpPr>
        <p:grpSpPr bwMode="auto">
          <a:xfrm>
            <a:off x="323850" y="1928813"/>
            <a:ext cx="1341438" cy="366712"/>
            <a:chOff x="324183" y="1928802"/>
            <a:chExt cx="1341437" cy="366713"/>
          </a:xfrm>
        </p:grpSpPr>
        <p:sp>
          <p:nvSpPr>
            <p:cNvPr id="3086" name="Tekstvak 6"/>
            <p:cNvSpPr txBox="1">
              <a:spLocks noChangeArrowheads="1"/>
            </p:cNvSpPr>
            <p:nvPr/>
          </p:nvSpPr>
          <p:spPr bwMode="auto">
            <a:xfrm>
              <a:off x="324183" y="1928802"/>
              <a:ext cx="134143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BE">
                  <a:latin typeface="Calibri" panose="020F0502020204030204" pitchFamily="34" charset="0"/>
                </a:rPr>
                <a:t>Teken t</a:t>
              </a:r>
              <a:r>
                <a:rPr lang="nl-BE" b="1" baseline="-25000">
                  <a:latin typeface="Calibri" panose="020F0502020204030204" pitchFamily="34" charset="0"/>
                </a:rPr>
                <a:t>XY</a:t>
              </a:r>
              <a:r>
                <a:rPr lang="nl-BE">
                  <a:latin typeface="Calibri" panose="020F0502020204030204" pitchFamily="34" charset="0"/>
                </a:rPr>
                <a:t> (a)</a:t>
              </a:r>
            </a:p>
          </p:txBody>
        </p:sp>
        <p:cxnSp>
          <p:nvCxnSpPr>
            <p:cNvPr id="22" name="Rechte verbindingslijn met pijl 21"/>
            <p:cNvCxnSpPr/>
            <p:nvPr/>
          </p:nvCxnSpPr>
          <p:spPr bwMode="auto">
            <a:xfrm>
              <a:off x="1122695" y="2062152"/>
              <a:ext cx="144462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23850" y="1262063"/>
            <a:ext cx="4314825" cy="366712"/>
          </a:xfrm>
          <a:prstGeom prst="rect">
            <a:avLst/>
          </a:prstGeom>
          <a:solidFill>
            <a:srgbClr val="1746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>
                <a:solidFill>
                  <a:schemeClr val="bg1"/>
                </a:solidFill>
                <a:latin typeface="Calibri" panose="020F0502020204030204" pitchFamily="34" charset="0"/>
              </a:rPr>
              <a:t>Beeld van een rechte door een verschuiving</a:t>
            </a:r>
            <a:endParaRPr lang="nl-NL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3078" name="Group 15"/>
          <p:cNvGrpSpPr>
            <a:grpSpLocks/>
          </p:cNvGrpSpPr>
          <p:nvPr/>
        </p:nvGrpSpPr>
        <p:grpSpPr bwMode="auto">
          <a:xfrm>
            <a:off x="0" y="-19050"/>
            <a:ext cx="9144000" cy="1000125"/>
            <a:chOff x="0" y="0"/>
            <a:chExt cx="5760" cy="630"/>
          </a:xfrm>
        </p:grpSpPr>
        <p:sp>
          <p:nvSpPr>
            <p:cNvPr id="3084" name="Rectangle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630"/>
            </a:xfrm>
            <a:prstGeom prst="rect">
              <a:avLst/>
            </a:prstGeom>
            <a:solidFill>
              <a:srgbClr val="C5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600">
                  <a:solidFill>
                    <a:srgbClr val="174691"/>
                  </a:solidFill>
                  <a:latin typeface="Impact" panose="020B0806030902050204" pitchFamily="34" charset="0"/>
                </a:rPr>
                <a:t>          </a:t>
              </a:r>
              <a:r>
                <a:rPr lang="nl-BE" sz="3200">
                  <a:solidFill>
                    <a:srgbClr val="174691"/>
                  </a:solidFill>
                  <a:latin typeface="Impact" panose="020B0806030902050204" pitchFamily="34" charset="0"/>
                </a:rPr>
                <a:t>Eigenschappen van de verschuiving</a:t>
              </a:r>
              <a:endParaRPr lang="nl-NL" sz="3200">
                <a:solidFill>
                  <a:srgbClr val="17469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5" name="Tekstvak 7"/>
            <p:cNvSpPr txBox="1">
              <a:spLocks noChangeArrowheads="1"/>
            </p:cNvSpPr>
            <p:nvPr/>
          </p:nvSpPr>
          <p:spPr bwMode="auto">
            <a:xfrm>
              <a:off x="0" y="0"/>
              <a:ext cx="585" cy="630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200">
                  <a:solidFill>
                    <a:srgbClr val="FCFDFE"/>
                  </a:solidFill>
                  <a:latin typeface="Impact" panose="020B0806030902050204" pitchFamily="34" charset="0"/>
                </a:rPr>
                <a:t>M8</a:t>
              </a:r>
              <a:endParaRPr lang="nl-BE" sz="3200">
                <a:latin typeface="Impact" panose="020B0806030902050204" pitchFamily="34" charset="0"/>
              </a:endParaRPr>
            </a:p>
          </p:txBody>
        </p:sp>
      </p:grpSp>
      <p:pic>
        <p:nvPicPr>
          <p:cNvPr id="23" name="Afbeelding 22" descr="beeld_recht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2357438"/>
            <a:ext cx="4989512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Afbeelding 23" descr="beeld_rechte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2357438"/>
            <a:ext cx="4989512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Afbeelding 29" descr="beeld_rechte_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2357438"/>
            <a:ext cx="4989512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Afbeelding 30" descr="beeld_rechte_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2357438"/>
            <a:ext cx="4989512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 descr="a is evenwijdig met a'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043238"/>
            <a:ext cx="4276725" cy="19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48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323850" y="5799138"/>
            <a:ext cx="827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 i="1">
                <a:latin typeface="Calibri" panose="020F0502020204030204" pitchFamily="34" charset="0"/>
              </a:rPr>
              <a:t>Besluit</a:t>
            </a:r>
          </a:p>
        </p:txBody>
      </p:sp>
      <p:sp>
        <p:nvSpPr>
          <p:cNvPr id="13" name="Tekstvak 12"/>
          <p:cNvSpPr txBox="1">
            <a:spLocks noChangeArrowheads="1"/>
          </p:cNvSpPr>
          <p:nvPr/>
        </p:nvSpPr>
        <p:spPr bwMode="auto">
          <a:xfrm>
            <a:off x="323850" y="6143625"/>
            <a:ext cx="546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De verschuiving behoudt de evenwijdigheid van rechten.</a:t>
            </a:r>
          </a:p>
        </p:txBody>
      </p:sp>
      <p:grpSp>
        <p:nvGrpSpPr>
          <p:cNvPr id="2" name="Groep 17"/>
          <p:cNvGrpSpPr>
            <a:grpSpLocks/>
          </p:cNvGrpSpPr>
          <p:nvPr/>
        </p:nvGrpSpPr>
        <p:grpSpPr bwMode="auto">
          <a:xfrm>
            <a:off x="328613" y="1857375"/>
            <a:ext cx="2314575" cy="366713"/>
            <a:chOff x="6434138" y="1693863"/>
            <a:chExt cx="2314575" cy="366712"/>
          </a:xfrm>
        </p:grpSpPr>
        <p:sp>
          <p:nvSpPr>
            <p:cNvPr id="4111" name="Tekstvak 19"/>
            <p:cNvSpPr txBox="1">
              <a:spLocks noChangeArrowheads="1"/>
            </p:cNvSpPr>
            <p:nvPr/>
          </p:nvSpPr>
          <p:spPr bwMode="auto">
            <a:xfrm>
              <a:off x="6434138" y="1693863"/>
              <a:ext cx="231457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BE">
                  <a:latin typeface="Calibri" panose="020F0502020204030204" pitchFamily="34" charset="0"/>
                </a:rPr>
                <a:t>Teken t</a:t>
              </a:r>
              <a:r>
                <a:rPr lang="nl-BE" b="1" baseline="-25000">
                  <a:latin typeface="Calibri" panose="020F0502020204030204" pitchFamily="34" charset="0"/>
                </a:rPr>
                <a:t>XY</a:t>
              </a:r>
              <a:r>
                <a:rPr lang="nl-BE">
                  <a:latin typeface="Calibri" panose="020F0502020204030204" pitchFamily="34" charset="0"/>
                </a:rPr>
                <a:t> (a) en t</a:t>
              </a:r>
              <a:r>
                <a:rPr lang="nl-BE" b="1" baseline="-25000">
                  <a:latin typeface="Calibri" panose="020F0502020204030204" pitchFamily="34" charset="0"/>
                </a:rPr>
                <a:t>XY</a:t>
              </a:r>
              <a:r>
                <a:rPr lang="nl-BE">
                  <a:latin typeface="Calibri" panose="020F0502020204030204" pitchFamily="34" charset="0"/>
                </a:rPr>
                <a:t> (b)</a:t>
              </a:r>
              <a:r>
                <a:rPr lang="nl-BE">
                  <a:latin typeface="Verdana" panose="020B0604030504040204" pitchFamily="34" charset="0"/>
                </a:rPr>
                <a:t> </a:t>
              </a:r>
            </a:p>
          </p:txBody>
        </p:sp>
        <p:cxnSp>
          <p:nvCxnSpPr>
            <p:cNvPr id="22" name="Rechte verbindingslijn met pijl 21"/>
            <p:cNvCxnSpPr/>
            <p:nvPr/>
          </p:nvCxnSpPr>
          <p:spPr bwMode="auto">
            <a:xfrm>
              <a:off x="8108950" y="1827213"/>
              <a:ext cx="144463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met pijl 22"/>
            <p:cNvCxnSpPr/>
            <p:nvPr/>
          </p:nvCxnSpPr>
          <p:spPr bwMode="auto">
            <a:xfrm>
              <a:off x="7234238" y="1827213"/>
              <a:ext cx="144462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Afbeelding 29" descr="a is evenwijdig met 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786063"/>
            <a:ext cx="31321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Afbeelding 30" descr="a' is evenwijdig met b'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357688"/>
            <a:ext cx="319881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23850" y="1262063"/>
            <a:ext cx="5465763" cy="366712"/>
          </a:xfrm>
          <a:prstGeom prst="rect">
            <a:avLst/>
          </a:prstGeom>
          <a:solidFill>
            <a:srgbClr val="1746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>
                <a:solidFill>
                  <a:schemeClr val="bg1"/>
                </a:solidFill>
                <a:latin typeface="Calibri" panose="020F0502020204030204" pitchFamily="34" charset="0"/>
              </a:rPr>
              <a:t>Beelden van evenwijdige rechten door een verschuiving</a:t>
            </a:r>
            <a:endParaRPr lang="nl-NL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4104" name="Group 15"/>
          <p:cNvGrpSpPr>
            <a:grpSpLocks/>
          </p:cNvGrpSpPr>
          <p:nvPr/>
        </p:nvGrpSpPr>
        <p:grpSpPr bwMode="auto">
          <a:xfrm>
            <a:off x="0" y="-19050"/>
            <a:ext cx="9144000" cy="1000125"/>
            <a:chOff x="0" y="0"/>
            <a:chExt cx="5760" cy="630"/>
          </a:xfrm>
        </p:grpSpPr>
        <p:sp>
          <p:nvSpPr>
            <p:cNvPr id="4109" name="Rectangle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630"/>
            </a:xfrm>
            <a:prstGeom prst="rect">
              <a:avLst/>
            </a:prstGeom>
            <a:solidFill>
              <a:srgbClr val="C5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600">
                  <a:solidFill>
                    <a:srgbClr val="174691"/>
                  </a:solidFill>
                  <a:latin typeface="Impact" panose="020B0806030902050204" pitchFamily="34" charset="0"/>
                </a:rPr>
                <a:t>          </a:t>
              </a:r>
              <a:r>
                <a:rPr lang="nl-BE" sz="3200">
                  <a:solidFill>
                    <a:srgbClr val="174691"/>
                  </a:solidFill>
                  <a:latin typeface="Impact" panose="020B0806030902050204" pitchFamily="34" charset="0"/>
                </a:rPr>
                <a:t>Eigenschappen van de verschuiving</a:t>
              </a:r>
              <a:endParaRPr lang="nl-NL" sz="3200">
                <a:solidFill>
                  <a:srgbClr val="17469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110" name="Tekstvak 7"/>
            <p:cNvSpPr txBox="1">
              <a:spLocks noChangeArrowheads="1"/>
            </p:cNvSpPr>
            <p:nvPr/>
          </p:nvSpPr>
          <p:spPr bwMode="auto">
            <a:xfrm>
              <a:off x="0" y="0"/>
              <a:ext cx="585" cy="630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200">
                  <a:solidFill>
                    <a:srgbClr val="FCFDFE"/>
                  </a:solidFill>
                  <a:latin typeface="Impact" panose="020B0806030902050204" pitchFamily="34" charset="0"/>
                </a:rPr>
                <a:t>M8</a:t>
              </a:r>
              <a:endParaRPr lang="nl-BE" sz="3200">
                <a:latin typeface="Impact" panose="020B0806030902050204" pitchFamily="34" charset="0"/>
              </a:endParaRPr>
            </a:p>
          </p:txBody>
        </p:sp>
      </p:grpSp>
      <p:pic>
        <p:nvPicPr>
          <p:cNvPr id="19" name="Afbeelding 18" descr="beeld_evenwijdigen_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428875"/>
            <a:ext cx="50704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Afbeelding 19" descr="beeld_evenwijdigen_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428875"/>
            <a:ext cx="50704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Afbeelding 20" descr="beeld_evenwijdigen_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428875"/>
            <a:ext cx="50704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Afbeelding 23" descr="beeld_evenwijdigen_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428875"/>
            <a:ext cx="50704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48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323850" y="5991225"/>
            <a:ext cx="827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 i="1">
                <a:latin typeface="Calibri" panose="020F0502020204030204" pitchFamily="34" charset="0"/>
              </a:rPr>
              <a:t>Besluit</a:t>
            </a:r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323850" y="6348413"/>
            <a:ext cx="5640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De verschuiving behoudt de loodrechte stand van rechten.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23850" y="1262063"/>
            <a:ext cx="4492625" cy="366712"/>
          </a:xfrm>
          <a:prstGeom prst="rect">
            <a:avLst/>
          </a:prstGeom>
          <a:solidFill>
            <a:srgbClr val="1746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>
                <a:solidFill>
                  <a:schemeClr val="bg1"/>
                </a:solidFill>
                <a:latin typeface="Calibri" panose="020F0502020204030204" pitchFamily="34" charset="0"/>
              </a:rPr>
              <a:t>Beelden van loodlijnen door een verschuiving</a:t>
            </a:r>
            <a:endParaRPr lang="nl-NL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5125" name="Group 15"/>
          <p:cNvGrpSpPr>
            <a:grpSpLocks/>
          </p:cNvGrpSpPr>
          <p:nvPr/>
        </p:nvGrpSpPr>
        <p:grpSpPr bwMode="auto">
          <a:xfrm>
            <a:off x="0" y="-19050"/>
            <a:ext cx="9144000" cy="1000125"/>
            <a:chOff x="0" y="0"/>
            <a:chExt cx="5760" cy="630"/>
          </a:xfrm>
        </p:grpSpPr>
        <p:sp>
          <p:nvSpPr>
            <p:cNvPr id="5138" name="Rectangle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630"/>
            </a:xfrm>
            <a:prstGeom prst="rect">
              <a:avLst/>
            </a:prstGeom>
            <a:solidFill>
              <a:srgbClr val="C5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600">
                  <a:solidFill>
                    <a:srgbClr val="174691"/>
                  </a:solidFill>
                  <a:latin typeface="Impact" panose="020B0806030902050204" pitchFamily="34" charset="0"/>
                </a:rPr>
                <a:t>          </a:t>
              </a:r>
              <a:r>
                <a:rPr lang="nl-BE" sz="3200">
                  <a:solidFill>
                    <a:srgbClr val="174691"/>
                  </a:solidFill>
                  <a:latin typeface="Impact" panose="020B0806030902050204" pitchFamily="34" charset="0"/>
                </a:rPr>
                <a:t>Eigenschappen van de verschuiving</a:t>
              </a:r>
              <a:endParaRPr lang="nl-NL" sz="3200">
                <a:solidFill>
                  <a:srgbClr val="17469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139" name="Tekstvak 7"/>
            <p:cNvSpPr txBox="1">
              <a:spLocks noChangeArrowheads="1"/>
            </p:cNvSpPr>
            <p:nvPr/>
          </p:nvSpPr>
          <p:spPr bwMode="auto">
            <a:xfrm>
              <a:off x="0" y="0"/>
              <a:ext cx="585" cy="630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200">
                  <a:solidFill>
                    <a:srgbClr val="FCFDFE"/>
                  </a:solidFill>
                  <a:latin typeface="Impact" panose="020B0806030902050204" pitchFamily="34" charset="0"/>
                </a:rPr>
                <a:t>M8</a:t>
              </a:r>
              <a:endParaRPr lang="nl-BE" sz="3200">
                <a:latin typeface="Impact" panose="020B0806030902050204" pitchFamily="34" charset="0"/>
              </a:endParaRPr>
            </a:p>
          </p:txBody>
        </p:sp>
      </p:grpSp>
      <p:pic>
        <p:nvPicPr>
          <p:cNvPr id="18" name="Afbeelding 17" descr="beeld_loodlijnen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428875"/>
            <a:ext cx="5192712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Afbeelding 18" descr="beeld_loodlijnen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428875"/>
            <a:ext cx="5192712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Afbeelding 19" descr="beeld_loodlijnen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428875"/>
            <a:ext cx="5192712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Afbeelding 20" descr="beeld_loodlijnen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428875"/>
            <a:ext cx="5192712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Afbeelding 23" descr="beeld_loodlijnen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428875"/>
            <a:ext cx="5192712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fbeelding 24" descr="beeld_loodlijnen_6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428875"/>
            <a:ext cx="5192712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6"/>
          <p:cNvGrpSpPr>
            <a:grpSpLocks/>
          </p:cNvGrpSpPr>
          <p:nvPr/>
        </p:nvGrpSpPr>
        <p:grpSpPr bwMode="auto">
          <a:xfrm>
            <a:off x="328613" y="1857375"/>
            <a:ext cx="2314575" cy="366713"/>
            <a:chOff x="6434138" y="1693863"/>
            <a:chExt cx="2314575" cy="366712"/>
          </a:xfrm>
        </p:grpSpPr>
        <p:sp>
          <p:nvSpPr>
            <p:cNvPr id="5135" name="Tekstvak 19"/>
            <p:cNvSpPr txBox="1">
              <a:spLocks noChangeArrowheads="1"/>
            </p:cNvSpPr>
            <p:nvPr/>
          </p:nvSpPr>
          <p:spPr bwMode="auto">
            <a:xfrm>
              <a:off x="6434138" y="1693863"/>
              <a:ext cx="231457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BE">
                  <a:latin typeface="Calibri" panose="020F0502020204030204" pitchFamily="34" charset="0"/>
                </a:rPr>
                <a:t>Teken t</a:t>
              </a:r>
              <a:r>
                <a:rPr lang="nl-BE" b="1" baseline="-25000">
                  <a:latin typeface="Calibri" panose="020F0502020204030204" pitchFamily="34" charset="0"/>
                </a:rPr>
                <a:t>XY</a:t>
              </a:r>
              <a:r>
                <a:rPr lang="nl-BE">
                  <a:latin typeface="Calibri" panose="020F0502020204030204" pitchFamily="34" charset="0"/>
                </a:rPr>
                <a:t> (a) en t</a:t>
              </a:r>
              <a:r>
                <a:rPr lang="nl-BE" b="1" baseline="-25000">
                  <a:latin typeface="Calibri" panose="020F0502020204030204" pitchFamily="34" charset="0"/>
                </a:rPr>
                <a:t>XY</a:t>
              </a:r>
              <a:r>
                <a:rPr lang="nl-BE">
                  <a:latin typeface="Calibri" panose="020F0502020204030204" pitchFamily="34" charset="0"/>
                </a:rPr>
                <a:t> (b)</a:t>
              </a:r>
              <a:r>
                <a:rPr lang="nl-BE">
                  <a:latin typeface="Verdana" panose="020B0604030504040204" pitchFamily="34" charset="0"/>
                </a:rPr>
                <a:t> </a:t>
              </a:r>
            </a:p>
          </p:txBody>
        </p:sp>
        <p:cxnSp>
          <p:nvCxnSpPr>
            <p:cNvPr id="29" name="Rechte verbindingslijn met pijl 28"/>
            <p:cNvCxnSpPr/>
            <p:nvPr/>
          </p:nvCxnSpPr>
          <p:spPr bwMode="auto">
            <a:xfrm>
              <a:off x="8108950" y="1827213"/>
              <a:ext cx="144463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met pijl 34"/>
            <p:cNvCxnSpPr/>
            <p:nvPr/>
          </p:nvCxnSpPr>
          <p:spPr bwMode="auto">
            <a:xfrm>
              <a:off x="7234238" y="1827213"/>
              <a:ext cx="144462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Afbeelding 35" descr="a staat loodrecht op b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2357438"/>
            <a:ext cx="2970212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Afbeelding 36" descr="a' staat loodrecht op b'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319588"/>
            <a:ext cx="30003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48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323850" y="5870575"/>
            <a:ext cx="827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 i="1">
                <a:latin typeface="Calibri" panose="020F0502020204030204" pitchFamily="34" charset="0"/>
              </a:rPr>
              <a:t>Besluit</a:t>
            </a:r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323850" y="6230938"/>
            <a:ext cx="6403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Het schuifbeeld van een halfrechte is een (evenwijdige) halfrechte.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23850" y="1262063"/>
            <a:ext cx="4678363" cy="366712"/>
          </a:xfrm>
          <a:prstGeom prst="rect">
            <a:avLst/>
          </a:prstGeom>
          <a:solidFill>
            <a:srgbClr val="1746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>
                <a:solidFill>
                  <a:schemeClr val="bg1"/>
                </a:solidFill>
                <a:latin typeface="Calibri" panose="020F0502020204030204" pitchFamily="34" charset="0"/>
              </a:rPr>
              <a:t>Beeld van een halfrechte door een verschuiving</a:t>
            </a:r>
            <a:endParaRPr lang="nl-NL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6149" name="Group 15"/>
          <p:cNvGrpSpPr>
            <a:grpSpLocks/>
          </p:cNvGrpSpPr>
          <p:nvPr/>
        </p:nvGrpSpPr>
        <p:grpSpPr bwMode="auto">
          <a:xfrm>
            <a:off x="0" y="-19050"/>
            <a:ext cx="9144000" cy="1000125"/>
            <a:chOff x="0" y="0"/>
            <a:chExt cx="5760" cy="630"/>
          </a:xfrm>
        </p:grpSpPr>
        <p:sp>
          <p:nvSpPr>
            <p:cNvPr id="6156" name="Rectangle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630"/>
            </a:xfrm>
            <a:prstGeom prst="rect">
              <a:avLst/>
            </a:prstGeom>
            <a:solidFill>
              <a:srgbClr val="C5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600">
                  <a:solidFill>
                    <a:srgbClr val="174691"/>
                  </a:solidFill>
                  <a:latin typeface="Impact" panose="020B0806030902050204" pitchFamily="34" charset="0"/>
                </a:rPr>
                <a:t>          </a:t>
              </a:r>
              <a:r>
                <a:rPr lang="nl-BE" sz="3200">
                  <a:solidFill>
                    <a:srgbClr val="174691"/>
                  </a:solidFill>
                  <a:latin typeface="Impact" panose="020B0806030902050204" pitchFamily="34" charset="0"/>
                </a:rPr>
                <a:t>Eigenschappen van de verschuiving</a:t>
              </a:r>
              <a:endParaRPr lang="nl-NL" sz="3200">
                <a:solidFill>
                  <a:srgbClr val="17469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157" name="Tekstvak 7"/>
            <p:cNvSpPr txBox="1">
              <a:spLocks noChangeArrowheads="1"/>
            </p:cNvSpPr>
            <p:nvPr/>
          </p:nvSpPr>
          <p:spPr bwMode="auto">
            <a:xfrm>
              <a:off x="0" y="0"/>
              <a:ext cx="585" cy="630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200">
                  <a:solidFill>
                    <a:srgbClr val="FCFDFE"/>
                  </a:solidFill>
                  <a:latin typeface="Impact" panose="020B0806030902050204" pitchFamily="34" charset="0"/>
                </a:rPr>
                <a:t>M8</a:t>
              </a:r>
              <a:endParaRPr lang="nl-BE" sz="3200">
                <a:latin typeface="Impact" panose="020B0806030902050204" pitchFamily="34" charset="0"/>
              </a:endParaRPr>
            </a:p>
          </p:txBody>
        </p:sp>
      </p:grpSp>
      <p:grpSp>
        <p:nvGrpSpPr>
          <p:cNvPr id="3" name="Groep 14"/>
          <p:cNvGrpSpPr>
            <a:grpSpLocks/>
          </p:cNvGrpSpPr>
          <p:nvPr/>
        </p:nvGrpSpPr>
        <p:grpSpPr bwMode="auto">
          <a:xfrm>
            <a:off x="323850" y="1928813"/>
            <a:ext cx="1543050" cy="369887"/>
            <a:chOff x="324183" y="1928802"/>
            <a:chExt cx="1543308" cy="369332"/>
          </a:xfrm>
        </p:grpSpPr>
        <p:sp>
          <p:nvSpPr>
            <p:cNvPr id="6154" name="Tekstvak 6"/>
            <p:cNvSpPr txBox="1">
              <a:spLocks noChangeArrowheads="1"/>
            </p:cNvSpPr>
            <p:nvPr/>
          </p:nvSpPr>
          <p:spPr bwMode="auto">
            <a:xfrm>
              <a:off x="324183" y="1928802"/>
              <a:ext cx="15433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BE">
                  <a:latin typeface="Calibri" panose="020F0502020204030204" pitchFamily="34" charset="0"/>
                </a:rPr>
                <a:t>Teken t</a:t>
              </a:r>
              <a:r>
                <a:rPr lang="nl-BE" b="1" baseline="-25000">
                  <a:latin typeface="Calibri" panose="020F0502020204030204" pitchFamily="34" charset="0"/>
                </a:rPr>
                <a:t>XY</a:t>
              </a:r>
              <a:r>
                <a:rPr lang="nl-BE">
                  <a:latin typeface="Calibri" panose="020F0502020204030204" pitchFamily="34" charset="0"/>
                </a:rPr>
                <a:t> ([AB)</a:t>
              </a:r>
            </a:p>
          </p:txBody>
        </p:sp>
        <p:cxnSp>
          <p:nvCxnSpPr>
            <p:cNvPr id="17" name="Rechte verbindingslijn met pijl 16"/>
            <p:cNvCxnSpPr/>
            <p:nvPr/>
          </p:nvCxnSpPr>
          <p:spPr bwMode="auto">
            <a:xfrm>
              <a:off x="1122830" y="2061952"/>
              <a:ext cx="144486" cy="15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Afbeelding 23" descr="beeld_halfrechte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500313"/>
            <a:ext cx="52181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fbeelding 24" descr="beeld_halfrechte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500313"/>
            <a:ext cx="52181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Afbeelding 25" descr="beeld_halfrechte_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500313"/>
            <a:ext cx="52181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348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/>
          <p:cNvSpPr txBox="1">
            <a:spLocks noChangeArrowheads="1"/>
          </p:cNvSpPr>
          <p:nvPr/>
        </p:nvSpPr>
        <p:spPr bwMode="auto">
          <a:xfrm>
            <a:off x="323850" y="5726113"/>
            <a:ext cx="827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 i="1">
                <a:latin typeface="Calibri" panose="020F0502020204030204" pitchFamily="34" charset="0"/>
              </a:rPr>
              <a:t>Besluit</a:t>
            </a:r>
          </a:p>
        </p:txBody>
      </p:sp>
      <p:sp>
        <p:nvSpPr>
          <p:cNvPr id="13" name="Tekstvak 12"/>
          <p:cNvSpPr txBox="1">
            <a:spLocks noChangeArrowheads="1"/>
          </p:cNvSpPr>
          <p:nvPr/>
        </p:nvSpPr>
        <p:spPr bwMode="auto">
          <a:xfrm>
            <a:off x="323850" y="6416675"/>
            <a:ext cx="4989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De verschuiving behoudt de lengte van een lijnstuk.</a:t>
            </a:r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323850" y="6064250"/>
            <a:ext cx="5718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Het schuifbeeld van een lijnstuk is een (evenwijdig) lijnstuk.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23850" y="1262063"/>
            <a:ext cx="4402138" cy="366712"/>
          </a:xfrm>
          <a:prstGeom prst="rect">
            <a:avLst/>
          </a:prstGeom>
          <a:solidFill>
            <a:srgbClr val="1746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>
                <a:solidFill>
                  <a:schemeClr val="bg1"/>
                </a:solidFill>
                <a:latin typeface="Calibri" panose="020F0502020204030204" pitchFamily="34" charset="0"/>
              </a:rPr>
              <a:t>Beeld van een lijnstuk door een verschuiving</a:t>
            </a:r>
            <a:endParaRPr lang="nl-NL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7174" name="Group 15"/>
          <p:cNvGrpSpPr>
            <a:grpSpLocks/>
          </p:cNvGrpSpPr>
          <p:nvPr/>
        </p:nvGrpSpPr>
        <p:grpSpPr bwMode="auto">
          <a:xfrm>
            <a:off x="0" y="-19050"/>
            <a:ext cx="9144000" cy="1000125"/>
            <a:chOff x="0" y="0"/>
            <a:chExt cx="5760" cy="630"/>
          </a:xfrm>
        </p:grpSpPr>
        <p:sp>
          <p:nvSpPr>
            <p:cNvPr id="7182" name="Rectangle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630"/>
            </a:xfrm>
            <a:prstGeom prst="rect">
              <a:avLst/>
            </a:prstGeom>
            <a:solidFill>
              <a:srgbClr val="C5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600">
                  <a:solidFill>
                    <a:srgbClr val="174691"/>
                  </a:solidFill>
                  <a:latin typeface="Impact" panose="020B0806030902050204" pitchFamily="34" charset="0"/>
                </a:rPr>
                <a:t>          </a:t>
              </a:r>
              <a:r>
                <a:rPr lang="nl-BE" sz="3200">
                  <a:solidFill>
                    <a:srgbClr val="174691"/>
                  </a:solidFill>
                  <a:latin typeface="Impact" panose="020B0806030902050204" pitchFamily="34" charset="0"/>
                </a:rPr>
                <a:t>Eigenschappen van de verschuiving</a:t>
              </a:r>
              <a:endParaRPr lang="nl-NL" sz="3200">
                <a:solidFill>
                  <a:srgbClr val="17469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183" name="Tekstvak 7"/>
            <p:cNvSpPr txBox="1">
              <a:spLocks noChangeArrowheads="1"/>
            </p:cNvSpPr>
            <p:nvPr/>
          </p:nvSpPr>
          <p:spPr bwMode="auto">
            <a:xfrm>
              <a:off x="0" y="0"/>
              <a:ext cx="585" cy="630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200">
                  <a:solidFill>
                    <a:srgbClr val="FCFDFE"/>
                  </a:solidFill>
                  <a:latin typeface="Impact" panose="020B0806030902050204" pitchFamily="34" charset="0"/>
                </a:rPr>
                <a:t>M8</a:t>
              </a:r>
              <a:endParaRPr lang="nl-BE" sz="3200">
                <a:latin typeface="Impact" panose="020B0806030902050204" pitchFamily="34" charset="0"/>
              </a:endParaRPr>
            </a:p>
          </p:txBody>
        </p:sp>
      </p:grpSp>
      <p:grpSp>
        <p:nvGrpSpPr>
          <p:cNvPr id="3" name="Groep 17"/>
          <p:cNvGrpSpPr>
            <a:grpSpLocks/>
          </p:cNvGrpSpPr>
          <p:nvPr/>
        </p:nvGrpSpPr>
        <p:grpSpPr bwMode="auto">
          <a:xfrm>
            <a:off x="323850" y="1928813"/>
            <a:ext cx="1614488" cy="369887"/>
            <a:chOff x="324183" y="1928802"/>
            <a:chExt cx="1613840" cy="369332"/>
          </a:xfrm>
        </p:grpSpPr>
        <p:sp>
          <p:nvSpPr>
            <p:cNvPr id="7180" name="Tekstvak 6"/>
            <p:cNvSpPr txBox="1">
              <a:spLocks noChangeArrowheads="1"/>
            </p:cNvSpPr>
            <p:nvPr/>
          </p:nvSpPr>
          <p:spPr bwMode="auto">
            <a:xfrm>
              <a:off x="324183" y="1928802"/>
              <a:ext cx="16138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BE">
                  <a:latin typeface="Calibri" panose="020F0502020204030204" pitchFamily="34" charset="0"/>
                </a:rPr>
                <a:t>Teken t</a:t>
              </a:r>
              <a:r>
                <a:rPr lang="nl-BE" b="1" baseline="-25000">
                  <a:latin typeface="Calibri" panose="020F0502020204030204" pitchFamily="34" charset="0"/>
                </a:rPr>
                <a:t>XY</a:t>
              </a:r>
              <a:r>
                <a:rPr lang="nl-BE">
                  <a:latin typeface="Calibri" panose="020F0502020204030204" pitchFamily="34" charset="0"/>
                </a:rPr>
                <a:t> ([AB])</a:t>
              </a:r>
            </a:p>
          </p:txBody>
        </p:sp>
        <p:cxnSp>
          <p:nvCxnSpPr>
            <p:cNvPr id="21" name="Rechte verbindingslijn met pijl 20"/>
            <p:cNvCxnSpPr/>
            <p:nvPr/>
          </p:nvCxnSpPr>
          <p:spPr bwMode="auto">
            <a:xfrm>
              <a:off x="1122376" y="2061952"/>
              <a:ext cx="144404" cy="15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Afbeelding 22" descr="beeld_lijnstuk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428875"/>
            <a:ext cx="4856162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Afbeelding 23" descr="beeld_lijnstuk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428875"/>
            <a:ext cx="4856162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Afbeelding 24" descr="beeld_lijnstuk_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428875"/>
            <a:ext cx="4856162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Afbeelding 25" descr="beeld_lijnstuk_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428875"/>
            <a:ext cx="4856162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348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323850" y="5654675"/>
            <a:ext cx="827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 i="1">
                <a:latin typeface="Calibri" panose="020F0502020204030204" pitchFamily="34" charset="0"/>
              </a:rPr>
              <a:t>Besluit</a:t>
            </a:r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330200" y="6375400"/>
            <a:ext cx="4889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De verschuiving behoudt de grootte van een hoek.</a:t>
            </a:r>
          </a:p>
        </p:txBody>
      </p:sp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323850" y="6015038"/>
            <a:ext cx="4103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Het schuifbeeld van een hoek is een hoek.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23850" y="1262063"/>
            <a:ext cx="4176713" cy="366712"/>
          </a:xfrm>
          <a:prstGeom prst="rect">
            <a:avLst/>
          </a:prstGeom>
          <a:solidFill>
            <a:srgbClr val="1746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>
                <a:solidFill>
                  <a:schemeClr val="bg1"/>
                </a:solidFill>
                <a:latin typeface="Calibri" panose="020F0502020204030204" pitchFamily="34" charset="0"/>
              </a:rPr>
              <a:t>Beeld van een hoek door een verschuiving</a:t>
            </a:r>
            <a:endParaRPr lang="nl-NL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8198" name="Group 15"/>
          <p:cNvGrpSpPr>
            <a:grpSpLocks/>
          </p:cNvGrpSpPr>
          <p:nvPr/>
        </p:nvGrpSpPr>
        <p:grpSpPr bwMode="auto">
          <a:xfrm>
            <a:off x="0" y="-19050"/>
            <a:ext cx="9144000" cy="1000125"/>
            <a:chOff x="0" y="0"/>
            <a:chExt cx="5760" cy="630"/>
          </a:xfrm>
        </p:grpSpPr>
        <p:sp>
          <p:nvSpPr>
            <p:cNvPr id="8207" name="Rectangle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630"/>
            </a:xfrm>
            <a:prstGeom prst="rect">
              <a:avLst/>
            </a:prstGeom>
            <a:solidFill>
              <a:srgbClr val="C5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600">
                  <a:solidFill>
                    <a:srgbClr val="174691"/>
                  </a:solidFill>
                  <a:latin typeface="Impact" panose="020B0806030902050204" pitchFamily="34" charset="0"/>
                </a:rPr>
                <a:t>          </a:t>
              </a:r>
              <a:r>
                <a:rPr lang="nl-BE" sz="3200">
                  <a:solidFill>
                    <a:srgbClr val="174691"/>
                  </a:solidFill>
                  <a:latin typeface="Impact" panose="020B0806030902050204" pitchFamily="34" charset="0"/>
                </a:rPr>
                <a:t>Eigenschappen van de verschuiving</a:t>
              </a:r>
              <a:endParaRPr lang="nl-NL" sz="3200">
                <a:solidFill>
                  <a:srgbClr val="17469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208" name="Tekstvak 7"/>
            <p:cNvSpPr txBox="1">
              <a:spLocks noChangeArrowheads="1"/>
            </p:cNvSpPr>
            <p:nvPr/>
          </p:nvSpPr>
          <p:spPr bwMode="auto">
            <a:xfrm>
              <a:off x="0" y="0"/>
              <a:ext cx="585" cy="630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200">
                  <a:solidFill>
                    <a:srgbClr val="FCFDFE"/>
                  </a:solidFill>
                  <a:latin typeface="Impact" panose="020B0806030902050204" pitchFamily="34" charset="0"/>
                </a:rPr>
                <a:t>M8</a:t>
              </a:r>
              <a:endParaRPr lang="nl-BE" sz="3200">
                <a:latin typeface="Impact" panose="020B0806030902050204" pitchFamily="34" charset="0"/>
              </a:endParaRPr>
            </a:p>
          </p:txBody>
        </p:sp>
      </p:grpSp>
      <p:grpSp>
        <p:nvGrpSpPr>
          <p:cNvPr id="3" name="Groep 16"/>
          <p:cNvGrpSpPr>
            <a:grpSpLocks/>
          </p:cNvGrpSpPr>
          <p:nvPr/>
        </p:nvGrpSpPr>
        <p:grpSpPr bwMode="auto">
          <a:xfrm>
            <a:off x="323850" y="1928813"/>
            <a:ext cx="1347788" cy="369887"/>
            <a:chOff x="324183" y="1928802"/>
            <a:chExt cx="1347741" cy="369332"/>
          </a:xfrm>
        </p:grpSpPr>
        <p:sp>
          <p:nvSpPr>
            <p:cNvPr id="8205" name="Tekstvak 6"/>
            <p:cNvSpPr txBox="1">
              <a:spLocks noChangeArrowheads="1"/>
            </p:cNvSpPr>
            <p:nvPr/>
          </p:nvSpPr>
          <p:spPr bwMode="auto">
            <a:xfrm>
              <a:off x="324183" y="1928802"/>
              <a:ext cx="13477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BE">
                  <a:latin typeface="Calibri" panose="020F0502020204030204" pitchFamily="34" charset="0"/>
                </a:rPr>
                <a:t>Teken t</a:t>
              </a:r>
              <a:r>
                <a:rPr lang="nl-BE" b="1" baseline="-25000">
                  <a:latin typeface="Calibri" panose="020F0502020204030204" pitchFamily="34" charset="0"/>
                </a:rPr>
                <a:t>XY</a:t>
              </a:r>
              <a:r>
                <a:rPr lang="nl-BE">
                  <a:latin typeface="Calibri" panose="020F0502020204030204" pitchFamily="34" charset="0"/>
                </a:rPr>
                <a:t> (Â)</a:t>
              </a:r>
            </a:p>
          </p:txBody>
        </p:sp>
        <p:cxnSp>
          <p:nvCxnSpPr>
            <p:cNvPr id="24" name="Rechte verbindingslijn met pijl 23"/>
            <p:cNvCxnSpPr/>
            <p:nvPr/>
          </p:nvCxnSpPr>
          <p:spPr bwMode="auto">
            <a:xfrm>
              <a:off x="1122668" y="2061952"/>
              <a:ext cx="144457" cy="15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Afbeelding 24" descr="beeld_hoek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368550"/>
            <a:ext cx="49403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Afbeelding 25" descr="beeld_hoek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368550"/>
            <a:ext cx="49403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Afbeelding 26" descr="beeld_hoek_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368550"/>
            <a:ext cx="49403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Afbeelding 27" descr="beeld_hoek_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368550"/>
            <a:ext cx="49403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Afbeelding 28" descr="beeld_hoek_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368550"/>
            <a:ext cx="49403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348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323850" y="5705475"/>
            <a:ext cx="827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 i="1">
                <a:latin typeface="Calibri" panose="020F0502020204030204" pitchFamily="34" charset="0"/>
              </a:rPr>
              <a:t>Besluit</a:t>
            </a:r>
          </a:p>
        </p:txBody>
      </p:sp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323850" y="6059488"/>
            <a:ext cx="5899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De vorm van een figuur blijft behouden bij een verschuiving.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23850" y="1262063"/>
            <a:ext cx="4270375" cy="366712"/>
          </a:xfrm>
          <a:prstGeom prst="rect">
            <a:avLst/>
          </a:prstGeom>
          <a:solidFill>
            <a:srgbClr val="1746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>
                <a:solidFill>
                  <a:schemeClr val="bg1"/>
                </a:solidFill>
                <a:latin typeface="Calibri" panose="020F0502020204030204" pitchFamily="34" charset="0"/>
              </a:rPr>
              <a:t>Beeld van een figuur door een verschuiving</a:t>
            </a:r>
            <a:endParaRPr lang="nl-NL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9221" name="Group 15"/>
          <p:cNvGrpSpPr>
            <a:grpSpLocks/>
          </p:cNvGrpSpPr>
          <p:nvPr/>
        </p:nvGrpSpPr>
        <p:grpSpPr bwMode="auto">
          <a:xfrm>
            <a:off x="0" y="-19050"/>
            <a:ext cx="9144000" cy="1000125"/>
            <a:chOff x="0" y="0"/>
            <a:chExt cx="5760" cy="630"/>
          </a:xfrm>
        </p:grpSpPr>
        <p:sp>
          <p:nvSpPr>
            <p:cNvPr id="9227" name="Rectangle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630"/>
            </a:xfrm>
            <a:prstGeom prst="rect">
              <a:avLst/>
            </a:prstGeom>
            <a:solidFill>
              <a:srgbClr val="C5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600">
                  <a:solidFill>
                    <a:srgbClr val="174691"/>
                  </a:solidFill>
                  <a:latin typeface="Impact" panose="020B0806030902050204" pitchFamily="34" charset="0"/>
                </a:rPr>
                <a:t>          </a:t>
              </a:r>
              <a:r>
                <a:rPr lang="nl-BE" sz="3200">
                  <a:solidFill>
                    <a:srgbClr val="174691"/>
                  </a:solidFill>
                  <a:latin typeface="Impact" panose="020B0806030902050204" pitchFamily="34" charset="0"/>
                </a:rPr>
                <a:t>Eigenschappen van de verschuiving</a:t>
              </a:r>
              <a:endParaRPr lang="nl-NL" sz="3200">
                <a:solidFill>
                  <a:srgbClr val="17469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228" name="Tekstvak 7"/>
            <p:cNvSpPr txBox="1">
              <a:spLocks noChangeArrowheads="1"/>
            </p:cNvSpPr>
            <p:nvPr/>
          </p:nvSpPr>
          <p:spPr bwMode="auto">
            <a:xfrm>
              <a:off x="0" y="0"/>
              <a:ext cx="585" cy="630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200">
                  <a:solidFill>
                    <a:srgbClr val="FCFDFE"/>
                  </a:solidFill>
                  <a:latin typeface="Impact" panose="020B0806030902050204" pitchFamily="34" charset="0"/>
                </a:rPr>
                <a:t>M8</a:t>
              </a:r>
              <a:endParaRPr lang="nl-BE" sz="3200">
                <a:latin typeface="Impact" panose="020B0806030902050204" pitchFamily="34" charset="0"/>
              </a:endParaRPr>
            </a:p>
          </p:txBody>
        </p:sp>
      </p:grp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322263" y="6416675"/>
            <a:ext cx="610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De grootte van een figuur blijft behouden bij een verschuiving.</a:t>
            </a:r>
          </a:p>
        </p:txBody>
      </p:sp>
      <p:pic>
        <p:nvPicPr>
          <p:cNvPr id="10" name="Afbeelding 9" descr="beeld_vijfhoek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785938"/>
            <a:ext cx="51498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 descr="beeld_vijfhoek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785938"/>
            <a:ext cx="51498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1" descr="beeld_vijfhoek_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785938"/>
            <a:ext cx="51498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Afbeelding 12" descr="beeld_vijfhoek_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1785938"/>
            <a:ext cx="51498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16"/>
          <p:cNvGrpSpPr>
            <a:grpSpLocks/>
          </p:cNvGrpSpPr>
          <p:nvPr/>
        </p:nvGrpSpPr>
        <p:grpSpPr bwMode="auto">
          <a:xfrm>
            <a:off x="5295900" y="1838325"/>
            <a:ext cx="2465388" cy="366713"/>
            <a:chOff x="324183" y="1928802"/>
            <a:chExt cx="2465303" cy="366162"/>
          </a:xfrm>
        </p:grpSpPr>
        <p:sp>
          <p:nvSpPr>
            <p:cNvPr id="9231" name="Tekstvak 6"/>
            <p:cNvSpPr txBox="1">
              <a:spLocks noChangeArrowheads="1"/>
            </p:cNvSpPr>
            <p:nvPr/>
          </p:nvSpPr>
          <p:spPr bwMode="auto">
            <a:xfrm>
              <a:off x="324183" y="1928802"/>
              <a:ext cx="2465303" cy="36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nl-BE">
                  <a:latin typeface="Calibri" panose="020F0502020204030204" pitchFamily="34" charset="0"/>
                </a:rPr>
                <a:t>Teken t</a:t>
              </a:r>
              <a:r>
                <a:rPr lang="nl-BE" b="1" baseline="-25000">
                  <a:latin typeface="Calibri" panose="020F0502020204030204" pitchFamily="34" charset="0"/>
                </a:rPr>
                <a:t>XY</a:t>
              </a:r>
              <a:r>
                <a:rPr lang="nl-BE">
                  <a:latin typeface="Calibri" panose="020F0502020204030204" pitchFamily="34" charset="0"/>
                </a:rPr>
                <a:t> (figuur ABCDE)</a:t>
              </a:r>
            </a:p>
          </p:txBody>
        </p:sp>
        <p:cxnSp>
          <p:nvCxnSpPr>
            <p:cNvPr id="24" name="Rechte verbindingslijn met pijl 23"/>
            <p:cNvCxnSpPr/>
            <p:nvPr/>
          </p:nvCxnSpPr>
          <p:spPr bwMode="auto">
            <a:xfrm>
              <a:off x="1122668" y="2061952"/>
              <a:ext cx="144457" cy="158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34826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296863" y="1909763"/>
            <a:ext cx="5699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Het schuifbeeld van een rechte is een (evenwijdige) rechte.</a:t>
            </a:r>
          </a:p>
        </p:txBody>
      </p:sp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323850" y="5357813"/>
            <a:ext cx="75072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De vorm en de grootte van een figuur blijft dus behouden bij een verschuiving.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23850" y="1262063"/>
            <a:ext cx="5208588" cy="366712"/>
          </a:xfrm>
          <a:prstGeom prst="rect">
            <a:avLst/>
          </a:prstGeom>
          <a:solidFill>
            <a:srgbClr val="1746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 b="1">
                <a:solidFill>
                  <a:schemeClr val="bg1"/>
                </a:solidFill>
                <a:latin typeface="Calibri" panose="020F0502020204030204" pitchFamily="34" charset="0"/>
              </a:rPr>
              <a:t>Eigenschappen van de verschuiving   -   Samenvatting</a:t>
            </a:r>
            <a:endParaRPr lang="nl-NL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1509" name="Group 15"/>
          <p:cNvGrpSpPr>
            <a:grpSpLocks/>
          </p:cNvGrpSpPr>
          <p:nvPr/>
        </p:nvGrpSpPr>
        <p:grpSpPr bwMode="auto">
          <a:xfrm>
            <a:off x="0" y="-19050"/>
            <a:ext cx="9144000" cy="1000125"/>
            <a:chOff x="0" y="0"/>
            <a:chExt cx="5760" cy="630"/>
          </a:xfrm>
        </p:grpSpPr>
        <p:sp>
          <p:nvSpPr>
            <p:cNvPr id="21510" name="Rectangle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630"/>
            </a:xfrm>
            <a:prstGeom prst="rect">
              <a:avLst/>
            </a:prstGeom>
            <a:solidFill>
              <a:srgbClr val="C5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600">
                  <a:solidFill>
                    <a:srgbClr val="174691"/>
                  </a:solidFill>
                  <a:latin typeface="Impact" panose="020B0806030902050204" pitchFamily="34" charset="0"/>
                </a:rPr>
                <a:t>          </a:t>
              </a:r>
              <a:r>
                <a:rPr lang="nl-BE" sz="3200">
                  <a:solidFill>
                    <a:srgbClr val="174691"/>
                  </a:solidFill>
                  <a:latin typeface="Impact" panose="020B0806030902050204" pitchFamily="34" charset="0"/>
                </a:rPr>
                <a:t>Eigenschappen van de verschuiving</a:t>
              </a:r>
              <a:endParaRPr lang="nl-NL" sz="3200">
                <a:solidFill>
                  <a:srgbClr val="17469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1511" name="Tekstvak 7"/>
            <p:cNvSpPr txBox="1">
              <a:spLocks noChangeArrowheads="1"/>
            </p:cNvSpPr>
            <p:nvPr/>
          </p:nvSpPr>
          <p:spPr bwMode="auto">
            <a:xfrm>
              <a:off x="0" y="0"/>
              <a:ext cx="585" cy="630"/>
            </a:xfrm>
            <a:prstGeom prst="rect">
              <a:avLst/>
            </a:prstGeom>
            <a:solidFill>
              <a:srgbClr val="174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nl-BE" sz="3200">
                  <a:solidFill>
                    <a:srgbClr val="FCFDFE"/>
                  </a:solidFill>
                  <a:latin typeface="Impact" panose="020B0806030902050204" pitchFamily="34" charset="0"/>
                </a:rPr>
                <a:t>M8</a:t>
              </a:r>
              <a:endParaRPr lang="nl-BE" sz="3200">
                <a:latin typeface="Impact" panose="020B0806030902050204" pitchFamily="34" charset="0"/>
              </a:endParaRPr>
            </a:p>
          </p:txBody>
        </p:sp>
      </p:grpSp>
      <p:sp>
        <p:nvSpPr>
          <p:cNvPr id="2" name="Tekstvak 6"/>
          <p:cNvSpPr txBox="1">
            <a:spLocks noChangeArrowheads="1"/>
          </p:cNvSpPr>
          <p:nvPr/>
        </p:nvSpPr>
        <p:spPr bwMode="auto">
          <a:xfrm>
            <a:off x="323850" y="2270125"/>
            <a:ext cx="5718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Het schuifbeeld van een lijnstuk is een (evenwijdig) lijnstuk.</a:t>
            </a:r>
          </a:p>
        </p:txBody>
      </p:sp>
      <p:sp>
        <p:nvSpPr>
          <p:cNvPr id="3" name="Tekstvak 6"/>
          <p:cNvSpPr txBox="1">
            <a:spLocks noChangeArrowheads="1"/>
          </p:cNvSpPr>
          <p:nvPr/>
        </p:nvSpPr>
        <p:spPr bwMode="auto">
          <a:xfrm>
            <a:off x="323850" y="2630488"/>
            <a:ext cx="6403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Het schuifbeeld van een halfrechte is een (evenwijdige) halfrechte.</a:t>
            </a:r>
          </a:p>
        </p:txBody>
      </p:sp>
      <p:sp>
        <p:nvSpPr>
          <p:cNvPr id="4" name="Tekstvak 6"/>
          <p:cNvSpPr txBox="1">
            <a:spLocks noChangeArrowheads="1"/>
          </p:cNvSpPr>
          <p:nvPr/>
        </p:nvSpPr>
        <p:spPr bwMode="auto">
          <a:xfrm>
            <a:off x="323850" y="3324225"/>
            <a:ext cx="2713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BE">
                <a:latin typeface="Calibri" panose="020F0502020204030204" pitchFamily="34" charset="0"/>
              </a:rPr>
              <a:t>Elke </a:t>
            </a:r>
            <a:r>
              <a:rPr lang="nl-BE" b="1" i="1">
                <a:solidFill>
                  <a:srgbClr val="174691"/>
                </a:solidFill>
                <a:latin typeface="Calibri" panose="020F0502020204030204" pitchFamily="34" charset="0"/>
              </a:rPr>
              <a:t>verschuiving</a:t>
            </a:r>
            <a:r>
              <a:rPr lang="nl-BE">
                <a:latin typeface="Calibri" panose="020F0502020204030204" pitchFamily="34" charset="0"/>
              </a:rPr>
              <a:t> behoudt:</a:t>
            </a:r>
          </a:p>
        </p:txBody>
      </p:sp>
      <p:sp>
        <p:nvSpPr>
          <p:cNvPr id="5" name="Tekstvak 6"/>
          <p:cNvSpPr txBox="1">
            <a:spLocks noChangeArrowheads="1"/>
          </p:cNvSpPr>
          <p:nvPr/>
        </p:nvSpPr>
        <p:spPr bwMode="auto">
          <a:xfrm>
            <a:off x="323850" y="3694113"/>
            <a:ext cx="2898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nl-BE">
                <a:latin typeface="Calibri" panose="020F0502020204030204" pitchFamily="34" charset="0"/>
              </a:rPr>
              <a:t>   de lengte van een lijnstuk;</a:t>
            </a:r>
          </a:p>
        </p:txBody>
      </p:sp>
      <p:sp>
        <p:nvSpPr>
          <p:cNvPr id="6" name="Tekstvak 6"/>
          <p:cNvSpPr txBox="1">
            <a:spLocks noChangeArrowheads="1"/>
          </p:cNvSpPr>
          <p:nvPr/>
        </p:nvSpPr>
        <p:spPr bwMode="auto">
          <a:xfrm>
            <a:off x="323850" y="4016375"/>
            <a:ext cx="2798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nl-BE">
                <a:latin typeface="Calibri" panose="020F0502020204030204" pitchFamily="34" charset="0"/>
              </a:rPr>
              <a:t>   de grootte van een hoek;</a:t>
            </a:r>
          </a:p>
        </p:txBody>
      </p:sp>
      <p:sp>
        <p:nvSpPr>
          <p:cNvPr id="9" name="Tekstvak 6"/>
          <p:cNvSpPr txBox="1">
            <a:spLocks noChangeArrowheads="1"/>
          </p:cNvSpPr>
          <p:nvPr/>
        </p:nvSpPr>
        <p:spPr bwMode="auto">
          <a:xfrm>
            <a:off x="323850" y="4346575"/>
            <a:ext cx="3376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nl-BE">
                <a:latin typeface="Calibri" panose="020F0502020204030204" pitchFamily="34" charset="0"/>
              </a:rPr>
              <a:t>   de evenwijdigheid van rechten;</a:t>
            </a:r>
          </a:p>
        </p:txBody>
      </p:sp>
      <p:sp>
        <p:nvSpPr>
          <p:cNvPr id="10" name="Tekstvak 6"/>
          <p:cNvSpPr txBox="1">
            <a:spLocks noChangeArrowheads="1"/>
          </p:cNvSpPr>
          <p:nvPr/>
        </p:nvSpPr>
        <p:spPr bwMode="auto">
          <a:xfrm>
            <a:off x="323850" y="4692650"/>
            <a:ext cx="35448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nl-BE">
                <a:latin typeface="Calibri" panose="020F0502020204030204" pitchFamily="34" charset="0"/>
              </a:rPr>
              <a:t>   de loodrechte stand van rechten.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4826" grpId="0" animBg="1"/>
      <p:bldP spid="2" grpId="0"/>
      <p:bldP spid="3" grpId="0"/>
      <p:bldP spid="4" grpId="0"/>
      <p:bldP spid="5" grpId="0"/>
      <p:bldP spid="6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363</Words>
  <Application>Microsoft Office PowerPoint</Application>
  <PresentationFormat>Diavoorstelling (4:3)</PresentationFormat>
  <Paragraphs>75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Calibri</vt:lpstr>
      <vt:lpstr>Comic Sans MS</vt:lpstr>
      <vt:lpstr>Times New Roman</vt:lpstr>
      <vt:lpstr>Impact</vt:lpstr>
      <vt:lpstr>Verdana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Evenredigheden</dc:title>
  <dc:creator>Snijers André</dc:creator>
  <cp:lastModifiedBy>andre snijers</cp:lastModifiedBy>
  <cp:revision>88</cp:revision>
  <dcterms:created xsi:type="dcterms:W3CDTF">2009-11-24T15:08:55Z</dcterms:created>
  <dcterms:modified xsi:type="dcterms:W3CDTF">2013-12-06T14:28:57Z</dcterms:modified>
</cp:coreProperties>
</file>