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4691"/>
    <a:srgbClr val="0000FF"/>
    <a:srgbClr val="E9ECF6"/>
    <a:srgbClr val="002C5E"/>
    <a:srgbClr val="D49E00"/>
    <a:srgbClr val="3DB645"/>
    <a:srgbClr val="4A66AA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A3926B-86FC-4B0B-AC8B-00956DF0856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8887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3FBB4D-86F6-4208-A5D6-8E46CD239AA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4134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9BFBF5-FB50-4C0E-86E9-318C2E87210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354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CD0CB-ED49-40AC-BBB8-771EF8F7E88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4079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5E5FEF-2A02-4047-BA55-EE0F43922B9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1952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D0B97B-3438-48A8-A821-AE9B2F66C88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4061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65A6B4-E3CB-4C88-AAE6-938EB2C06C8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0503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2E8A8A-91CE-47F7-AE42-02E2D6C019F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4500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5D3416-55F7-4C4B-8F13-1D181DE1533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2373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063E11-BA25-4D8C-B3CE-7648D469DCE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368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E46364-913B-41DD-9AF2-4FF7983F5F6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800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5720CCF-0E70-46FB-AF00-80318D79626B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C:\02.%20Pelckmans%202de%20jaar%20-%20versie%202%20-%20W2013\00.%20Matrix%202de%20jaar\02.%20Matrix%202%20-%20Presentaties%20en%20applets%20meetkunde\09b_draaiing_visueel_2.html" TargetMode="External"/><Relationship Id="rId2" Type="http://schemas.openxmlformats.org/officeDocument/2006/relationships/hyperlink" Target="file:///C:\02.%20Pelckmans%202de%20jaar%20-%20versie%202%20-%20W2013\00.%20Matrix%202de%20jaar\02.%20Matrix%202%20-%20Presentaties%20en%20applets%20meetkunde\09a_draaiing_visueel_1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image" Target="../media/image8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hyperlink" Target="file:///C:\02.%20Pelckmans%202de%20jaar%20-%20versie%202%20-%20W2013\00.%20Matrix%202de%20jaar\02.%20Matrix%202%20-%20Presentaties%20en%20applets%20meetkunde\09c_beeld_punt_draaiing_werkwijze.html" TargetMode="Externa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9.bin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1.wmf"/><Relationship Id="rId9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1076325" y="2770188"/>
            <a:ext cx="8061325" cy="1079500"/>
          </a:xfrm>
          <a:prstGeom prst="rect">
            <a:avLst/>
          </a:prstGeo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sz="2000" b="1" i="1">
                <a:solidFill>
                  <a:srgbClr val="002C5E"/>
                </a:solidFill>
                <a:latin typeface="Comic Sans MS" panose="030F0702030302020204" pitchFamily="66" charset="0"/>
              </a:rPr>
              <a:t> </a:t>
            </a:r>
            <a: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Draaiingen herkennen en tekenen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5123" name="Text Box 7"/>
          <p:cNvSpPr txBox="1">
            <a:spLocks noChangeArrowheads="1"/>
          </p:cNvSpPr>
          <p:nvPr/>
        </p:nvSpPr>
        <p:spPr bwMode="auto">
          <a:xfrm>
            <a:off x="7451725" y="64531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</a:rPr>
              <a:t>© André Snijers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5124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 sz="2400">
              <a:latin typeface="Times New Roman" panose="02020603050405020304" pitchFamily="18" charset="0"/>
            </a:endParaRPr>
          </a:p>
        </p:txBody>
      </p:sp>
      <p:grpSp>
        <p:nvGrpSpPr>
          <p:cNvPr id="5125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5127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M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5128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A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5129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R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5130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T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5131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X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5132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5133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5134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W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5135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5136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K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5137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U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5138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N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5139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E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5140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D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5141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5142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S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5143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5144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5145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5146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47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48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5126" name="Text Box 50"/>
          <p:cNvSpPr txBox="1">
            <a:spLocks noChangeArrowheads="1"/>
          </p:cNvSpPr>
          <p:nvPr/>
        </p:nvSpPr>
        <p:spPr bwMode="auto">
          <a:xfrm>
            <a:off x="-9525" y="2770188"/>
            <a:ext cx="1079500" cy="107950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BE" sz="2800" b="1" i="1">
                <a:solidFill>
                  <a:srgbClr val="FFFFFF"/>
                </a:solidFill>
                <a:latin typeface="Comic Sans MS" panose="030F0702030302020204" pitchFamily="66" charset="0"/>
              </a:rPr>
              <a:t>M9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AutoShape 7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3286125" y="5302250"/>
            <a:ext cx="719138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5128" name="AutoShape 8">
            <a:hlinkClick r:id="" action="ppaction://noaction" highlightClick="1"/>
            <a:hlinkHover r:id="rId3" action="ppaction://hlinkfile"/>
          </p:cNvPr>
          <p:cNvSpPr>
            <a:spLocks noChangeArrowheads="1"/>
          </p:cNvSpPr>
          <p:nvPr/>
        </p:nvSpPr>
        <p:spPr bwMode="auto">
          <a:xfrm>
            <a:off x="5003800" y="2349500"/>
            <a:ext cx="719138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4149725"/>
            <a:ext cx="2378075" cy="208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876425"/>
            <a:ext cx="2592387" cy="256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196975"/>
            <a:ext cx="3067050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Draaiingen in de werkelijkheid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0" y="-19050"/>
            <a:ext cx="9144000" cy="1000125"/>
            <a:chOff x="0" y="0"/>
            <a:chExt cx="5760" cy="630"/>
          </a:xfrm>
        </p:grpSpPr>
        <p:sp>
          <p:nvSpPr>
            <p:cNvPr id="6153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Draaiingen herkennen en tekenen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154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M9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304800" y="4502150"/>
            <a:ext cx="2800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(Knut, de beroemde ijsbeer)</a:t>
            </a:r>
            <a:endParaRPr lang="nl-NL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animBg="1"/>
      <p:bldP spid="5128" grpId="0" animBg="1"/>
      <p:bldP spid="34826" grpId="0" animBg="1"/>
      <p:bldP spid="61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42900" y="1776413"/>
            <a:ext cx="11572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Begrippen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1800225" y="3846513"/>
            <a:ext cx="247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 sz="1000">
              <a:cs typeface="Times New Roman" panose="02020603050405020304" pitchFamily="18" charset="0"/>
            </a:endParaRPr>
          </a:p>
          <a:p>
            <a:r>
              <a:rPr lang="nl-BE" sz="1000">
                <a:cs typeface="Times New Roman" panose="02020603050405020304" pitchFamily="18" charset="0"/>
              </a:rPr>
              <a:t>.</a:t>
            </a:r>
            <a:r>
              <a:rPr lang="nl-NL" sz="800"/>
              <a:t> </a:t>
            </a:r>
            <a:endParaRPr lang="nl-NL"/>
          </a:p>
        </p:txBody>
      </p:sp>
      <p:grpSp>
        <p:nvGrpSpPr>
          <p:cNvPr id="1053" name="Group 29"/>
          <p:cNvGrpSpPr>
            <a:grpSpLocks/>
          </p:cNvGrpSpPr>
          <p:nvPr/>
        </p:nvGrpSpPr>
        <p:grpSpPr bwMode="auto">
          <a:xfrm>
            <a:off x="5073650" y="2298700"/>
            <a:ext cx="3602038" cy="915988"/>
            <a:chOff x="3196" y="1448"/>
            <a:chExt cx="2269" cy="577"/>
          </a:xfrm>
        </p:grpSpPr>
        <p:sp>
          <p:nvSpPr>
            <p:cNvPr id="1049" name="Rectangle 7"/>
            <p:cNvSpPr>
              <a:spLocks noChangeArrowheads="1"/>
            </p:cNvSpPr>
            <p:nvPr/>
          </p:nvSpPr>
          <p:spPr bwMode="auto">
            <a:xfrm>
              <a:off x="3196" y="1448"/>
              <a:ext cx="2269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Het punt A’ is het draaibeeld van het</a:t>
              </a:r>
            </a:p>
            <a:p>
              <a:pPr eaLnBrk="1" hangingPunct="1"/>
              <a:r>
                <a:rPr lang="nl-BE"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punt A door een draaiing rond het </a:t>
              </a:r>
            </a:p>
            <a:p>
              <a:pPr eaLnBrk="1" hangingPunct="1"/>
              <a:r>
                <a:rPr lang="nl-BE"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punt O over een hoek    .</a:t>
              </a:r>
              <a:endParaRPr lang="nl-NL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1030" name="Object 15"/>
            <p:cNvGraphicFramePr>
              <a:graphicFrameLocks noChangeAspect="1"/>
            </p:cNvGraphicFramePr>
            <p:nvPr/>
          </p:nvGraphicFramePr>
          <p:xfrm>
            <a:off x="4539" y="1880"/>
            <a:ext cx="113" cy="1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" name="Vergelijking" r:id="rId3" imgW="139680" imgH="139680" progId="Equation.3">
                    <p:embed/>
                  </p:oleObj>
                </mc:Choice>
                <mc:Fallback>
                  <p:oleObj name="Vergelijking" r:id="rId3" imgW="139680" imgH="139680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39" y="1880"/>
                          <a:ext cx="113" cy="1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26" name="Object 1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Vergelijking" r:id="rId5" imgW="114120" imgH="215640" progId="Equation.3">
                  <p:embed/>
                </p:oleObj>
              </mc:Choice>
              <mc:Fallback>
                <p:oleObj name="Vergelijking" r:id="rId5" imgW="114120" imgH="21564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52" name="Group 28"/>
          <p:cNvGrpSpPr>
            <a:grpSpLocks/>
          </p:cNvGrpSpPr>
          <p:nvPr/>
        </p:nvGrpSpPr>
        <p:grpSpPr bwMode="auto">
          <a:xfrm>
            <a:off x="5073650" y="3244850"/>
            <a:ext cx="2593975" cy="1320800"/>
            <a:chOff x="3196" y="1931"/>
            <a:chExt cx="1634" cy="832"/>
          </a:xfrm>
        </p:grpSpPr>
        <p:graphicFrame>
          <p:nvGraphicFramePr>
            <p:cNvPr id="1028" name="Object 10"/>
            <p:cNvGraphicFramePr>
              <a:graphicFrameLocks noChangeAspect="1"/>
            </p:cNvGraphicFramePr>
            <p:nvPr/>
          </p:nvGraphicFramePr>
          <p:xfrm>
            <a:off x="3927" y="2490"/>
            <a:ext cx="178" cy="2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7" r:id="rId7" imgW="139579" imgH="215713" progId="Equation.DSMT4">
                    <p:embed/>
                  </p:oleObj>
                </mc:Choice>
                <mc:Fallback>
                  <p:oleObj r:id="rId7" imgW="139579" imgH="215713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27" y="2490"/>
                          <a:ext cx="178" cy="27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48" name="Rectangle 11"/>
            <p:cNvSpPr>
              <a:spLocks noChangeArrowheads="1"/>
            </p:cNvSpPr>
            <p:nvPr/>
          </p:nvSpPr>
          <p:spPr bwMode="auto">
            <a:xfrm>
              <a:off x="3196" y="1931"/>
              <a:ext cx="1634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tabLst>
                  <a:tab pos="133350" algn="l"/>
                  <a:tab pos="6683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tabLst>
                  <a:tab pos="133350" algn="l"/>
                  <a:tab pos="6683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tabLst>
                  <a:tab pos="133350" algn="l"/>
                  <a:tab pos="6683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tabLst>
                  <a:tab pos="133350" algn="l"/>
                  <a:tab pos="6683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tabLst>
                  <a:tab pos="133350" algn="l"/>
                  <a:tab pos="6683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3350" algn="l"/>
                  <a:tab pos="6683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3350" algn="l"/>
                  <a:tab pos="6683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3350" algn="l"/>
                  <a:tab pos="6683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3350" algn="l"/>
                  <a:tab pos="6683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  <a:cs typeface="Times New Roman" panose="02020603050405020304" pitchFamily="18" charset="0"/>
                </a:rPr>
                <a:t>Beeld van een punt door</a:t>
              </a:r>
            </a:p>
            <a:p>
              <a:pPr algn="ctr" eaLnBrk="1" hangingPunct="1"/>
              <a:r>
                <a:rPr lang="nl-BE">
                  <a:latin typeface="Calibri" panose="020F0502020204030204" pitchFamily="34" charset="0"/>
                  <a:cs typeface="Times New Roman" panose="02020603050405020304" pitchFamily="18" charset="0"/>
                </a:rPr>
                <a:t> een draaiing:</a:t>
              </a:r>
            </a:p>
            <a:p>
              <a:pPr eaLnBrk="1" hangingPunct="1"/>
              <a:r>
                <a:rPr lang="nl-BE">
                  <a:solidFill>
                    <a:srgbClr val="0000FF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            </a:t>
              </a:r>
              <a:r>
                <a:rPr lang="nl-BE">
                  <a:latin typeface="Calibri" panose="020F0502020204030204" pitchFamily="34" charset="0"/>
                  <a:cs typeface="Times New Roman" panose="02020603050405020304" pitchFamily="18" charset="0"/>
                </a:rPr>
                <a:t>r</a:t>
              </a:r>
              <a:r>
                <a:rPr lang="nl-BE" b="1" baseline="-30000">
                  <a:latin typeface="Calibri" panose="020F0502020204030204" pitchFamily="34" charset="0"/>
                  <a:cs typeface="Times New Roman" panose="02020603050405020304" pitchFamily="18" charset="0"/>
                </a:rPr>
                <a:t>(O,    )</a:t>
              </a:r>
              <a:r>
                <a:rPr lang="nl-BE">
                  <a:latin typeface="Calibri" panose="020F0502020204030204" pitchFamily="34" charset="0"/>
                  <a:cs typeface="Times New Roman" panose="02020603050405020304" pitchFamily="18" charset="0"/>
                </a:rPr>
                <a:t> (A) = A’</a:t>
              </a:r>
              <a:endParaRPr lang="nl-NL">
                <a:latin typeface="Calibri" panose="020F0502020204030204" pitchFamily="34" charset="0"/>
              </a:endParaRPr>
            </a:p>
          </p:txBody>
        </p:sp>
        <p:graphicFrame>
          <p:nvGraphicFramePr>
            <p:cNvPr id="1029" name="Object 21"/>
            <p:cNvGraphicFramePr>
              <a:graphicFrameLocks noChangeAspect="1"/>
            </p:cNvGraphicFramePr>
            <p:nvPr/>
          </p:nvGraphicFramePr>
          <p:xfrm>
            <a:off x="3797" y="2412"/>
            <a:ext cx="102" cy="1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8" name="Vergelijking" r:id="rId9" imgW="139680" imgH="139680" progId="Equation.3">
                    <p:embed/>
                  </p:oleObj>
                </mc:Choice>
                <mc:Fallback>
                  <p:oleObj name="Vergelijking" r:id="rId9" imgW="139680" imgH="139680" progId="Equation.3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97" y="2412"/>
                          <a:ext cx="102" cy="1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54" name="Group 30"/>
          <p:cNvGrpSpPr>
            <a:grpSpLocks/>
          </p:cNvGrpSpPr>
          <p:nvPr/>
        </p:nvGrpSpPr>
        <p:grpSpPr bwMode="auto">
          <a:xfrm>
            <a:off x="5741988" y="4514850"/>
            <a:ext cx="1136650" cy="366713"/>
            <a:chOff x="3617" y="2844"/>
            <a:chExt cx="716" cy="231"/>
          </a:xfrm>
        </p:grpSpPr>
        <p:sp>
          <p:nvSpPr>
            <p:cNvPr id="1046" name="Rectangle 12"/>
            <p:cNvSpPr>
              <a:spLocks noChangeArrowheads="1"/>
            </p:cNvSpPr>
            <p:nvPr/>
          </p:nvSpPr>
          <p:spPr bwMode="auto">
            <a:xfrm>
              <a:off x="3617" y="2844"/>
              <a:ext cx="70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tabLst>
                  <a:tab pos="133350" algn="l"/>
                  <a:tab pos="6683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tabLst>
                  <a:tab pos="133350" algn="l"/>
                  <a:tab pos="6683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tabLst>
                  <a:tab pos="133350" algn="l"/>
                  <a:tab pos="6683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tabLst>
                  <a:tab pos="133350" algn="l"/>
                  <a:tab pos="6683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tabLst>
                  <a:tab pos="133350" algn="l"/>
                  <a:tab pos="6683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3350" algn="l"/>
                  <a:tab pos="6683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3350" algn="l"/>
                  <a:tab pos="6683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3350" algn="l"/>
                  <a:tab pos="6683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3350" algn="l"/>
                  <a:tab pos="6683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>
                  <a:latin typeface="Calibri" panose="020F0502020204030204" pitchFamily="34" charset="0"/>
                  <a:cs typeface="Times New Roman" panose="02020603050405020304" pitchFamily="18" charset="0"/>
                </a:rPr>
                <a:t>|AÔA’| =</a:t>
              </a:r>
              <a:r>
                <a:rPr lang="en-GB">
                  <a:latin typeface="Verdana" panose="020B0604030504040204" pitchFamily="34" charset="0"/>
                  <a:cs typeface="Times New Roman" panose="02020603050405020304" pitchFamily="18" charset="0"/>
                </a:rPr>
                <a:t> </a:t>
              </a:r>
              <a:endParaRPr lang="en-GB">
                <a:latin typeface="Verdana" panose="020B0604030504040204" pitchFamily="34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graphicFrame>
          <p:nvGraphicFramePr>
            <p:cNvPr id="1027" name="Object 26"/>
            <p:cNvGraphicFramePr>
              <a:graphicFrameLocks noChangeAspect="1"/>
            </p:cNvGraphicFramePr>
            <p:nvPr/>
          </p:nvGraphicFramePr>
          <p:xfrm>
            <a:off x="4220" y="2927"/>
            <a:ext cx="113" cy="1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9" name="Vergelijking" r:id="rId11" imgW="139680" imgH="139680" progId="Equation.3">
                    <p:embed/>
                  </p:oleObj>
                </mc:Choice>
                <mc:Fallback>
                  <p:oleObj name="Vergelijking" r:id="rId11" imgW="139680" imgH="139680" progId="Equation.3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20" y="2927"/>
                          <a:ext cx="113" cy="1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Rectangle 12"/>
          <p:cNvSpPr>
            <a:spLocks noChangeArrowheads="1"/>
          </p:cNvSpPr>
          <p:nvPr/>
        </p:nvSpPr>
        <p:spPr bwMode="auto">
          <a:xfrm>
            <a:off x="5629275" y="4862513"/>
            <a:ext cx="14446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133350" algn="l"/>
                <a:tab pos="6683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33350" algn="l"/>
                <a:tab pos="6683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33350" algn="l"/>
                <a:tab pos="6683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33350" algn="l"/>
                <a:tab pos="6683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33350" algn="l"/>
                <a:tab pos="6683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" algn="l"/>
                <a:tab pos="6683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" algn="l"/>
                <a:tab pos="6683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" algn="l"/>
                <a:tab pos="6683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" algn="l"/>
                <a:tab pos="6683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>
                <a:latin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|OA| = |OA’|</a:t>
            </a:r>
          </a:p>
        </p:txBody>
      </p:sp>
      <p:sp>
        <p:nvSpPr>
          <p:cNvPr id="3" name="Text Box 28"/>
          <p:cNvSpPr txBox="1">
            <a:spLocks noChangeArrowheads="1"/>
          </p:cNvSpPr>
          <p:nvPr/>
        </p:nvSpPr>
        <p:spPr bwMode="auto">
          <a:xfrm>
            <a:off x="422275" y="5276850"/>
            <a:ext cx="64944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Het 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centrum</a:t>
            </a:r>
            <a:r>
              <a:rPr lang="nl-BE">
                <a:latin typeface="Calibri" panose="020F0502020204030204" pitchFamily="34" charset="0"/>
              </a:rPr>
              <a:t> van een draaiing is het punt waarrond wordt gedraaid.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4" name="Text Box 30"/>
          <p:cNvSpPr txBox="1">
            <a:spLocks noChangeArrowheads="1"/>
          </p:cNvSpPr>
          <p:nvPr/>
        </p:nvSpPr>
        <p:spPr bwMode="auto">
          <a:xfrm>
            <a:off x="423863" y="5573713"/>
            <a:ext cx="85899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De draaihoek heeft 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een grootte </a:t>
            </a:r>
            <a:r>
              <a:rPr lang="nl-BE">
                <a:latin typeface="Calibri" panose="020F0502020204030204" pitchFamily="34" charset="0"/>
              </a:rPr>
              <a:t>(het aantal graden) en 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een zin</a:t>
            </a:r>
            <a:r>
              <a:rPr lang="nl-BE" b="1">
                <a:latin typeface="Calibri" panose="020F0502020204030204" pitchFamily="34" charset="0"/>
              </a:rPr>
              <a:t> </a:t>
            </a:r>
            <a:r>
              <a:rPr lang="nl-BE">
                <a:latin typeface="Calibri" panose="020F0502020204030204" pitchFamily="34" charset="0"/>
              </a:rPr>
              <a:t>(wijzerzin of tegenwijzerzin).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196975"/>
            <a:ext cx="2884488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Het draaibeeld van een punt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1041" name="Group 15"/>
          <p:cNvGrpSpPr>
            <a:grpSpLocks/>
          </p:cNvGrpSpPr>
          <p:nvPr/>
        </p:nvGrpSpPr>
        <p:grpSpPr bwMode="auto">
          <a:xfrm>
            <a:off x="0" y="-71438"/>
            <a:ext cx="9144000" cy="1000126"/>
            <a:chOff x="0" y="0"/>
            <a:chExt cx="5760" cy="630"/>
          </a:xfrm>
        </p:grpSpPr>
        <p:sp>
          <p:nvSpPr>
            <p:cNvPr id="1044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Draaiingen herkennen en tekenen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045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M9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pic>
        <p:nvPicPr>
          <p:cNvPr id="33" name="Afbeelding 32" descr="begrip_draaiing_1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2105025"/>
            <a:ext cx="460375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Afbeelding 33" descr="begrip_draaiing_2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2105025"/>
            <a:ext cx="460375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1" name="Text Box 27"/>
          <p:cNvSpPr txBox="1">
            <a:spLocks noChangeArrowheads="1"/>
          </p:cNvSpPr>
          <p:nvPr/>
        </p:nvSpPr>
        <p:spPr bwMode="auto">
          <a:xfrm>
            <a:off x="436563" y="6172200"/>
            <a:ext cx="6026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Wijzerzin noteer je met een negatieve hoek: |AÔA’’|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 </a:t>
            </a:r>
            <a:r>
              <a:rPr lang="nl-BE">
                <a:latin typeface="Calibri" panose="020F0502020204030204" pitchFamily="34" charset="0"/>
              </a:rPr>
              <a:t>= -75°</a:t>
            </a:r>
          </a:p>
          <a:p>
            <a:r>
              <a:rPr lang="nl-BE">
                <a:latin typeface="Calibri" panose="020F0502020204030204" pitchFamily="34" charset="0"/>
              </a:rPr>
              <a:t>Tegenwijzerzin noteer je met een positieve hoek: |AÔA’|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 </a:t>
            </a:r>
            <a:r>
              <a:rPr lang="nl-BE">
                <a:latin typeface="Calibri" panose="020F0502020204030204" pitchFamily="34" charset="0"/>
              </a:rPr>
              <a:t>= 75°</a:t>
            </a:r>
            <a:endParaRPr lang="nl-NL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34826" grpId="0" animBg="1"/>
      <p:bldP spid="10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98463" y="1779588"/>
            <a:ext cx="11128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Symbolen</a:t>
            </a:r>
            <a:endParaRPr lang="nl-NL" b="1" i="1">
              <a:latin typeface="Calibri" panose="020F0502020204030204" pitchFamily="34" charset="0"/>
            </a:endParaRPr>
          </a:p>
        </p:txBody>
      </p:sp>
      <p:grpSp>
        <p:nvGrpSpPr>
          <p:cNvPr id="2077" name="Group 29"/>
          <p:cNvGrpSpPr>
            <a:grpSpLocks/>
          </p:cNvGrpSpPr>
          <p:nvPr/>
        </p:nvGrpSpPr>
        <p:grpSpPr bwMode="auto">
          <a:xfrm>
            <a:off x="428625" y="2909888"/>
            <a:ext cx="3098800" cy="1333500"/>
            <a:chOff x="270" y="1869"/>
            <a:chExt cx="1952" cy="840"/>
          </a:xfrm>
        </p:grpSpPr>
        <p:sp>
          <p:nvSpPr>
            <p:cNvPr id="2074" name="Line 8"/>
            <p:cNvSpPr>
              <a:spLocks noChangeShapeType="1"/>
            </p:cNvSpPr>
            <p:nvPr/>
          </p:nvSpPr>
          <p:spPr bwMode="auto">
            <a:xfrm rot="10800000" flipH="1">
              <a:off x="368" y="1869"/>
              <a:ext cx="328" cy="639"/>
            </a:xfrm>
            <a:prstGeom prst="line">
              <a:avLst/>
            </a:prstGeom>
            <a:noFill/>
            <a:ln w="25400">
              <a:solidFill>
                <a:srgbClr val="66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075" name="Text Box 9"/>
            <p:cNvSpPr txBox="1">
              <a:spLocks noChangeArrowheads="1"/>
            </p:cNvSpPr>
            <p:nvPr/>
          </p:nvSpPr>
          <p:spPr bwMode="auto">
            <a:xfrm>
              <a:off x="270" y="2478"/>
              <a:ext cx="19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solidFill>
                    <a:srgbClr val="660066"/>
                  </a:solidFill>
                  <a:latin typeface="Calibri" panose="020F0502020204030204" pitchFamily="34" charset="0"/>
                </a:rPr>
                <a:t>draaiing = rotatie (kleine letter)</a:t>
              </a:r>
              <a:endParaRPr lang="nl-NL">
                <a:solidFill>
                  <a:srgbClr val="660066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2081" name="Group 33"/>
          <p:cNvGrpSpPr>
            <a:grpSpLocks/>
          </p:cNvGrpSpPr>
          <p:nvPr/>
        </p:nvGrpSpPr>
        <p:grpSpPr bwMode="auto">
          <a:xfrm>
            <a:off x="1793875" y="2212975"/>
            <a:ext cx="4552950" cy="457200"/>
            <a:chOff x="1130" y="1430"/>
            <a:chExt cx="2868" cy="288"/>
          </a:xfrm>
        </p:grpSpPr>
        <p:sp>
          <p:nvSpPr>
            <p:cNvPr id="2072" name="Line 7"/>
            <p:cNvSpPr>
              <a:spLocks noChangeShapeType="1"/>
            </p:cNvSpPr>
            <p:nvPr/>
          </p:nvSpPr>
          <p:spPr bwMode="auto">
            <a:xfrm rot="10800000" flipV="1">
              <a:off x="1130" y="1582"/>
              <a:ext cx="227" cy="136"/>
            </a:xfrm>
            <a:prstGeom prst="line">
              <a:avLst/>
            </a:prstGeom>
            <a:noFill/>
            <a:ln w="254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073" name="Text Box 10"/>
            <p:cNvSpPr txBox="1">
              <a:spLocks noChangeArrowheads="1"/>
            </p:cNvSpPr>
            <p:nvPr/>
          </p:nvSpPr>
          <p:spPr bwMode="auto">
            <a:xfrm>
              <a:off x="1368" y="1430"/>
              <a:ext cx="263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solidFill>
                    <a:srgbClr val="006600"/>
                  </a:solidFill>
                  <a:latin typeface="Calibri" panose="020F0502020204030204" pitchFamily="34" charset="0"/>
                </a:rPr>
                <a:t>wat gedraaid wordt (tussen ronde haakjes)</a:t>
              </a:r>
              <a:endParaRPr lang="nl-NL">
                <a:solidFill>
                  <a:srgbClr val="006600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95288" y="5030788"/>
            <a:ext cx="13827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Stappenplan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95288" y="5491163"/>
            <a:ext cx="6302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Het draaibeeld van een punt tekenen met geodriehoek en passer</a:t>
            </a:r>
            <a:r>
              <a:rPr lang="nl-NL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7185" name="AutoShape 17">
            <a:hlinkClick r:id="" action="ppaction://noaction" highlightClick="1"/>
            <a:hlinkHover r:id="rId3" action="ppaction://hlinkfile"/>
          </p:cNvPr>
          <p:cNvSpPr>
            <a:spLocks noChangeArrowheads="1"/>
          </p:cNvSpPr>
          <p:nvPr/>
        </p:nvSpPr>
        <p:spPr bwMode="auto">
          <a:xfrm>
            <a:off x="769938" y="6021388"/>
            <a:ext cx="719137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grpSp>
        <p:nvGrpSpPr>
          <p:cNvPr id="2080" name="Group 32"/>
          <p:cNvGrpSpPr>
            <a:grpSpLocks/>
          </p:cNvGrpSpPr>
          <p:nvPr/>
        </p:nvGrpSpPr>
        <p:grpSpPr bwMode="auto">
          <a:xfrm>
            <a:off x="2366963" y="2606675"/>
            <a:ext cx="1628775" cy="366713"/>
            <a:chOff x="1491" y="1678"/>
            <a:chExt cx="1026" cy="231"/>
          </a:xfrm>
        </p:grpSpPr>
        <p:sp>
          <p:nvSpPr>
            <p:cNvPr id="2070" name="Line 17"/>
            <p:cNvSpPr>
              <a:spLocks noChangeShapeType="1"/>
            </p:cNvSpPr>
            <p:nvPr/>
          </p:nvSpPr>
          <p:spPr bwMode="auto">
            <a:xfrm rot="10800000">
              <a:off x="1491" y="1818"/>
              <a:ext cx="227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071" name="Text Box 18"/>
            <p:cNvSpPr txBox="1">
              <a:spLocks noChangeArrowheads="1"/>
            </p:cNvSpPr>
            <p:nvPr/>
          </p:nvSpPr>
          <p:spPr bwMode="auto">
            <a:xfrm>
              <a:off x="1775" y="1678"/>
              <a:ext cx="74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solidFill>
                    <a:srgbClr val="0000FF"/>
                  </a:solidFill>
                  <a:latin typeface="Calibri" panose="020F0502020204030204" pitchFamily="34" charset="0"/>
                </a:rPr>
                <a:t>draaibeeld</a:t>
              </a:r>
              <a:endParaRPr lang="nl-NL">
                <a:solidFill>
                  <a:srgbClr val="0000FF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1001713" y="2606675"/>
            <a:ext cx="1409700" cy="376238"/>
            <a:chOff x="1098" y="1158"/>
            <a:chExt cx="888" cy="237"/>
          </a:xfrm>
        </p:grpSpPr>
        <p:sp>
          <p:nvSpPr>
            <p:cNvPr id="2069" name="Text Box 5"/>
            <p:cNvSpPr txBox="1">
              <a:spLocks noChangeArrowheads="1"/>
            </p:cNvSpPr>
            <p:nvPr/>
          </p:nvSpPr>
          <p:spPr bwMode="auto">
            <a:xfrm>
              <a:off x="1098" y="1158"/>
              <a:ext cx="8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b="1">
                  <a:solidFill>
                    <a:srgbClr val="660066"/>
                  </a:solidFill>
                  <a:latin typeface="Calibri" panose="020F0502020204030204" pitchFamily="34" charset="0"/>
                </a:rPr>
                <a:t>r</a:t>
              </a:r>
              <a:r>
                <a:rPr lang="nl-BE" b="1" baseline="-25000">
                  <a:latin typeface="Calibri" panose="020F0502020204030204" pitchFamily="34" charset="0"/>
                </a:rPr>
                <a:t>(O,     ) </a:t>
              </a:r>
              <a:r>
                <a:rPr lang="nl-BE" b="1">
                  <a:solidFill>
                    <a:srgbClr val="006600"/>
                  </a:solidFill>
                  <a:latin typeface="Calibri" panose="020F0502020204030204" pitchFamily="34" charset="0"/>
                </a:rPr>
                <a:t>(A)</a:t>
              </a:r>
              <a:r>
                <a:rPr lang="nl-BE" b="1">
                  <a:latin typeface="Calibri" panose="020F0502020204030204" pitchFamily="34" charset="0"/>
                </a:rPr>
                <a:t> = </a:t>
              </a:r>
              <a:r>
                <a:rPr lang="nl-BE" b="1">
                  <a:solidFill>
                    <a:srgbClr val="0000FF"/>
                  </a:solidFill>
                  <a:latin typeface="Calibri" panose="020F0502020204030204" pitchFamily="34" charset="0"/>
                </a:rPr>
                <a:t>A’</a:t>
              </a:r>
              <a:endParaRPr lang="nl-NL" b="1">
                <a:solidFill>
                  <a:srgbClr val="0000FF"/>
                </a:solidFill>
                <a:latin typeface="Calibri" panose="020F0502020204030204" pitchFamily="34" charset="0"/>
              </a:endParaRPr>
            </a:p>
          </p:txBody>
        </p:sp>
        <p:graphicFrame>
          <p:nvGraphicFramePr>
            <p:cNvPr id="2050" name="Object 22"/>
            <p:cNvGraphicFramePr>
              <a:graphicFrameLocks noChangeAspect="1"/>
            </p:cNvGraphicFramePr>
            <p:nvPr/>
          </p:nvGraphicFramePr>
          <p:xfrm>
            <a:off x="1327" y="1293"/>
            <a:ext cx="102" cy="1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0" name="Vergelijking" r:id="rId4" imgW="139680" imgH="139680" progId="Equation.3">
                    <p:embed/>
                  </p:oleObj>
                </mc:Choice>
                <mc:Fallback>
                  <p:oleObj name="Vergelijking" r:id="rId4" imgW="139680" imgH="139680" progId="Equation.3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27" y="1293"/>
                          <a:ext cx="102" cy="1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78" name="Group 30"/>
          <p:cNvGrpSpPr>
            <a:grpSpLocks/>
          </p:cNvGrpSpPr>
          <p:nvPr/>
        </p:nvGrpSpPr>
        <p:grpSpPr bwMode="auto">
          <a:xfrm>
            <a:off x="1293813" y="2973388"/>
            <a:ext cx="2881312" cy="860425"/>
            <a:chOff x="815" y="1909"/>
            <a:chExt cx="1815" cy="542"/>
          </a:xfrm>
        </p:grpSpPr>
        <p:sp>
          <p:nvSpPr>
            <p:cNvPr id="2067" name="Text Box 11"/>
            <p:cNvSpPr txBox="1">
              <a:spLocks noChangeArrowheads="1"/>
            </p:cNvSpPr>
            <p:nvPr/>
          </p:nvSpPr>
          <p:spPr bwMode="auto">
            <a:xfrm>
              <a:off x="1085" y="2220"/>
              <a:ext cx="154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centrum van de draaiing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2068" name="Line 6"/>
            <p:cNvSpPr>
              <a:spLocks noChangeShapeType="1"/>
            </p:cNvSpPr>
            <p:nvPr/>
          </p:nvSpPr>
          <p:spPr bwMode="auto">
            <a:xfrm rot="10800000">
              <a:off x="815" y="1909"/>
              <a:ext cx="227" cy="3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2079" name="Group 31"/>
          <p:cNvGrpSpPr>
            <a:grpSpLocks/>
          </p:cNvGrpSpPr>
          <p:nvPr/>
        </p:nvGrpSpPr>
        <p:grpSpPr bwMode="auto">
          <a:xfrm>
            <a:off x="1447800" y="2978150"/>
            <a:ext cx="1647825" cy="433388"/>
            <a:chOff x="912" y="1912"/>
            <a:chExt cx="1038" cy="273"/>
          </a:xfrm>
        </p:grpSpPr>
        <p:sp>
          <p:nvSpPr>
            <p:cNvPr id="2065" name="Line 6"/>
            <p:cNvSpPr>
              <a:spLocks noChangeShapeType="1"/>
            </p:cNvSpPr>
            <p:nvPr/>
          </p:nvSpPr>
          <p:spPr bwMode="auto">
            <a:xfrm rot="10800000">
              <a:off x="912" y="1912"/>
              <a:ext cx="128" cy="10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066" name="Text Box 24"/>
            <p:cNvSpPr txBox="1">
              <a:spLocks noChangeArrowheads="1"/>
            </p:cNvSpPr>
            <p:nvPr/>
          </p:nvSpPr>
          <p:spPr bwMode="auto">
            <a:xfrm>
              <a:off x="1015" y="1954"/>
              <a:ext cx="93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draaiingshoek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196975"/>
            <a:ext cx="3776663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Het draaibeeld van een punt (vervolg)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2062" name="Group 15"/>
          <p:cNvGrpSpPr>
            <a:grpSpLocks/>
          </p:cNvGrpSpPr>
          <p:nvPr/>
        </p:nvGrpSpPr>
        <p:grpSpPr bwMode="auto">
          <a:xfrm>
            <a:off x="0" y="-19050"/>
            <a:ext cx="9144000" cy="1000125"/>
            <a:chOff x="0" y="0"/>
            <a:chExt cx="5760" cy="630"/>
          </a:xfrm>
        </p:grpSpPr>
        <p:sp>
          <p:nvSpPr>
            <p:cNvPr id="2063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Draaiingen herkennen en tekenen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064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M9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468313" y="4356100"/>
            <a:ext cx="2446337" cy="376238"/>
            <a:chOff x="1098" y="1158"/>
            <a:chExt cx="1541" cy="237"/>
          </a:xfrm>
        </p:grpSpPr>
        <p:sp>
          <p:nvSpPr>
            <p:cNvPr id="2083" name="Text Box 5"/>
            <p:cNvSpPr txBox="1">
              <a:spLocks noChangeArrowheads="1"/>
            </p:cNvSpPr>
            <p:nvPr/>
          </p:nvSpPr>
          <p:spPr bwMode="auto">
            <a:xfrm>
              <a:off x="1098" y="1158"/>
              <a:ext cx="154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r</a:t>
              </a:r>
              <a:r>
                <a:rPr lang="nl-BE" baseline="-25000">
                  <a:latin typeface="Calibri" panose="020F0502020204030204" pitchFamily="34" charset="0"/>
                </a:rPr>
                <a:t>(</a:t>
              </a:r>
              <a:r>
                <a:rPr lang="nl-BE" b="1" baseline="-25000">
                  <a:latin typeface="Calibri" panose="020F0502020204030204" pitchFamily="34" charset="0"/>
                </a:rPr>
                <a:t>O</a:t>
              </a:r>
              <a:r>
                <a:rPr lang="nl-BE" baseline="-25000">
                  <a:latin typeface="Calibri" panose="020F0502020204030204" pitchFamily="34" charset="0"/>
                </a:rPr>
                <a:t>,     ) </a:t>
              </a:r>
              <a:r>
                <a:rPr lang="nl-BE">
                  <a:latin typeface="Calibri" panose="020F0502020204030204" pitchFamily="34" charset="0"/>
                </a:rPr>
                <a:t>(A) = A’ lees je als: </a:t>
              </a:r>
              <a:endParaRPr lang="nl-NL">
                <a:latin typeface="Calibri" panose="020F0502020204030204" pitchFamily="34" charset="0"/>
              </a:endParaRPr>
            </a:p>
          </p:txBody>
        </p:sp>
        <p:graphicFrame>
          <p:nvGraphicFramePr>
            <p:cNvPr id="2084" name="Object 22"/>
            <p:cNvGraphicFramePr>
              <a:graphicFrameLocks noChangeAspect="1"/>
            </p:cNvGraphicFramePr>
            <p:nvPr/>
          </p:nvGraphicFramePr>
          <p:xfrm>
            <a:off x="1327" y="1293"/>
            <a:ext cx="102" cy="1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1" name="Vergelijking" r:id="rId6" imgW="139680" imgH="139680" progId="Equation.3">
                    <p:embed/>
                  </p:oleObj>
                </mc:Choice>
                <mc:Fallback>
                  <p:oleObj name="Vergelijking" r:id="rId6" imgW="139680" imgH="139680" progId="Equation.3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27" y="1293"/>
                          <a:ext cx="102" cy="1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89" name="Group 41"/>
          <p:cNvGrpSpPr>
            <a:grpSpLocks/>
          </p:cNvGrpSpPr>
          <p:nvPr/>
        </p:nvGrpSpPr>
        <p:grpSpPr bwMode="auto">
          <a:xfrm>
            <a:off x="2733675" y="4371975"/>
            <a:ext cx="5110163" cy="641350"/>
            <a:chOff x="1722" y="2754"/>
            <a:chExt cx="3219" cy="404"/>
          </a:xfrm>
        </p:grpSpPr>
        <p:sp>
          <p:nvSpPr>
            <p:cNvPr id="3" name="Text Box 16"/>
            <p:cNvSpPr txBox="1">
              <a:spLocks noChangeArrowheads="1"/>
            </p:cNvSpPr>
            <p:nvPr/>
          </p:nvSpPr>
          <p:spPr bwMode="auto">
            <a:xfrm>
              <a:off x="1722" y="2754"/>
              <a:ext cx="3219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i="1">
                  <a:latin typeface="Calibri" panose="020F0502020204030204" pitchFamily="34" charset="0"/>
                </a:rPr>
                <a:t>het beeld van A door draaiing met centrum O en over</a:t>
              </a:r>
              <a:br>
                <a:rPr lang="nl-BE" i="1">
                  <a:latin typeface="Calibri" panose="020F0502020204030204" pitchFamily="34" charset="0"/>
                </a:rPr>
              </a:br>
              <a:r>
                <a:rPr lang="nl-BE" i="1">
                  <a:latin typeface="Calibri" panose="020F0502020204030204" pitchFamily="34" charset="0"/>
                </a:rPr>
                <a:t>een hoekgrootte    is A’</a:t>
              </a:r>
              <a:r>
                <a:rPr lang="nl-NL" i="1">
                  <a:latin typeface="Calibri" panose="020F0502020204030204" pitchFamily="34" charset="0"/>
                </a:rPr>
                <a:t>.</a:t>
              </a:r>
            </a:p>
          </p:txBody>
        </p:sp>
        <p:graphicFrame>
          <p:nvGraphicFramePr>
            <p:cNvPr id="2088" name="Object 15"/>
            <p:cNvGraphicFramePr>
              <a:graphicFrameLocks noChangeAspect="1"/>
            </p:cNvGraphicFramePr>
            <p:nvPr/>
          </p:nvGraphicFramePr>
          <p:xfrm>
            <a:off x="2745" y="3013"/>
            <a:ext cx="113" cy="1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2" name="Vergelijking" r:id="rId7" imgW="139680" imgH="139680" progId="Equation.3">
                    <p:embed/>
                  </p:oleObj>
                </mc:Choice>
                <mc:Fallback>
                  <p:oleObj name="Vergelijking" r:id="rId7" imgW="139680" imgH="139680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45" y="3013"/>
                          <a:ext cx="113" cy="1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83" grpId="0"/>
      <p:bldP spid="7184" grpId="0"/>
      <p:bldP spid="7185" grpId="0" animBg="1"/>
      <p:bldP spid="348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>
            <a:spLocks noChangeArrowheads="1"/>
          </p:cNvSpPr>
          <p:nvPr/>
        </p:nvSpPr>
        <p:spPr bwMode="auto">
          <a:xfrm>
            <a:off x="5143500" y="2716213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Teken het draaibeeld 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 van alle hoekpunten.</a:t>
            </a:r>
          </a:p>
        </p:txBody>
      </p:sp>
      <p:sp>
        <p:nvSpPr>
          <p:cNvPr id="8" name="Tekstvak 7"/>
          <p:cNvSpPr txBox="1">
            <a:spLocks noChangeArrowheads="1"/>
          </p:cNvSpPr>
          <p:nvPr/>
        </p:nvSpPr>
        <p:spPr bwMode="auto">
          <a:xfrm>
            <a:off x="5143500" y="3919538"/>
            <a:ext cx="2451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Verbind de hoekpunten.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323850" y="5084763"/>
            <a:ext cx="24082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Begrippen en symbolen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13" name="Tekstvak 12"/>
          <p:cNvSpPr txBox="1">
            <a:spLocks noChangeArrowheads="1"/>
          </p:cNvSpPr>
          <p:nvPr/>
        </p:nvSpPr>
        <p:spPr bwMode="auto">
          <a:xfrm>
            <a:off x="323850" y="5516563"/>
            <a:ext cx="7632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Het draaibeeld van een figuur vind je door de bepalende punten van de figuur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te draaien.</a:t>
            </a:r>
            <a:r>
              <a:rPr lang="nl-BE">
                <a:latin typeface="Verdana" panose="020B0604030504040204" pitchFamily="34" charset="0"/>
              </a:rPr>
              <a:t> </a:t>
            </a:r>
          </a:p>
        </p:txBody>
      </p:sp>
      <p:grpSp>
        <p:nvGrpSpPr>
          <p:cNvPr id="3096" name="Group 24"/>
          <p:cNvGrpSpPr>
            <a:grpSpLocks/>
          </p:cNvGrpSpPr>
          <p:nvPr/>
        </p:nvGrpSpPr>
        <p:grpSpPr bwMode="auto">
          <a:xfrm>
            <a:off x="358775" y="6092825"/>
            <a:ext cx="3330575" cy="379413"/>
            <a:chOff x="226" y="3838"/>
            <a:chExt cx="2098" cy="239"/>
          </a:xfrm>
        </p:grpSpPr>
        <p:sp>
          <p:nvSpPr>
            <p:cNvPr id="3088" name="Tekstvak 13"/>
            <p:cNvSpPr txBox="1">
              <a:spLocks noChangeArrowheads="1"/>
            </p:cNvSpPr>
            <p:nvPr/>
          </p:nvSpPr>
          <p:spPr bwMode="auto">
            <a:xfrm>
              <a:off x="226" y="3838"/>
              <a:ext cx="209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r</a:t>
              </a:r>
              <a:r>
                <a:rPr lang="nl-BE" b="1" baseline="-25000">
                  <a:latin typeface="Calibri" panose="020F0502020204030204" pitchFamily="34" charset="0"/>
                </a:rPr>
                <a:t>(O</a:t>
              </a:r>
              <a:r>
                <a:rPr lang="nl-BE" baseline="-25000">
                  <a:latin typeface="Calibri" panose="020F0502020204030204" pitchFamily="34" charset="0"/>
                </a:rPr>
                <a:t>,    </a:t>
              </a:r>
              <a:r>
                <a:rPr lang="nl-BE" b="1" baseline="-25000">
                  <a:latin typeface="Calibri" panose="020F0502020204030204" pitchFamily="34" charset="0"/>
                </a:rPr>
                <a:t>) </a:t>
              </a:r>
              <a:r>
                <a:rPr lang="nl-BE">
                  <a:latin typeface="Calibri" panose="020F0502020204030204" pitchFamily="34" charset="0"/>
                </a:rPr>
                <a:t>(∆ ABC) = ∆ A’B’C’ lees je als:</a:t>
              </a:r>
              <a:endParaRPr lang="nl-BE" i="1">
                <a:latin typeface="Calibri" panose="020F0502020204030204" pitchFamily="34" charset="0"/>
              </a:endParaRPr>
            </a:p>
          </p:txBody>
        </p:sp>
        <p:graphicFrame>
          <p:nvGraphicFramePr>
            <p:cNvPr id="3074" name="Object 12"/>
            <p:cNvGraphicFramePr>
              <a:graphicFrameLocks noChangeAspect="1"/>
            </p:cNvGraphicFramePr>
            <p:nvPr/>
          </p:nvGraphicFramePr>
          <p:xfrm>
            <a:off x="443" y="3975"/>
            <a:ext cx="102" cy="1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9" name="Vergelijking" r:id="rId3" imgW="139680" imgH="139680" progId="Equation.3">
                    <p:embed/>
                  </p:oleObj>
                </mc:Choice>
                <mc:Fallback>
                  <p:oleObj name="Vergelijking" r:id="rId3" imgW="139680" imgH="13968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3" y="3975"/>
                          <a:ext cx="102" cy="1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196975"/>
            <a:ext cx="3000375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Het draaibeeld van een figuur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3082" name="Group 15"/>
          <p:cNvGrpSpPr>
            <a:grpSpLocks/>
          </p:cNvGrpSpPr>
          <p:nvPr/>
        </p:nvGrpSpPr>
        <p:grpSpPr bwMode="auto">
          <a:xfrm>
            <a:off x="0" y="-19050"/>
            <a:ext cx="9144000" cy="1000125"/>
            <a:chOff x="0" y="0"/>
            <a:chExt cx="5760" cy="630"/>
          </a:xfrm>
        </p:grpSpPr>
        <p:sp>
          <p:nvSpPr>
            <p:cNvPr id="3086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Draaiingen herkennen en tekenen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087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M9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pic>
        <p:nvPicPr>
          <p:cNvPr id="18" name="Afbeelding 17" descr="beeld_figuur_1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714500"/>
            <a:ext cx="3429000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Afbeelding 18" descr="beeld_figuur_2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714500"/>
            <a:ext cx="3429000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Afbeelding 19" descr="beeld_figuur_3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714500"/>
            <a:ext cx="3429000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95" name="Group 23"/>
          <p:cNvGrpSpPr>
            <a:grpSpLocks/>
          </p:cNvGrpSpPr>
          <p:nvPr/>
        </p:nvGrpSpPr>
        <p:grpSpPr bwMode="auto">
          <a:xfrm>
            <a:off x="355600" y="6446838"/>
            <a:ext cx="7867650" cy="366712"/>
            <a:chOff x="224" y="4061"/>
            <a:chExt cx="4956" cy="231"/>
          </a:xfrm>
        </p:grpSpPr>
        <p:graphicFrame>
          <p:nvGraphicFramePr>
            <p:cNvPr id="3075" name="Object 13"/>
            <p:cNvGraphicFramePr>
              <a:graphicFrameLocks noChangeAspect="1"/>
            </p:cNvGraphicFramePr>
            <p:nvPr/>
          </p:nvGraphicFramePr>
          <p:xfrm>
            <a:off x="3937" y="4134"/>
            <a:ext cx="113" cy="1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0" name="Vergelijking" r:id="rId8" imgW="139680" imgH="139680" progId="Equation.3">
                    <p:embed/>
                  </p:oleObj>
                </mc:Choice>
                <mc:Fallback>
                  <p:oleObj name="Vergelijking" r:id="rId8" imgW="139680" imgH="13968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7" y="4134"/>
                          <a:ext cx="113" cy="1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92" name="Tekstvak 13"/>
            <p:cNvSpPr txBox="1">
              <a:spLocks noChangeArrowheads="1"/>
            </p:cNvSpPr>
            <p:nvPr/>
          </p:nvSpPr>
          <p:spPr bwMode="auto">
            <a:xfrm>
              <a:off x="224" y="4061"/>
              <a:ext cx="49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i="1">
                  <a:latin typeface="Calibri" panose="020F0502020204030204" pitchFamily="34" charset="0"/>
                </a:rPr>
                <a:t>het draaibeeld van de driehoek ABC rond centrum O over hoek     is driehoek A’B’C’.</a:t>
              </a:r>
            </a:p>
          </p:txBody>
        </p:sp>
      </p:grp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593725" y="2574925"/>
            <a:ext cx="4206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>
                <a:latin typeface="Calibri" panose="020F0502020204030204" pitchFamily="34" charset="0"/>
              </a:rPr>
              <a:t>fig</a:t>
            </a:r>
            <a:endParaRPr lang="nl-NL" b="1">
              <a:latin typeface="Calibri" panose="020F0502020204030204" pitchFamily="34" charset="0"/>
            </a:endParaRPr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2908300" y="2382838"/>
            <a:ext cx="4206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>
                <a:latin typeface="Calibri" panose="020F0502020204030204" pitchFamily="34" charset="0"/>
              </a:rPr>
              <a:t>fig</a:t>
            </a:r>
            <a:endParaRPr lang="nl-NL" b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3" grpId="0"/>
      <p:bldP spid="34826" grpId="0" animBg="1"/>
      <p:bldP spid="3097" grpId="0"/>
      <p:bldP spid="3097" grpId="1"/>
      <p:bldP spid="3098" grpId="0"/>
      <p:bldP spid="3098" grpId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313</Words>
  <Application>Microsoft Office PowerPoint</Application>
  <PresentationFormat>Diavoorstelling (4:3)</PresentationFormat>
  <Paragraphs>65</Paragraphs>
  <Slides>5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2</vt:i4>
      </vt:variant>
      <vt:variant>
        <vt:lpstr>Diatitels</vt:lpstr>
      </vt:variant>
      <vt:variant>
        <vt:i4>5</vt:i4>
      </vt:variant>
    </vt:vector>
  </HeadingPairs>
  <TitlesOfParts>
    <vt:vector size="15" baseType="lpstr">
      <vt:lpstr>Arial</vt:lpstr>
      <vt:lpstr>Calibri</vt:lpstr>
      <vt:lpstr>Comic Sans MS</vt:lpstr>
      <vt:lpstr>Times New Roman</vt:lpstr>
      <vt:lpstr>Impact</vt:lpstr>
      <vt:lpstr>Verdana</vt:lpstr>
      <vt:lpstr>Symbol</vt:lpstr>
      <vt:lpstr>Standaardontwerp</vt:lpstr>
      <vt:lpstr>Microsoft Vergelijkingseditor 3.0</vt:lpstr>
      <vt:lpstr>Equation.DSMT4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81</cp:revision>
  <dcterms:created xsi:type="dcterms:W3CDTF">2009-11-24T15:08:55Z</dcterms:created>
  <dcterms:modified xsi:type="dcterms:W3CDTF">2013-12-06T14:39:40Z</dcterms:modified>
</cp:coreProperties>
</file>