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1" r:id="rId3"/>
    <p:sldId id="262" r:id="rId4"/>
    <p:sldId id="265" r:id="rId5"/>
    <p:sldId id="266" r:id="rId6"/>
    <p:sldId id="263" r:id="rId7"/>
    <p:sldId id="264" r:id="rId8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CF6"/>
    <a:srgbClr val="0000FF"/>
    <a:srgbClr val="002C5E"/>
    <a:srgbClr val="D49E00"/>
    <a:srgbClr val="3DB645"/>
    <a:srgbClr val="4A66AA"/>
    <a:srgbClr val="006600"/>
    <a:srgbClr val="E1CA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4A9FFF-6AB5-4A36-84B1-74EB9AB52A66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5459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C5840E-6DD2-4AF9-9DE0-FB96F71FDECE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8957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A4AF06-C60E-440E-97B7-1DCC10753BC6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2721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726804-1207-432B-9EB3-BA5E373C11E2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2117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04112D-338E-4985-B94E-3D9308FF741C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1264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319254-886F-4C2E-AF03-78AD28C537F8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686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66C2EC-95E5-4DDE-9569-014EEDB00D20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5068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476600-A3EB-4A7B-ADAB-B40999FA5CF3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6283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B0DE3D-97D5-4D54-88AF-3BA67314B9BC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1663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123EA5-EA08-4ABB-99B1-B68E0ABDF541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7969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BE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392D98-4324-420F-8A31-380F8F26022A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6366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CA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BBF800C-A084-4F8A-85B6-1A787E05E249}" type="slidenum">
              <a:rPr lang="nl-NL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8.jpeg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11" Type="http://schemas.openxmlformats.org/officeDocument/2006/relationships/image" Target="../media/image12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1.png"/><Relationship Id="rId4" Type="http://schemas.openxmlformats.org/officeDocument/2006/relationships/image" Target="../media/image9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jpeg"/><Relationship Id="rId3" Type="http://schemas.openxmlformats.org/officeDocument/2006/relationships/oleObject" Target="../embeddings/oleObject4.bin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11" Type="http://schemas.openxmlformats.org/officeDocument/2006/relationships/image" Target="../media/image18.png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7.png"/><Relationship Id="rId4" Type="http://schemas.openxmlformats.org/officeDocument/2006/relationships/image" Target="../media/image6.wmf"/><Relationship Id="rId9" Type="http://schemas.openxmlformats.org/officeDocument/2006/relationships/image" Target="../media/image16.png"/><Relationship Id="rId1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oleObject" Target="../embeddings/oleObject7.bin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oleObject" Target="../embeddings/oleObject8.bin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.wmf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1076325" y="2770188"/>
            <a:ext cx="8061325" cy="1079500"/>
          </a:xfrm>
          <a:prstGeom prst="rect">
            <a:avLst/>
          </a:prstGeom>
          <a:solidFill>
            <a:srgbClr val="C59C22"/>
          </a:solidFill>
          <a:ln w="25400">
            <a:solidFill>
              <a:srgbClr val="C59C22"/>
            </a:solidFill>
            <a:miter lim="800000"/>
            <a:headEnd/>
            <a:tailEnd/>
          </a:ln>
        </p:spPr>
        <p:txBody>
          <a:bodyPr lIns="72000" rIns="72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BE" sz="3200" b="1" i="1">
                <a:solidFill>
                  <a:srgbClr val="174691"/>
                </a:solidFill>
                <a:latin typeface="Comic Sans MS" panose="030F0702030302020204" pitchFamily="66" charset="0"/>
              </a:rPr>
              <a:t> Eigenschappen van de draaiingen</a:t>
            </a:r>
            <a:endParaRPr lang="nl-NL" sz="2400">
              <a:latin typeface="Times New Roman" panose="02020603050405020304" pitchFamily="18" charset="0"/>
            </a:endParaRPr>
          </a:p>
        </p:txBody>
      </p:sp>
      <p:sp>
        <p:nvSpPr>
          <p:cNvPr id="8195" name="Text Box 7"/>
          <p:cNvSpPr txBox="1">
            <a:spLocks noChangeArrowheads="1"/>
          </p:cNvSpPr>
          <p:nvPr/>
        </p:nvSpPr>
        <p:spPr bwMode="auto">
          <a:xfrm>
            <a:off x="7451725" y="6453188"/>
            <a:ext cx="1606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 b="1" i="1">
                <a:solidFill>
                  <a:srgbClr val="174691"/>
                </a:solidFill>
                <a:latin typeface="Comic Sans MS" panose="030F0702030302020204" pitchFamily="66" charset="0"/>
              </a:rPr>
              <a:t>© André Snijers</a:t>
            </a:r>
            <a:endParaRPr lang="nl-NL" sz="2400">
              <a:latin typeface="Times New Roman" panose="02020603050405020304" pitchFamily="18" charset="0"/>
            </a:endParaRPr>
          </a:p>
        </p:txBody>
      </p:sp>
      <p:sp>
        <p:nvSpPr>
          <p:cNvPr id="8196" name="Text Box 19"/>
          <p:cNvSpPr txBox="1">
            <a:spLocks noChangeArrowheads="1"/>
          </p:cNvSpPr>
          <p:nvPr/>
        </p:nvSpPr>
        <p:spPr bwMode="auto">
          <a:xfrm>
            <a:off x="3190875" y="14906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l-BE" sz="2400">
              <a:latin typeface="Times New Roman" panose="02020603050405020304" pitchFamily="18" charset="0"/>
            </a:endParaRPr>
          </a:p>
        </p:txBody>
      </p:sp>
      <p:grpSp>
        <p:nvGrpSpPr>
          <p:cNvPr id="8197" name="Group 51"/>
          <p:cNvGrpSpPr>
            <a:grpSpLocks/>
          </p:cNvGrpSpPr>
          <p:nvPr/>
        </p:nvGrpSpPr>
        <p:grpSpPr bwMode="auto">
          <a:xfrm>
            <a:off x="457200" y="476250"/>
            <a:ext cx="3303588" cy="914400"/>
            <a:chOff x="288" y="300"/>
            <a:chExt cx="2081" cy="576"/>
          </a:xfrm>
        </p:grpSpPr>
        <p:sp>
          <p:nvSpPr>
            <p:cNvPr id="8199" name="Text Box 9"/>
            <p:cNvSpPr txBox="1">
              <a:spLocks noChangeArrowheads="1"/>
            </p:cNvSpPr>
            <p:nvPr/>
          </p:nvSpPr>
          <p:spPr bwMode="auto">
            <a:xfrm>
              <a:off x="297" y="300"/>
              <a:ext cx="249" cy="249"/>
            </a:xfrm>
            <a:prstGeom prst="rect">
              <a:avLst/>
            </a:prstGeom>
            <a:solidFill>
              <a:srgbClr val="174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nl-BE" b="1">
                  <a:solidFill>
                    <a:srgbClr val="FFFFFF"/>
                  </a:solidFill>
                </a:rPr>
                <a:t>M</a:t>
              </a:r>
              <a:endParaRPr lang="nl-NL" sz="2400">
                <a:latin typeface="Times New Roman" panose="02020603050405020304" pitchFamily="18" charset="0"/>
              </a:endParaRPr>
            </a:p>
          </p:txBody>
        </p:sp>
        <p:sp>
          <p:nvSpPr>
            <p:cNvPr id="8200" name="Text Box 10"/>
            <p:cNvSpPr txBox="1">
              <a:spLocks noChangeArrowheads="1"/>
            </p:cNvSpPr>
            <p:nvPr/>
          </p:nvSpPr>
          <p:spPr bwMode="auto">
            <a:xfrm>
              <a:off x="586" y="300"/>
              <a:ext cx="249" cy="249"/>
            </a:xfrm>
            <a:prstGeom prst="rect">
              <a:avLst/>
            </a:prstGeom>
            <a:solidFill>
              <a:srgbClr val="174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nl-BE" b="1">
                  <a:solidFill>
                    <a:srgbClr val="FFFFFF"/>
                  </a:solidFill>
                </a:rPr>
                <a:t>A</a:t>
              </a:r>
              <a:endParaRPr lang="nl-NL" sz="2400">
                <a:latin typeface="Times New Roman" panose="02020603050405020304" pitchFamily="18" charset="0"/>
              </a:endParaRPr>
            </a:p>
          </p:txBody>
        </p:sp>
        <p:sp>
          <p:nvSpPr>
            <p:cNvPr id="8201" name="Text Box 11"/>
            <p:cNvSpPr txBox="1">
              <a:spLocks noChangeArrowheads="1"/>
            </p:cNvSpPr>
            <p:nvPr/>
          </p:nvSpPr>
          <p:spPr bwMode="auto">
            <a:xfrm>
              <a:off x="1159" y="300"/>
              <a:ext cx="249" cy="249"/>
            </a:xfrm>
            <a:prstGeom prst="rect">
              <a:avLst/>
            </a:prstGeom>
            <a:solidFill>
              <a:srgbClr val="174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nl-BE" b="1">
                  <a:solidFill>
                    <a:srgbClr val="FFFFFF"/>
                  </a:solidFill>
                </a:rPr>
                <a:t>R</a:t>
              </a:r>
              <a:endParaRPr lang="nl-NL" sz="2400">
                <a:latin typeface="Times New Roman" panose="02020603050405020304" pitchFamily="18" charset="0"/>
              </a:endParaRPr>
            </a:p>
          </p:txBody>
        </p:sp>
        <p:sp>
          <p:nvSpPr>
            <p:cNvPr id="8202" name="Text Box 12"/>
            <p:cNvSpPr txBox="1">
              <a:spLocks noChangeArrowheads="1"/>
            </p:cNvSpPr>
            <p:nvPr/>
          </p:nvSpPr>
          <p:spPr bwMode="auto">
            <a:xfrm>
              <a:off x="872" y="300"/>
              <a:ext cx="249" cy="249"/>
            </a:xfrm>
            <a:prstGeom prst="rect">
              <a:avLst/>
            </a:prstGeom>
            <a:solidFill>
              <a:srgbClr val="174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nl-BE" b="1">
                  <a:solidFill>
                    <a:srgbClr val="FFFFFF"/>
                  </a:solidFill>
                </a:rPr>
                <a:t>T</a:t>
              </a:r>
              <a:endParaRPr lang="nl-NL" sz="2400">
                <a:latin typeface="Times New Roman" panose="02020603050405020304" pitchFamily="18" charset="0"/>
              </a:endParaRPr>
            </a:p>
          </p:txBody>
        </p:sp>
        <p:sp>
          <p:nvSpPr>
            <p:cNvPr id="8203" name="Text Box 13"/>
            <p:cNvSpPr txBox="1">
              <a:spLocks noChangeArrowheads="1"/>
            </p:cNvSpPr>
            <p:nvPr/>
          </p:nvSpPr>
          <p:spPr bwMode="auto">
            <a:xfrm>
              <a:off x="1724" y="300"/>
              <a:ext cx="249" cy="249"/>
            </a:xfrm>
            <a:prstGeom prst="rect">
              <a:avLst/>
            </a:prstGeom>
            <a:solidFill>
              <a:srgbClr val="174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nl-BE" b="1">
                  <a:solidFill>
                    <a:srgbClr val="FFFFFF"/>
                  </a:solidFill>
                </a:rPr>
                <a:t>X</a:t>
              </a:r>
              <a:endParaRPr lang="nl-NL" sz="2400">
                <a:latin typeface="Times New Roman" panose="02020603050405020304" pitchFamily="18" charset="0"/>
              </a:endParaRPr>
            </a:p>
          </p:txBody>
        </p:sp>
        <p:sp>
          <p:nvSpPr>
            <p:cNvPr id="8204" name="Text Box 14"/>
            <p:cNvSpPr txBox="1">
              <a:spLocks noChangeArrowheads="1"/>
            </p:cNvSpPr>
            <p:nvPr/>
          </p:nvSpPr>
          <p:spPr bwMode="auto">
            <a:xfrm>
              <a:off x="1445" y="300"/>
              <a:ext cx="249" cy="249"/>
            </a:xfrm>
            <a:prstGeom prst="rect">
              <a:avLst/>
            </a:prstGeom>
            <a:solidFill>
              <a:srgbClr val="174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nl-BE" b="1">
                  <a:solidFill>
                    <a:srgbClr val="FFFFFF"/>
                  </a:solidFill>
                </a:rPr>
                <a:t>I</a:t>
              </a:r>
              <a:endParaRPr lang="nl-NL" sz="2400">
                <a:latin typeface="Times New Roman" panose="02020603050405020304" pitchFamily="18" charset="0"/>
              </a:endParaRPr>
            </a:p>
          </p:txBody>
        </p:sp>
        <p:sp>
          <p:nvSpPr>
            <p:cNvPr id="8205" name="Text Box 29"/>
            <p:cNvSpPr txBox="1">
              <a:spLocks noChangeArrowheads="1"/>
            </p:cNvSpPr>
            <p:nvPr/>
          </p:nvSpPr>
          <p:spPr bwMode="auto">
            <a:xfrm>
              <a:off x="288" y="572"/>
              <a:ext cx="113" cy="159"/>
            </a:xfrm>
            <a:prstGeom prst="rect">
              <a:avLst/>
            </a:prstGeom>
            <a:solidFill>
              <a:srgbClr val="174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nl-BE" sz="2400">
                <a:latin typeface="Times New Roman" panose="02020603050405020304" pitchFamily="18" charset="0"/>
              </a:endParaRPr>
            </a:p>
          </p:txBody>
        </p:sp>
        <p:sp>
          <p:nvSpPr>
            <p:cNvPr id="8206" name="Text Box 30"/>
            <p:cNvSpPr txBox="1">
              <a:spLocks noChangeArrowheads="1"/>
            </p:cNvSpPr>
            <p:nvPr/>
          </p:nvSpPr>
          <p:spPr bwMode="auto">
            <a:xfrm>
              <a:off x="572" y="572"/>
              <a:ext cx="113" cy="159"/>
            </a:xfrm>
            <a:prstGeom prst="rect">
              <a:avLst/>
            </a:prstGeom>
            <a:solidFill>
              <a:srgbClr val="174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nl-BE" sz="1200" b="1">
                  <a:solidFill>
                    <a:srgbClr val="FFFFFF"/>
                  </a:solidFill>
                </a:rPr>
                <a:t>W</a:t>
              </a:r>
              <a:endParaRPr lang="nl-NL" sz="2400">
                <a:latin typeface="Times New Roman" panose="02020603050405020304" pitchFamily="18" charset="0"/>
              </a:endParaRPr>
            </a:p>
          </p:txBody>
        </p:sp>
        <p:sp>
          <p:nvSpPr>
            <p:cNvPr id="8207" name="Text Box 31"/>
            <p:cNvSpPr txBox="1">
              <a:spLocks noChangeArrowheads="1"/>
            </p:cNvSpPr>
            <p:nvPr/>
          </p:nvSpPr>
          <p:spPr bwMode="auto">
            <a:xfrm>
              <a:off x="431" y="572"/>
              <a:ext cx="113" cy="159"/>
            </a:xfrm>
            <a:prstGeom prst="rect">
              <a:avLst/>
            </a:prstGeom>
            <a:solidFill>
              <a:srgbClr val="174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nl-BE" sz="2400">
                <a:latin typeface="Times New Roman" panose="02020603050405020304" pitchFamily="18" charset="0"/>
              </a:endParaRPr>
            </a:p>
          </p:txBody>
        </p:sp>
        <p:sp>
          <p:nvSpPr>
            <p:cNvPr id="8208" name="Text Box 32"/>
            <p:cNvSpPr txBox="1">
              <a:spLocks noChangeArrowheads="1"/>
            </p:cNvSpPr>
            <p:nvPr/>
          </p:nvSpPr>
          <p:spPr bwMode="auto">
            <a:xfrm>
              <a:off x="1003" y="572"/>
              <a:ext cx="113" cy="159"/>
            </a:xfrm>
            <a:prstGeom prst="rect">
              <a:avLst/>
            </a:prstGeom>
            <a:solidFill>
              <a:srgbClr val="174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nl-BE" sz="1200" b="1">
                  <a:solidFill>
                    <a:srgbClr val="FFFFFF"/>
                  </a:solidFill>
                </a:rPr>
                <a:t>K</a:t>
              </a:r>
              <a:endParaRPr lang="nl-NL" sz="2400">
                <a:latin typeface="Times New Roman" panose="02020603050405020304" pitchFamily="18" charset="0"/>
              </a:endParaRPr>
            </a:p>
          </p:txBody>
        </p:sp>
        <p:sp>
          <p:nvSpPr>
            <p:cNvPr id="8209" name="Text Box 33"/>
            <p:cNvSpPr txBox="1">
              <a:spLocks noChangeArrowheads="1"/>
            </p:cNvSpPr>
            <p:nvPr/>
          </p:nvSpPr>
          <p:spPr bwMode="auto">
            <a:xfrm>
              <a:off x="1148" y="572"/>
              <a:ext cx="113" cy="159"/>
            </a:xfrm>
            <a:prstGeom prst="rect">
              <a:avLst/>
            </a:prstGeom>
            <a:solidFill>
              <a:srgbClr val="174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nl-BE" sz="1200" b="1">
                  <a:solidFill>
                    <a:srgbClr val="FFFFFF"/>
                  </a:solidFill>
                </a:rPr>
                <a:t>U</a:t>
              </a:r>
              <a:endParaRPr lang="nl-NL" sz="2400">
                <a:latin typeface="Times New Roman" panose="02020603050405020304" pitchFamily="18" charset="0"/>
              </a:endParaRPr>
            </a:p>
          </p:txBody>
        </p:sp>
        <p:sp>
          <p:nvSpPr>
            <p:cNvPr id="8210" name="Text Box 34"/>
            <p:cNvSpPr txBox="1">
              <a:spLocks noChangeArrowheads="1"/>
            </p:cNvSpPr>
            <p:nvPr/>
          </p:nvSpPr>
          <p:spPr bwMode="auto">
            <a:xfrm>
              <a:off x="1292" y="572"/>
              <a:ext cx="113" cy="159"/>
            </a:xfrm>
            <a:prstGeom prst="rect">
              <a:avLst/>
            </a:prstGeom>
            <a:solidFill>
              <a:srgbClr val="174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nl-BE" sz="1200" b="1">
                  <a:solidFill>
                    <a:srgbClr val="FFFFFF"/>
                  </a:solidFill>
                </a:rPr>
                <a:t>N</a:t>
              </a:r>
              <a:endParaRPr lang="nl-NL" sz="2400">
                <a:latin typeface="Times New Roman" panose="02020603050405020304" pitchFamily="18" charset="0"/>
              </a:endParaRPr>
            </a:p>
          </p:txBody>
        </p:sp>
        <p:sp>
          <p:nvSpPr>
            <p:cNvPr id="8211" name="Text Box 35"/>
            <p:cNvSpPr txBox="1">
              <a:spLocks noChangeArrowheads="1"/>
            </p:cNvSpPr>
            <p:nvPr/>
          </p:nvSpPr>
          <p:spPr bwMode="auto">
            <a:xfrm>
              <a:off x="1583" y="572"/>
              <a:ext cx="113" cy="159"/>
            </a:xfrm>
            <a:prstGeom prst="rect">
              <a:avLst/>
            </a:prstGeom>
            <a:solidFill>
              <a:srgbClr val="174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nl-BE" sz="1200" b="1">
                  <a:solidFill>
                    <a:srgbClr val="FFFFFF"/>
                  </a:solidFill>
                </a:rPr>
                <a:t>E</a:t>
              </a:r>
              <a:endParaRPr lang="nl-NL" sz="2400">
                <a:latin typeface="Times New Roman" panose="02020603050405020304" pitchFamily="18" charset="0"/>
              </a:endParaRPr>
            </a:p>
          </p:txBody>
        </p:sp>
        <p:sp>
          <p:nvSpPr>
            <p:cNvPr id="8212" name="Text Box 36"/>
            <p:cNvSpPr txBox="1">
              <a:spLocks noChangeArrowheads="1"/>
            </p:cNvSpPr>
            <p:nvPr/>
          </p:nvSpPr>
          <p:spPr bwMode="auto">
            <a:xfrm>
              <a:off x="1429" y="572"/>
              <a:ext cx="113" cy="159"/>
            </a:xfrm>
            <a:prstGeom prst="rect">
              <a:avLst/>
            </a:prstGeom>
            <a:solidFill>
              <a:srgbClr val="174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nl-BE" sz="1200" b="1">
                  <a:solidFill>
                    <a:srgbClr val="FFFFFF"/>
                  </a:solidFill>
                </a:rPr>
                <a:t>D</a:t>
              </a:r>
              <a:endParaRPr lang="nl-NL" sz="2400">
                <a:latin typeface="Times New Roman" panose="02020603050405020304" pitchFamily="18" charset="0"/>
              </a:endParaRPr>
            </a:p>
          </p:txBody>
        </p:sp>
        <p:sp>
          <p:nvSpPr>
            <p:cNvPr id="8213" name="Text Box 37"/>
            <p:cNvSpPr txBox="1">
              <a:spLocks noChangeArrowheads="1"/>
            </p:cNvSpPr>
            <p:nvPr/>
          </p:nvSpPr>
          <p:spPr bwMode="auto">
            <a:xfrm>
              <a:off x="720" y="572"/>
              <a:ext cx="113" cy="159"/>
            </a:xfrm>
            <a:prstGeom prst="rect">
              <a:avLst/>
            </a:prstGeom>
            <a:solidFill>
              <a:srgbClr val="174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nl-BE" sz="1200" b="1">
                  <a:solidFill>
                    <a:srgbClr val="FFFFFF"/>
                  </a:solidFill>
                </a:rPr>
                <a:t>I</a:t>
              </a:r>
              <a:endParaRPr lang="nl-NL" sz="2400">
                <a:latin typeface="Times New Roman" panose="02020603050405020304" pitchFamily="18" charset="0"/>
              </a:endParaRPr>
            </a:p>
          </p:txBody>
        </p:sp>
        <p:sp>
          <p:nvSpPr>
            <p:cNvPr id="8214" name="Text Box 38"/>
            <p:cNvSpPr txBox="1">
              <a:spLocks noChangeArrowheads="1"/>
            </p:cNvSpPr>
            <p:nvPr/>
          </p:nvSpPr>
          <p:spPr bwMode="auto">
            <a:xfrm>
              <a:off x="860" y="571"/>
              <a:ext cx="113" cy="159"/>
            </a:xfrm>
            <a:prstGeom prst="rect">
              <a:avLst/>
            </a:prstGeom>
            <a:solidFill>
              <a:srgbClr val="174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nl-BE" sz="1200" b="1">
                  <a:solidFill>
                    <a:srgbClr val="FFFFFF"/>
                  </a:solidFill>
                </a:rPr>
                <a:t>S</a:t>
              </a:r>
              <a:endParaRPr lang="nl-NL" sz="2400">
                <a:latin typeface="Times New Roman" panose="02020603050405020304" pitchFamily="18" charset="0"/>
              </a:endParaRPr>
            </a:p>
          </p:txBody>
        </p:sp>
        <p:sp>
          <p:nvSpPr>
            <p:cNvPr id="8215" name="Text Box 39"/>
            <p:cNvSpPr txBox="1">
              <a:spLocks noChangeArrowheads="1"/>
            </p:cNvSpPr>
            <p:nvPr/>
          </p:nvSpPr>
          <p:spPr bwMode="auto">
            <a:xfrm>
              <a:off x="1726" y="572"/>
              <a:ext cx="113" cy="159"/>
            </a:xfrm>
            <a:prstGeom prst="rect">
              <a:avLst/>
            </a:prstGeom>
            <a:solidFill>
              <a:srgbClr val="174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nl-BE" sz="2400">
                <a:latin typeface="Times New Roman" panose="02020603050405020304" pitchFamily="18" charset="0"/>
              </a:endParaRPr>
            </a:p>
          </p:txBody>
        </p:sp>
        <p:sp>
          <p:nvSpPr>
            <p:cNvPr id="8216" name="Text Box 41"/>
            <p:cNvSpPr txBox="1">
              <a:spLocks noChangeArrowheads="1"/>
            </p:cNvSpPr>
            <p:nvPr/>
          </p:nvSpPr>
          <p:spPr bwMode="auto">
            <a:xfrm>
              <a:off x="1860" y="572"/>
              <a:ext cx="113" cy="163"/>
            </a:xfrm>
            <a:prstGeom prst="rect">
              <a:avLst/>
            </a:prstGeom>
            <a:solidFill>
              <a:srgbClr val="174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nl-BE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8217" name="Group 49"/>
            <p:cNvGrpSpPr>
              <a:grpSpLocks/>
            </p:cNvGrpSpPr>
            <p:nvPr/>
          </p:nvGrpSpPr>
          <p:grpSpPr bwMode="auto">
            <a:xfrm>
              <a:off x="1927" y="422"/>
              <a:ext cx="442" cy="454"/>
              <a:chOff x="1927" y="422"/>
              <a:chExt cx="442" cy="454"/>
            </a:xfrm>
          </p:grpSpPr>
          <p:sp>
            <p:nvSpPr>
              <p:cNvPr id="8218" name="AutoShape 42"/>
              <p:cNvSpPr>
                <a:spLocks noChangeArrowheads="1"/>
              </p:cNvSpPr>
              <p:nvPr/>
            </p:nvSpPr>
            <p:spPr bwMode="auto">
              <a:xfrm>
                <a:off x="1927" y="422"/>
                <a:ext cx="439" cy="227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nl-BE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19" name="AutoShape 46"/>
              <p:cNvSpPr>
                <a:spLocks noChangeArrowheads="1"/>
              </p:cNvSpPr>
              <p:nvPr/>
            </p:nvSpPr>
            <p:spPr bwMode="auto">
              <a:xfrm rot="10800000">
                <a:off x="1930" y="649"/>
                <a:ext cx="439" cy="227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nl-BE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20" name="Text Box 47"/>
              <p:cNvSpPr txBox="1">
                <a:spLocks noChangeArrowheads="1"/>
              </p:cNvSpPr>
              <p:nvPr/>
            </p:nvSpPr>
            <p:spPr bwMode="auto">
              <a:xfrm>
                <a:off x="2095" y="485"/>
                <a:ext cx="91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nl-BE" sz="2400" b="1">
                    <a:solidFill>
                      <a:srgbClr val="174691"/>
                    </a:solidFill>
                  </a:rPr>
                  <a:t>2</a:t>
                </a:r>
                <a:endParaRPr lang="nl-NL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8198" name="Text Box 50"/>
          <p:cNvSpPr txBox="1">
            <a:spLocks noChangeArrowheads="1"/>
          </p:cNvSpPr>
          <p:nvPr/>
        </p:nvSpPr>
        <p:spPr bwMode="auto">
          <a:xfrm>
            <a:off x="-9525" y="2770188"/>
            <a:ext cx="1079500" cy="1079500"/>
          </a:xfrm>
          <a:prstGeom prst="rect">
            <a:avLst/>
          </a:prstGeom>
          <a:solidFill>
            <a:srgbClr val="174691"/>
          </a:solidFill>
          <a:ln w="9525">
            <a:solidFill>
              <a:srgbClr val="17469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nl-BE" sz="2800" b="1" i="1">
                <a:solidFill>
                  <a:srgbClr val="FFFFFF"/>
                </a:solidFill>
                <a:latin typeface="Comic Sans MS" panose="030F0702030302020204" pitchFamily="66" charset="0"/>
              </a:rPr>
              <a:t>M10</a:t>
            </a:r>
            <a:endParaRPr lang="nl-NL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kstvak 19"/>
          <p:cNvSpPr txBox="1">
            <a:spLocks noChangeArrowheads="1"/>
          </p:cNvSpPr>
          <p:nvPr/>
        </p:nvSpPr>
        <p:spPr bwMode="auto">
          <a:xfrm>
            <a:off x="331788" y="6015038"/>
            <a:ext cx="8270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BE" b="1" i="1">
                <a:latin typeface="Calibri" panose="020F0502020204030204" pitchFamily="34" charset="0"/>
              </a:rPr>
              <a:t>Besluit</a:t>
            </a:r>
          </a:p>
        </p:txBody>
      </p:sp>
      <p:sp>
        <p:nvSpPr>
          <p:cNvPr id="21" name="Tekstvak 20"/>
          <p:cNvSpPr txBox="1">
            <a:spLocks noChangeArrowheads="1"/>
          </p:cNvSpPr>
          <p:nvPr/>
        </p:nvSpPr>
        <p:spPr bwMode="auto">
          <a:xfrm>
            <a:off x="331788" y="6381750"/>
            <a:ext cx="4311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BE">
                <a:latin typeface="Calibri" panose="020F0502020204030204" pitchFamily="34" charset="0"/>
              </a:rPr>
              <a:t>Het draaibeeld van een rechte is een rechte.</a:t>
            </a:r>
          </a:p>
        </p:txBody>
      </p:sp>
      <p:grpSp>
        <p:nvGrpSpPr>
          <p:cNvPr id="2" name="Groep 18"/>
          <p:cNvGrpSpPr>
            <a:grpSpLocks/>
          </p:cNvGrpSpPr>
          <p:nvPr/>
        </p:nvGrpSpPr>
        <p:grpSpPr bwMode="auto">
          <a:xfrm>
            <a:off x="331788" y="1768475"/>
            <a:ext cx="1666875" cy="366713"/>
            <a:chOff x="331788" y="1768475"/>
            <a:chExt cx="1666875" cy="366713"/>
          </a:xfrm>
        </p:grpSpPr>
        <p:sp>
          <p:nvSpPr>
            <p:cNvPr id="1038" name="Tekstvak 6"/>
            <p:cNvSpPr txBox="1">
              <a:spLocks noChangeArrowheads="1"/>
            </p:cNvSpPr>
            <p:nvPr/>
          </p:nvSpPr>
          <p:spPr bwMode="auto">
            <a:xfrm>
              <a:off x="331788" y="1768475"/>
              <a:ext cx="166687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nl-BE">
                  <a:latin typeface="Calibri" panose="020F0502020204030204" pitchFamily="34" charset="0"/>
                </a:rPr>
                <a:t>Teken r</a:t>
              </a:r>
              <a:r>
                <a:rPr lang="nl-BE" b="1" baseline="-25000">
                  <a:latin typeface="Calibri" panose="020F0502020204030204" pitchFamily="34" charset="0"/>
                </a:rPr>
                <a:t>(O,     )</a:t>
              </a:r>
              <a:r>
                <a:rPr lang="nl-BE">
                  <a:latin typeface="Calibri" panose="020F0502020204030204" pitchFamily="34" charset="0"/>
                </a:rPr>
                <a:t> (m)</a:t>
              </a:r>
            </a:p>
          </p:txBody>
        </p:sp>
        <p:graphicFrame>
          <p:nvGraphicFramePr>
            <p:cNvPr id="1026" name="Object 11"/>
            <p:cNvGraphicFramePr>
              <a:graphicFrameLocks noChangeAspect="1"/>
            </p:cNvGraphicFramePr>
            <p:nvPr/>
          </p:nvGraphicFramePr>
          <p:xfrm>
            <a:off x="1290109" y="1965325"/>
            <a:ext cx="161925" cy="161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0" name="Vergelijking" r:id="rId3" imgW="139680" imgH="139680" progId="Equation.3">
                    <p:embed/>
                  </p:oleObj>
                </mc:Choice>
                <mc:Fallback>
                  <p:oleObj name="Vergelijking" r:id="rId3" imgW="139680" imgH="13968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0109" y="1965325"/>
                          <a:ext cx="161925" cy="161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323850" y="1262063"/>
            <a:ext cx="3902075" cy="366712"/>
          </a:xfrm>
          <a:prstGeom prst="rect">
            <a:avLst/>
          </a:prstGeom>
          <a:solidFill>
            <a:srgbClr val="1746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BE" b="1">
                <a:solidFill>
                  <a:schemeClr val="bg1"/>
                </a:solidFill>
                <a:latin typeface="Calibri" panose="020F0502020204030204" pitchFamily="34" charset="0"/>
              </a:rPr>
              <a:t>Beeld van een rechte door een draaiing</a:t>
            </a:r>
            <a:endParaRPr lang="nl-NL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1031" name="Group 19"/>
          <p:cNvGrpSpPr>
            <a:grpSpLocks/>
          </p:cNvGrpSpPr>
          <p:nvPr/>
        </p:nvGrpSpPr>
        <p:grpSpPr bwMode="auto">
          <a:xfrm>
            <a:off x="0" y="-19050"/>
            <a:ext cx="9144000" cy="1000125"/>
            <a:chOff x="0" y="-12"/>
            <a:chExt cx="5760" cy="630"/>
          </a:xfrm>
        </p:grpSpPr>
        <p:sp>
          <p:nvSpPr>
            <p:cNvPr id="1036" name="Rectangle 2"/>
            <p:cNvSpPr txBox="1">
              <a:spLocks noChangeArrowheads="1"/>
            </p:cNvSpPr>
            <p:nvPr/>
          </p:nvSpPr>
          <p:spPr bwMode="auto">
            <a:xfrm>
              <a:off x="0" y="-12"/>
              <a:ext cx="5760" cy="630"/>
            </a:xfrm>
            <a:prstGeom prst="rect">
              <a:avLst/>
            </a:prstGeom>
            <a:solidFill>
              <a:srgbClr val="C5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nl-BE" sz="3600">
                  <a:solidFill>
                    <a:srgbClr val="174691"/>
                  </a:solidFill>
                  <a:latin typeface="Impact" panose="020B0806030902050204" pitchFamily="34" charset="0"/>
                </a:rPr>
                <a:t>          </a:t>
              </a:r>
              <a:r>
                <a:rPr lang="nl-BE" sz="3200">
                  <a:solidFill>
                    <a:srgbClr val="174691"/>
                  </a:solidFill>
                  <a:latin typeface="Impact" panose="020B0806030902050204" pitchFamily="34" charset="0"/>
                </a:rPr>
                <a:t>Eigenschappen van de draaiingen</a:t>
              </a:r>
              <a:endParaRPr lang="nl-NL" sz="3200">
                <a:solidFill>
                  <a:srgbClr val="17469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037" name="Tekstvak 7"/>
            <p:cNvSpPr txBox="1">
              <a:spLocks noChangeArrowheads="1"/>
            </p:cNvSpPr>
            <p:nvPr/>
          </p:nvSpPr>
          <p:spPr bwMode="auto">
            <a:xfrm>
              <a:off x="0" y="-12"/>
              <a:ext cx="585" cy="630"/>
            </a:xfrm>
            <a:prstGeom prst="rect">
              <a:avLst/>
            </a:prstGeom>
            <a:solidFill>
              <a:srgbClr val="174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nl-BE" sz="3200">
                  <a:solidFill>
                    <a:srgbClr val="FCFDFE"/>
                  </a:solidFill>
                  <a:latin typeface="Impact" panose="020B0806030902050204" pitchFamily="34" charset="0"/>
                </a:rPr>
                <a:t>M10</a:t>
              </a:r>
              <a:endParaRPr lang="nl-BE" sz="3200">
                <a:latin typeface="Impact" panose="020B0806030902050204" pitchFamily="34" charset="0"/>
              </a:endParaRPr>
            </a:p>
          </p:txBody>
        </p:sp>
      </p:grpSp>
      <p:pic>
        <p:nvPicPr>
          <p:cNvPr id="25" name="Afbeelding 24" descr="beeld_rechte_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478088"/>
            <a:ext cx="4708525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Afbeelding 25" descr="beeld_rechte_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478088"/>
            <a:ext cx="4708525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Afbeelding 26" descr="beeld_rechte_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478088"/>
            <a:ext cx="4708525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Afbeelding 27" descr="beeld_rechte_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478088"/>
            <a:ext cx="4708525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48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vak 11"/>
          <p:cNvSpPr txBox="1">
            <a:spLocks noChangeArrowheads="1"/>
          </p:cNvSpPr>
          <p:nvPr/>
        </p:nvSpPr>
        <p:spPr bwMode="auto">
          <a:xfrm>
            <a:off x="323850" y="5942013"/>
            <a:ext cx="8270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BE" b="1" i="1">
                <a:latin typeface="Calibri" panose="020F0502020204030204" pitchFamily="34" charset="0"/>
              </a:rPr>
              <a:t>Besluit</a:t>
            </a:r>
          </a:p>
        </p:txBody>
      </p:sp>
      <p:sp>
        <p:nvSpPr>
          <p:cNvPr id="13" name="Tekstvak 12"/>
          <p:cNvSpPr txBox="1">
            <a:spLocks noChangeArrowheads="1"/>
          </p:cNvSpPr>
          <p:nvPr/>
        </p:nvSpPr>
        <p:spPr bwMode="auto">
          <a:xfrm>
            <a:off x="323850" y="6308725"/>
            <a:ext cx="5059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BE">
                <a:latin typeface="Calibri" panose="020F0502020204030204" pitchFamily="34" charset="0"/>
              </a:rPr>
              <a:t>De draaiing behoudt de evenwijdigheid van rechten.</a:t>
            </a:r>
          </a:p>
        </p:txBody>
      </p:sp>
      <p:pic>
        <p:nvPicPr>
          <p:cNvPr id="18" name="Afbeelding 17" descr="a is evenwijdig met 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143125"/>
            <a:ext cx="271462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Afbeelding 18" descr="a' is evenwijdig met b'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4286250"/>
            <a:ext cx="27717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ep 19"/>
          <p:cNvGrpSpPr>
            <a:grpSpLocks/>
          </p:cNvGrpSpPr>
          <p:nvPr/>
        </p:nvGrpSpPr>
        <p:grpSpPr bwMode="auto">
          <a:xfrm>
            <a:off x="323850" y="1768475"/>
            <a:ext cx="2738438" cy="366713"/>
            <a:chOff x="323850" y="1768475"/>
            <a:chExt cx="2738438" cy="366713"/>
          </a:xfrm>
        </p:grpSpPr>
        <p:sp>
          <p:nvSpPr>
            <p:cNvPr id="2065" name="Tekstvak 6"/>
            <p:cNvSpPr txBox="1">
              <a:spLocks noChangeArrowheads="1"/>
            </p:cNvSpPr>
            <p:nvPr/>
          </p:nvSpPr>
          <p:spPr bwMode="auto">
            <a:xfrm>
              <a:off x="323850" y="1768475"/>
              <a:ext cx="2738438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nl-BE">
                  <a:latin typeface="Calibri" panose="020F0502020204030204" pitchFamily="34" charset="0"/>
                </a:rPr>
                <a:t>Teken r</a:t>
              </a:r>
              <a:r>
                <a:rPr lang="nl-BE" b="1" baseline="-25000">
                  <a:latin typeface="Calibri" panose="020F0502020204030204" pitchFamily="34" charset="0"/>
                </a:rPr>
                <a:t>(O,     )</a:t>
              </a:r>
              <a:r>
                <a:rPr lang="nl-BE">
                  <a:latin typeface="Calibri" panose="020F0502020204030204" pitchFamily="34" charset="0"/>
                </a:rPr>
                <a:t> (a) en r</a:t>
              </a:r>
              <a:r>
                <a:rPr lang="nl-BE" b="1" baseline="-25000">
                  <a:latin typeface="Calibri" panose="020F0502020204030204" pitchFamily="34" charset="0"/>
                </a:rPr>
                <a:t>(O,     )</a:t>
              </a:r>
              <a:r>
                <a:rPr lang="nl-BE">
                  <a:latin typeface="Calibri" panose="020F0502020204030204" pitchFamily="34" charset="0"/>
                </a:rPr>
                <a:t> (b)</a:t>
              </a:r>
            </a:p>
          </p:txBody>
        </p:sp>
        <p:graphicFrame>
          <p:nvGraphicFramePr>
            <p:cNvPr id="2050" name="Object 15"/>
            <p:cNvGraphicFramePr>
              <a:graphicFrameLocks noChangeAspect="1"/>
            </p:cNvGraphicFramePr>
            <p:nvPr/>
          </p:nvGraphicFramePr>
          <p:xfrm>
            <a:off x="1291696" y="1970088"/>
            <a:ext cx="161925" cy="161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7" name="Vergelijking" r:id="rId5" imgW="139680" imgH="139680" progId="Equation.3">
                    <p:embed/>
                  </p:oleObj>
                </mc:Choice>
                <mc:Fallback>
                  <p:oleObj name="Vergelijking" r:id="rId5" imgW="139680" imgH="139680" progId="Equation.3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1696" y="1970088"/>
                          <a:ext cx="161925" cy="161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1" name="Object 18"/>
            <p:cNvGraphicFramePr>
              <a:graphicFrameLocks noChangeAspect="1"/>
            </p:cNvGraphicFramePr>
            <p:nvPr/>
          </p:nvGraphicFramePr>
          <p:xfrm>
            <a:off x="2412471" y="1965325"/>
            <a:ext cx="161925" cy="161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8" name="Vergelijking" r:id="rId7" imgW="139680" imgH="139680" progId="Equation.3">
                    <p:embed/>
                  </p:oleObj>
                </mc:Choice>
                <mc:Fallback>
                  <p:oleObj name="Vergelijking" r:id="rId7" imgW="139680" imgH="139680" progId="Equation.3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12471" y="1965325"/>
                          <a:ext cx="161925" cy="161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323850" y="1262063"/>
            <a:ext cx="5053013" cy="366712"/>
          </a:xfrm>
          <a:prstGeom prst="rect">
            <a:avLst/>
          </a:prstGeom>
          <a:solidFill>
            <a:srgbClr val="1746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BE" b="1">
                <a:solidFill>
                  <a:schemeClr val="bg1"/>
                </a:solidFill>
                <a:latin typeface="Calibri" panose="020F0502020204030204" pitchFamily="34" charset="0"/>
              </a:rPr>
              <a:t>Beelden van evenwijdige rechten door een draaiing</a:t>
            </a:r>
            <a:endParaRPr lang="nl-NL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2058" name="Group 21"/>
          <p:cNvGrpSpPr>
            <a:grpSpLocks/>
          </p:cNvGrpSpPr>
          <p:nvPr/>
        </p:nvGrpSpPr>
        <p:grpSpPr bwMode="auto">
          <a:xfrm>
            <a:off x="0" y="-19050"/>
            <a:ext cx="9144000" cy="1000125"/>
            <a:chOff x="0" y="-12"/>
            <a:chExt cx="5760" cy="630"/>
          </a:xfrm>
        </p:grpSpPr>
        <p:sp>
          <p:nvSpPr>
            <p:cNvPr id="2063" name="Rectangle 2"/>
            <p:cNvSpPr txBox="1">
              <a:spLocks noChangeArrowheads="1"/>
            </p:cNvSpPr>
            <p:nvPr/>
          </p:nvSpPr>
          <p:spPr bwMode="auto">
            <a:xfrm>
              <a:off x="0" y="-12"/>
              <a:ext cx="5760" cy="630"/>
            </a:xfrm>
            <a:prstGeom prst="rect">
              <a:avLst/>
            </a:prstGeom>
            <a:solidFill>
              <a:srgbClr val="C5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nl-BE" sz="3600">
                  <a:solidFill>
                    <a:srgbClr val="174691"/>
                  </a:solidFill>
                  <a:latin typeface="Impact" panose="020B0806030902050204" pitchFamily="34" charset="0"/>
                </a:rPr>
                <a:t>          </a:t>
              </a:r>
              <a:r>
                <a:rPr lang="nl-BE" sz="3200">
                  <a:solidFill>
                    <a:srgbClr val="174691"/>
                  </a:solidFill>
                  <a:latin typeface="Impact" panose="020B0806030902050204" pitchFamily="34" charset="0"/>
                </a:rPr>
                <a:t>Eigenschappen van de draaiingen</a:t>
              </a:r>
              <a:endParaRPr lang="nl-NL" sz="3200">
                <a:solidFill>
                  <a:srgbClr val="17469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064" name="Tekstvak 7"/>
            <p:cNvSpPr txBox="1">
              <a:spLocks noChangeArrowheads="1"/>
            </p:cNvSpPr>
            <p:nvPr/>
          </p:nvSpPr>
          <p:spPr bwMode="auto">
            <a:xfrm>
              <a:off x="0" y="-12"/>
              <a:ext cx="585" cy="630"/>
            </a:xfrm>
            <a:prstGeom prst="rect">
              <a:avLst/>
            </a:prstGeom>
            <a:solidFill>
              <a:srgbClr val="174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nl-BE" sz="3200">
                  <a:solidFill>
                    <a:srgbClr val="FCFDFE"/>
                  </a:solidFill>
                  <a:latin typeface="Impact" panose="020B0806030902050204" pitchFamily="34" charset="0"/>
                </a:rPr>
                <a:t>M10</a:t>
              </a:r>
              <a:endParaRPr lang="nl-BE" sz="3200">
                <a:latin typeface="Impact" panose="020B0806030902050204" pitchFamily="34" charset="0"/>
              </a:endParaRPr>
            </a:p>
          </p:txBody>
        </p:sp>
      </p:grpSp>
      <p:pic>
        <p:nvPicPr>
          <p:cNvPr id="24" name="Afbeelding 23" descr="Beeld_evenwijdige_rechten_1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357438"/>
            <a:ext cx="45307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Afbeelding 24" descr="Beeld_evenwijdige_rechten_2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357438"/>
            <a:ext cx="45307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Afbeelding 25" descr="Beeld_evenwijdige_rechten_3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357438"/>
            <a:ext cx="45307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Afbeelding 26" descr="Beeld_evenwijdige_rechten_4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357438"/>
            <a:ext cx="45307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348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/>
          <p:cNvSpPr txBox="1">
            <a:spLocks noChangeArrowheads="1"/>
          </p:cNvSpPr>
          <p:nvPr/>
        </p:nvSpPr>
        <p:spPr bwMode="auto">
          <a:xfrm>
            <a:off x="395288" y="6015038"/>
            <a:ext cx="8270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BE" b="1" i="1">
                <a:latin typeface="Calibri" panose="020F0502020204030204" pitchFamily="34" charset="0"/>
              </a:rPr>
              <a:t>Besluit</a:t>
            </a:r>
          </a:p>
        </p:txBody>
      </p:sp>
      <p:sp>
        <p:nvSpPr>
          <p:cNvPr id="9" name="Tekstvak 8"/>
          <p:cNvSpPr txBox="1">
            <a:spLocks noChangeArrowheads="1"/>
          </p:cNvSpPr>
          <p:nvPr/>
        </p:nvSpPr>
        <p:spPr bwMode="auto">
          <a:xfrm>
            <a:off x="395288" y="6375400"/>
            <a:ext cx="5232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BE">
                <a:latin typeface="Calibri" panose="020F0502020204030204" pitchFamily="34" charset="0"/>
              </a:rPr>
              <a:t>De draaiing behoudt de loodrechte stand van rechten.</a:t>
            </a:r>
          </a:p>
        </p:txBody>
      </p:sp>
      <p:grpSp>
        <p:nvGrpSpPr>
          <p:cNvPr id="3078" name="Group 23"/>
          <p:cNvGrpSpPr>
            <a:grpSpLocks/>
          </p:cNvGrpSpPr>
          <p:nvPr/>
        </p:nvGrpSpPr>
        <p:grpSpPr bwMode="auto">
          <a:xfrm>
            <a:off x="0" y="-19050"/>
            <a:ext cx="9144000" cy="1000125"/>
            <a:chOff x="0" y="-12"/>
            <a:chExt cx="5760" cy="630"/>
          </a:xfrm>
        </p:grpSpPr>
        <p:sp>
          <p:nvSpPr>
            <p:cNvPr id="3090" name="Rectangle 2"/>
            <p:cNvSpPr txBox="1">
              <a:spLocks noChangeArrowheads="1"/>
            </p:cNvSpPr>
            <p:nvPr/>
          </p:nvSpPr>
          <p:spPr bwMode="auto">
            <a:xfrm>
              <a:off x="0" y="-12"/>
              <a:ext cx="5760" cy="630"/>
            </a:xfrm>
            <a:prstGeom prst="rect">
              <a:avLst/>
            </a:prstGeom>
            <a:solidFill>
              <a:srgbClr val="C5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nl-BE" sz="3600">
                  <a:solidFill>
                    <a:srgbClr val="174691"/>
                  </a:solidFill>
                  <a:latin typeface="Impact" panose="020B0806030902050204" pitchFamily="34" charset="0"/>
                </a:rPr>
                <a:t>          </a:t>
              </a:r>
              <a:r>
                <a:rPr lang="nl-BE" sz="3200">
                  <a:solidFill>
                    <a:srgbClr val="174691"/>
                  </a:solidFill>
                  <a:latin typeface="Impact" panose="020B0806030902050204" pitchFamily="34" charset="0"/>
                </a:rPr>
                <a:t>Eigenschappen van de draaiingen</a:t>
              </a:r>
              <a:endParaRPr lang="nl-NL" sz="3200">
                <a:solidFill>
                  <a:srgbClr val="17469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091" name="Tekstvak 7"/>
            <p:cNvSpPr txBox="1">
              <a:spLocks noChangeArrowheads="1"/>
            </p:cNvSpPr>
            <p:nvPr/>
          </p:nvSpPr>
          <p:spPr bwMode="auto">
            <a:xfrm>
              <a:off x="0" y="-12"/>
              <a:ext cx="585" cy="630"/>
            </a:xfrm>
            <a:prstGeom prst="rect">
              <a:avLst/>
            </a:prstGeom>
            <a:solidFill>
              <a:srgbClr val="174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nl-BE" sz="3200">
                  <a:solidFill>
                    <a:srgbClr val="FCFDFE"/>
                  </a:solidFill>
                  <a:latin typeface="Impact" panose="020B0806030902050204" pitchFamily="34" charset="0"/>
                </a:rPr>
                <a:t>M10</a:t>
              </a:r>
              <a:endParaRPr lang="nl-BE" sz="3200">
                <a:latin typeface="Impact" panose="020B0806030902050204" pitchFamily="34" charset="0"/>
              </a:endParaRPr>
            </a:p>
          </p:txBody>
        </p:sp>
      </p:grp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395288" y="1257300"/>
            <a:ext cx="4079875" cy="366713"/>
          </a:xfrm>
          <a:prstGeom prst="rect">
            <a:avLst/>
          </a:prstGeom>
          <a:solidFill>
            <a:srgbClr val="1746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BE" b="1">
                <a:solidFill>
                  <a:schemeClr val="bg1"/>
                </a:solidFill>
                <a:latin typeface="Calibri" panose="020F0502020204030204" pitchFamily="34" charset="0"/>
              </a:rPr>
              <a:t>Beelden van loodlijnen door een draaiing</a:t>
            </a:r>
            <a:endParaRPr lang="nl-NL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3" name="Groep 19"/>
          <p:cNvGrpSpPr>
            <a:grpSpLocks/>
          </p:cNvGrpSpPr>
          <p:nvPr/>
        </p:nvGrpSpPr>
        <p:grpSpPr bwMode="auto">
          <a:xfrm>
            <a:off x="381000" y="1735138"/>
            <a:ext cx="2738438" cy="366712"/>
            <a:chOff x="323850" y="1768475"/>
            <a:chExt cx="2738438" cy="366713"/>
          </a:xfrm>
        </p:grpSpPr>
        <p:sp>
          <p:nvSpPr>
            <p:cNvPr id="3089" name="Tekstvak 6"/>
            <p:cNvSpPr txBox="1">
              <a:spLocks noChangeArrowheads="1"/>
            </p:cNvSpPr>
            <p:nvPr/>
          </p:nvSpPr>
          <p:spPr bwMode="auto">
            <a:xfrm>
              <a:off x="323850" y="1768475"/>
              <a:ext cx="2738438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nl-BE">
                  <a:latin typeface="Calibri" panose="020F0502020204030204" pitchFamily="34" charset="0"/>
                </a:rPr>
                <a:t>Teken r</a:t>
              </a:r>
              <a:r>
                <a:rPr lang="nl-BE" b="1" baseline="-25000">
                  <a:latin typeface="Calibri" panose="020F0502020204030204" pitchFamily="34" charset="0"/>
                </a:rPr>
                <a:t>(O,     )</a:t>
              </a:r>
              <a:r>
                <a:rPr lang="nl-BE">
                  <a:latin typeface="Calibri" panose="020F0502020204030204" pitchFamily="34" charset="0"/>
                </a:rPr>
                <a:t> (a) en r</a:t>
              </a:r>
              <a:r>
                <a:rPr lang="nl-BE" b="1" baseline="-25000">
                  <a:latin typeface="Calibri" panose="020F0502020204030204" pitchFamily="34" charset="0"/>
                </a:rPr>
                <a:t>(O,     )</a:t>
              </a:r>
              <a:r>
                <a:rPr lang="nl-BE">
                  <a:latin typeface="Calibri" panose="020F0502020204030204" pitchFamily="34" charset="0"/>
                </a:rPr>
                <a:t> (b)</a:t>
              </a:r>
            </a:p>
          </p:txBody>
        </p:sp>
        <p:graphicFrame>
          <p:nvGraphicFramePr>
            <p:cNvPr id="3074" name="Object 15"/>
            <p:cNvGraphicFramePr>
              <a:graphicFrameLocks noChangeAspect="1"/>
            </p:cNvGraphicFramePr>
            <p:nvPr/>
          </p:nvGraphicFramePr>
          <p:xfrm>
            <a:off x="1291696" y="1970088"/>
            <a:ext cx="161925" cy="161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3" name="Vergelijking" r:id="rId3" imgW="139680" imgH="139680" progId="Equation.3">
                    <p:embed/>
                  </p:oleObj>
                </mc:Choice>
                <mc:Fallback>
                  <p:oleObj name="Vergelijking" r:id="rId3" imgW="139680" imgH="139680" progId="Equation.3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1696" y="1970088"/>
                          <a:ext cx="161925" cy="161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5" name="Object 18"/>
            <p:cNvGraphicFramePr>
              <a:graphicFrameLocks noChangeAspect="1"/>
            </p:cNvGraphicFramePr>
            <p:nvPr/>
          </p:nvGraphicFramePr>
          <p:xfrm>
            <a:off x="2412471" y="1965325"/>
            <a:ext cx="161925" cy="161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4" name="Vergelijking" r:id="rId5" imgW="139680" imgH="139680" progId="Equation.3">
                    <p:embed/>
                  </p:oleObj>
                </mc:Choice>
                <mc:Fallback>
                  <p:oleObj name="Vergelijking" r:id="rId5" imgW="139680" imgH="139680" progId="Equation.3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12471" y="1965325"/>
                          <a:ext cx="161925" cy="161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4" name="Afbeelding 23" descr="Beeld_loodlijnen_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428875"/>
            <a:ext cx="4049712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Afbeelding 24" descr="Beeld_loodlijnen_3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428875"/>
            <a:ext cx="4049712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Afbeelding 25" descr="Beeld_loodlijnen_4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428875"/>
            <a:ext cx="4049712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Afbeelding 26" descr="Beeld_loodlijnen_5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428875"/>
            <a:ext cx="4049712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Afbeelding 27" descr="Beeld_loodlijnen_6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428875"/>
            <a:ext cx="4049712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Afbeelding 28" descr="Beeld_loodlijnen_7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428875"/>
            <a:ext cx="4049712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Afbeelding 29" descr="a staat loodrecht op b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00" y="2571750"/>
            <a:ext cx="2970213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Afbeelding 30" descr="a' staat loodrecht op b'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913" y="4248150"/>
            <a:ext cx="2938462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48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vak 11"/>
          <p:cNvSpPr txBox="1">
            <a:spLocks noChangeArrowheads="1"/>
          </p:cNvSpPr>
          <p:nvPr/>
        </p:nvSpPr>
        <p:spPr bwMode="auto">
          <a:xfrm>
            <a:off x="323850" y="5643563"/>
            <a:ext cx="8270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BE" b="1" i="1">
                <a:latin typeface="Calibri" panose="020F0502020204030204" pitchFamily="34" charset="0"/>
              </a:rPr>
              <a:t>Besluit</a:t>
            </a:r>
          </a:p>
        </p:txBody>
      </p:sp>
      <p:sp>
        <p:nvSpPr>
          <p:cNvPr id="14" name="Tekstvak 13"/>
          <p:cNvSpPr txBox="1">
            <a:spLocks noChangeArrowheads="1"/>
          </p:cNvSpPr>
          <p:nvPr/>
        </p:nvSpPr>
        <p:spPr bwMode="auto">
          <a:xfrm>
            <a:off x="347663" y="6000750"/>
            <a:ext cx="5016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BE">
                <a:latin typeface="Calibri" panose="020F0502020204030204" pitchFamily="34" charset="0"/>
              </a:rPr>
              <a:t>Het draaibeeld van een halfrechte is een halfrechte.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323850" y="1262063"/>
            <a:ext cx="4265613" cy="366712"/>
          </a:xfrm>
          <a:prstGeom prst="rect">
            <a:avLst/>
          </a:prstGeom>
          <a:solidFill>
            <a:srgbClr val="1746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BE" b="1">
                <a:solidFill>
                  <a:schemeClr val="bg1"/>
                </a:solidFill>
                <a:latin typeface="Calibri" panose="020F0502020204030204" pitchFamily="34" charset="0"/>
              </a:rPr>
              <a:t>Beeld van een halfrechte door een draaiing</a:t>
            </a:r>
            <a:endParaRPr lang="nl-NL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4102" name="Group 14"/>
          <p:cNvGrpSpPr>
            <a:grpSpLocks/>
          </p:cNvGrpSpPr>
          <p:nvPr/>
        </p:nvGrpSpPr>
        <p:grpSpPr bwMode="auto">
          <a:xfrm>
            <a:off x="0" y="-19050"/>
            <a:ext cx="9144000" cy="1000125"/>
            <a:chOff x="0" y="-12"/>
            <a:chExt cx="5760" cy="630"/>
          </a:xfrm>
        </p:grpSpPr>
        <p:sp>
          <p:nvSpPr>
            <p:cNvPr id="4108" name="Rectangle 2"/>
            <p:cNvSpPr txBox="1">
              <a:spLocks noChangeArrowheads="1"/>
            </p:cNvSpPr>
            <p:nvPr/>
          </p:nvSpPr>
          <p:spPr bwMode="auto">
            <a:xfrm>
              <a:off x="0" y="-12"/>
              <a:ext cx="5760" cy="630"/>
            </a:xfrm>
            <a:prstGeom prst="rect">
              <a:avLst/>
            </a:prstGeom>
            <a:solidFill>
              <a:srgbClr val="C5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nl-BE" sz="3600">
                  <a:solidFill>
                    <a:srgbClr val="174691"/>
                  </a:solidFill>
                  <a:latin typeface="Impact" panose="020B0806030902050204" pitchFamily="34" charset="0"/>
                </a:rPr>
                <a:t>          </a:t>
              </a:r>
              <a:r>
                <a:rPr lang="nl-BE" sz="3200">
                  <a:solidFill>
                    <a:srgbClr val="174691"/>
                  </a:solidFill>
                  <a:latin typeface="Impact" panose="020B0806030902050204" pitchFamily="34" charset="0"/>
                </a:rPr>
                <a:t>Eigenschappen van de draaiingen</a:t>
              </a:r>
              <a:endParaRPr lang="nl-NL" sz="3200">
                <a:solidFill>
                  <a:srgbClr val="17469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4109" name="Tekstvak 7"/>
            <p:cNvSpPr txBox="1">
              <a:spLocks noChangeArrowheads="1"/>
            </p:cNvSpPr>
            <p:nvPr/>
          </p:nvSpPr>
          <p:spPr bwMode="auto">
            <a:xfrm>
              <a:off x="0" y="-12"/>
              <a:ext cx="585" cy="630"/>
            </a:xfrm>
            <a:prstGeom prst="rect">
              <a:avLst/>
            </a:prstGeom>
            <a:solidFill>
              <a:srgbClr val="174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nl-BE" sz="3200">
                  <a:solidFill>
                    <a:srgbClr val="FCFDFE"/>
                  </a:solidFill>
                  <a:latin typeface="Impact" panose="020B0806030902050204" pitchFamily="34" charset="0"/>
                </a:rPr>
                <a:t>M10</a:t>
              </a:r>
              <a:endParaRPr lang="nl-BE" sz="3200">
                <a:latin typeface="Impact" panose="020B0806030902050204" pitchFamily="34" charset="0"/>
              </a:endParaRPr>
            </a:p>
          </p:txBody>
        </p:sp>
      </p:grpSp>
      <p:pic>
        <p:nvPicPr>
          <p:cNvPr id="18" name="Afbeelding 17" descr="beeld_halfrechte_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500313"/>
            <a:ext cx="4070350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Afbeelding 18" descr="beeld_halfrechte_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500313"/>
            <a:ext cx="4070350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Afbeelding 19" descr="beeld_halfrechte_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500313"/>
            <a:ext cx="4070350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ep 18"/>
          <p:cNvGrpSpPr>
            <a:grpSpLocks/>
          </p:cNvGrpSpPr>
          <p:nvPr/>
        </p:nvGrpSpPr>
        <p:grpSpPr bwMode="auto">
          <a:xfrm>
            <a:off x="331788" y="1847850"/>
            <a:ext cx="1795462" cy="369888"/>
            <a:chOff x="331788" y="1768475"/>
            <a:chExt cx="1794787" cy="369332"/>
          </a:xfrm>
        </p:grpSpPr>
        <p:sp>
          <p:nvSpPr>
            <p:cNvPr id="4107" name="Tekstvak 6"/>
            <p:cNvSpPr txBox="1">
              <a:spLocks noChangeArrowheads="1"/>
            </p:cNvSpPr>
            <p:nvPr/>
          </p:nvSpPr>
          <p:spPr bwMode="auto">
            <a:xfrm>
              <a:off x="331788" y="1768475"/>
              <a:ext cx="17947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nl-BE">
                  <a:latin typeface="Calibri" panose="020F0502020204030204" pitchFamily="34" charset="0"/>
                </a:rPr>
                <a:t>Teken r</a:t>
              </a:r>
              <a:r>
                <a:rPr lang="nl-BE" b="1" baseline="-25000">
                  <a:latin typeface="Calibri" panose="020F0502020204030204" pitchFamily="34" charset="0"/>
                </a:rPr>
                <a:t>(O,     )</a:t>
              </a:r>
              <a:r>
                <a:rPr lang="nl-BE">
                  <a:latin typeface="Calibri" panose="020F0502020204030204" pitchFamily="34" charset="0"/>
                </a:rPr>
                <a:t> ([AB)</a:t>
              </a:r>
            </a:p>
          </p:txBody>
        </p:sp>
        <p:graphicFrame>
          <p:nvGraphicFramePr>
            <p:cNvPr id="4098" name="Object 11"/>
            <p:cNvGraphicFramePr>
              <a:graphicFrameLocks noChangeAspect="1"/>
            </p:cNvGraphicFramePr>
            <p:nvPr/>
          </p:nvGraphicFramePr>
          <p:xfrm>
            <a:off x="1290109" y="1965325"/>
            <a:ext cx="161925" cy="161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1" name="Vergelijking" r:id="rId6" imgW="139680" imgH="139680" progId="Equation.3">
                    <p:embed/>
                  </p:oleObj>
                </mc:Choice>
                <mc:Fallback>
                  <p:oleObj name="Vergelijking" r:id="rId6" imgW="139680" imgH="13968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0109" y="1965325"/>
                          <a:ext cx="161925" cy="161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348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vak 11"/>
          <p:cNvSpPr txBox="1">
            <a:spLocks noChangeArrowheads="1"/>
          </p:cNvSpPr>
          <p:nvPr/>
        </p:nvSpPr>
        <p:spPr bwMode="auto">
          <a:xfrm>
            <a:off x="327025" y="5654675"/>
            <a:ext cx="8270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BE" b="1" i="1">
                <a:latin typeface="Calibri" panose="020F0502020204030204" pitchFamily="34" charset="0"/>
              </a:rPr>
              <a:t>Besluit</a:t>
            </a:r>
          </a:p>
        </p:txBody>
      </p:sp>
      <p:sp>
        <p:nvSpPr>
          <p:cNvPr id="13" name="Tekstvak 12"/>
          <p:cNvSpPr txBox="1">
            <a:spLocks noChangeArrowheads="1"/>
          </p:cNvSpPr>
          <p:nvPr/>
        </p:nvSpPr>
        <p:spPr bwMode="auto">
          <a:xfrm>
            <a:off x="350838" y="6375400"/>
            <a:ext cx="4581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BE">
                <a:latin typeface="Calibri" panose="020F0502020204030204" pitchFamily="34" charset="0"/>
              </a:rPr>
              <a:t>De draaiing behoudt de lengte van een lijnstuk.</a:t>
            </a:r>
          </a:p>
        </p:txBody>
      </p:sp>
      <p:sp>
        <p:nvSpPr>
          <p:cNvPr id="14" name="Tekstvak 13"/>
          <p:cNvSpPr txBox="1">
            <a:spLocks noChangeArrowheads="1"/>
          </p:cNvSpPr>
          <p:nvPr/>
        </p:nvSpPr>
        <p:spPr bwMode="auto">
          <a:xfrm>
            <a:off x="350838" y="6015038"/>
            <a:ext cx="4445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BE">
                <a:latin typeface="Calibri" panose="020F0502020204030204" pitchFamily="34" charset="0"/>
              </a:rPr>
              <a:t>Het draaibeeld van een lijnstuk is een lijnstuk.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323850" y="1262063"/>
            <a:ext cx="3989388" cy="366712"/>
          </a:xfrm>
          <a:prstGeom prst="rect">
            <a:avLst/>
          </a:prstGeom>
          <a:solidFill>
            <a:srgbClr val="1746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BE" b="1">
                <a:solidFill>
                  <a:schemeClr val="bg1"/>
                </a:solidFill>
                <a:latin typeface="Calibri" panose="020F0502020204030204" pitchFamily="34" charset="0"/>
              </a:rPr>
              <a:t>Beeld van een lijnstuk door een draaiing</a:t>
            </a:r>
            <a:endParaRPr lang="nl-NL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5127" name="Group 16"/>
          <p:cNvGrpSpPr>
            <a:grpSpLocks/>
          </p:cNvGrpSpPr>
          <p:nvPr/>
        </p:nvGrpSpPr>
        <p:grpSpPr bwMode="auto">
          <a:xfrm>
            <a:off x="0" y="-19050"/>
            <a:ext cx="9144000" cy="1000125"/>
            <a:chOff x="0" y="-12"/>
            <a:chExt cx="5760" cy="630"/>
          </a:xfrm>
        </p:grpSpPr>
        <p:sp>
          <p:nvSpPr>
            <p:cNvPr id="5134" name="Rectangle 2"/>
            <p:cNvSpPr txBox="1">
              <a:spLocks noChangeArrowheads="1"/>
            </p:cNvSpPr>
            <p:nvPr/>
          </p:nvSpPr>
          <p:spPr bwMode="auto">
            <a:xfrm>
              <a:off x="0" y="-12"/>
              <a:ext cx="5760" cy="630"/>
            </a:xfrm>
            <a:prstGeom prst="rect">
              <a:avLst/>
            </a:prstGeom>
            <a:solidFill>
              <a:srgbClr val="C5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nl-BE" sz="3600">
                  <a:solidFill>
                    <a:srgbClr val="174691"/>
                  </a:solidFill>
                  <a:latin typeface="Impact" panose="020B0806030902050204" pitchFamily="34" charset="0"/>
                </a:rPr>
                <a:t>          </a:t>
              </a:r>
              <a:r>
                <a:rPr lang="nl-BE" sz="3200">
                  <a:solidFill>
                    <a:srgbClr val="174691"/>
                  </a:solidFill>
                  <a:latin typeface="Impact" panose="020B0806030902050204" pitchFamily="34" charset="0"/>
                </a:rPr>
                <a:t>Eigenschappen van de draaiingen</a:t>
              </a:r>
              <a:endParaRPr lang="nl-NL" sz="3200">
                <a:solidFill>
                  <a:srgbClr val="17469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5135" name="Tekstvak 7"/>
            <p:cNvSpPr txBox="1">
              <a:spLocks noChangeArrowheads="1"/>
            </p:cNvSpPr>
            <p:nvPr/>
          </p:nvSpPr>
          <p:spPr bwMode="auto">
            <a:xfrm>
              <a:off x="0" y="-12"/>
              <a:ext cx="585" cy="630"/>
            </a:xfrm>
            <a:prstGeom prst="rect">
              <a:avLst/>
            </a:prstGeom>
            <a:solidFill>
              <a:srgbClr val="174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nl-BE" sz="3200">
                  <a:solidFill>
                    <a:srgbClr val="FCFDFE"/>
                  </a:solidFill>
                  <a:latin typeface="Impact" panose="020B0806030902050204" pitchFamily="34" charset="0"/>
                </a:rPr>
                <a:t>M10</a:t>
              </a:r>
              <a:endParaRPr lang="nl-BE" sz="3200">
                <a:latin typeface="Impact" panose="020B0806030902050204" pitchFamily="34" charset="0"/>
              </a:endParaRPr>
            </a:p>
          </p:txBody>
        </p:sp>
      </p:grpSp>
      <p:grpSp>
        <p:nvGrpSpPr>
          <p:cNvPr id="3" name="Groep 18"/>
          <p:cNvGrpSpPr>
            <a:grpSpLocks/>
          </p:cNvGrpSpPr>
          <p:nvPr/>
        </p:nvGrpSpPr>
        <p:grpSpPr bwMode="auto">
          <a:xfrm>
            <a:off x="331788" y="1847850"/>
            <a:ext cx="1865312" cy="369888"/>
            <a:chOff x="331788" y="1768475"/>
            <a:chExt cx="1865319" cy="369332"/>
          </a:xfrm>
        </p:grpSpPr>
        <p:sp>
          <p:nvSpPr>
            <p:cNvPr id="5133" name="Tekstvak 6"/>
            <p:cNvSpPr txBox="1">
              <a:spLocks noChangeArrowheads="1"/>
            </p:cNvSpPr>
            <p:nvPr/>
          </p:nvSpPr>
          <p:spPr bwMode="auto">
            <a:xfrm>
              <a:off x="331788" y="1768475"/>
              <a:ext cx="186531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nl-BE">
                  <a:latin typeface="Calibri" panose="020F0502020204030204" pitchFamily="34" charset="0"/>
                </a:rPr>
                <a:t>Teken r</a:t>
              </a:r>
              <a:r>
                <a:rPr lang="nl-BE" b="1" baseline="-25000">
                  <a:latin typeface="Calibri" panose="020F0502020204030204" pitchFamily="34" charset="0"/>
                </a:rPr>
                <a:t>(O,     )</a:t>
              </a:r>
              <a:r>
                <a:rPr lang="nl-BE">
                  <a:latin typeface="Calibri" panose="020F0502020204030204" pitchFamily="34" charset="0"/>
                </a:rPr>
                <a:t> ([AB])</a:t>
              </a:r>
            </a:p>
          </p:txBody>
        </p:sp>
        <p:graphicFrame>
          <p:nvGraphicFramePr>
            <p:cNvPr id="5122" name="Object 11"/>
            <p:cNvGraphicFramePr>
              <a:graphicFrameLocks noChangeAspect="1"/>
            </p:cNvGraphicFramePr>
            <p:nvPr/>
          </p:nvGraphicFramePr>
          <p:xfrm>
            <a:off x="1290109" y="1965325"/>
            <a:ext cx="161925" cy="161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7" name="Vergelijking" r:id="rId3" imgW="139680" imgH="139680" progId="Equation.3">
                    <p:embed/>
                  </p:oleObj>
                </mc:Choice>
                <mc:Fallback>
                  <p:oleObj name="Vergelijking" r:id="rId3" imgW="139680" imgH="13968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0109" y="1965325"/>
                          <a:ext cx="161925" cy="161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2" name="Afbeelding 21" descr="beeld_lijnstuk_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447925"/>
            <a:ext cx="3765550" cy="305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Afbeelding 22" descr="beeld_lijnstuk_2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447925"/>
            <a:ext cx="3765550" cy="305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Afbeelding 23" descr="beeld_lijnstuk_3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447925"/>
            <a:ext cx="3765550" cy="305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Afbeelding 24" descr="beeld_lijnstuk_4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447925"/>
            <a:ext cx="3765550" cy="305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348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/>
          <p:cNvSpPr txBox="1">
            <a:spLocks noChangeArrowheads="1"/>
          </p:cNvSpPr>
          <p:nvPr/>
        </p:nvSpPr>
        <p:spPr bwMode="auto">
          <a:xfrm>
            <a:off x="323850" y="5654675"/>
            <a:ext cx="8270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BE" b="1" i="1">
                <a:latin typeface="Calibri" panose="020F0502020204030204" pitchFamily="34" charset="0"/>
              </a:rPr>
              <a:t>Besluit</a:t>
            </a:r>
          </a:p>
        </p:txBody>
      </p:sp>
      <p:sp>
        <p:nvSpPr>
          <p:cNvPr id="9" name="Tekstvak 8"/>
          <p:cNvSpPr txBox="1">
            <a:spLocks noChangeArrowheads="1"/>
          </p:cNvSpPr>
          <p:nvPr/>
        </p:nvSpPr>
        <p:spPr bwMode="auto">
          <a:xfrm>
            <a:off x="323850" y="6375400"/>
            <a:ext cx="44815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BE">
                <a:latin typeface="Calibri" panose="020F0502020204030204" pitchFamily="34" charset="0"/>
              </a:rPr>
              <a:t>De draaiing behoudt de grootte van een hoek.</a:t>
            </a:r>
          </a:p>
        </p:txBody>
      </p:sp>
      <p:sp>
        <p:nvSpPr>
          <p:cNvPr id="15" name="Tekstvak 14"/>
          <p:cNvSpPr txBox="1">
            <a:spLocks noChangeArrowheads="1"/>
          </p:cNvSpPr>
          <p:nvPr/>
        </p:nvSpPr>
        <p:spPr bwMode="auto">
          <a:xfrm>
            <a:off x="334963" y="6015038"/>
            <a:ext cx="4025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BE">
                <a:latin typeface="Calibri" panose="020F0502020204030204" pitchFamily="34" charset="0"/>
              </a:rPr>
              <a:t>Het draaibeeld van een hoek is een hoek.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323850" y="1262063"/>
            <a:ext cx="3763963" cy="366712"/>
          </a:xfrm>
          <a:prstGeom prst="rect">
            <a:avLst/>
          </a:prstGeom>
          <a:solidFill>
            <a:srgbClr val="1746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BE" b="1">
                <a:solidFill>
                  <a:schemeClr val="bg1"/>
                </a:solidFill>
                <a:latin typeface="Calibri" panose="020F0502020204030204" pitchFamily="34" charset="0"/>
              </a:rPr>
              <a:t>Beeld van een hoek door een draaiing</a:t>
            </a:r>
            <a:endParaRPr lang="nl-NL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6151" name="Group 17"/>
          <p:cNvGrpSpPr>
            <a:grpSpLocks/>
          </p:cNvGrpSpPr>
          <p:nvPr/>
        </p:nvGrpSpPr>
        <p:grpSpPr bwMode="auto">
          <a:xfrm>
            <a:off x="0" y="-19050"/>
            <a:ext cx="9144000" cy="1000125"/>
            <a:chOff x="0" y="-12"/>
            <a:chExt cx="5760" cy="630"/>
          </a:xfrm>
        </p:grpSpPr>
        <p:sp>
          <p:nvSpPr>
            <p:cNvPr id="6159" name="Rectangle 2"/>
            <p:cNvSpPr txBox="1">
              <a:spLocks noChangeArrowheads="1"/>
            </p:cNvSpPr>
            <p:nvPr/>
          </p:nvSpPr>
          <p:spPr bwMode="auto">
            <a:xfrm>
              <a:off x="0" y="-12"/>
              <a:ext cx="5760" cy="630"/>
            </a:xfrm>
            <a:prstGeom prst="rect">
              <a:avLst/>
            </a:prstGeom>
            <a:solidFill>
              <a:srgbClr val="C5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nl-BE" sz="3600">
                  <a:solidFill>
                    <a:srgbClr val="174691"/>
                  </a:solidFill>
                  <a:latin typeface="Impact" panose="020B0806030902050204" pitchFamily="34" charset="0"/>
                </a:rPr>
                <a:t>          </a:t>
              </a:r>
              <a:r>
                <a:rPr lang="nl-BE" sz="3200">
                  <a:solidFill>
                    <a:srgbClr val="174691"/>
                  </a:solidFill>
                  <a:latin typeface="Impact" panose="020B0806030902050204" pitchFamily="34" charset="0"/>
                </a:rPr>
                <a:t>Eigenschappen van de draaiingen</a:t>
              </a:r>
              <a:endParaRPr lang="nl-NL" sz="3200">
                <a:solidFill>
                  <a:srgbClr val="17469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160" name="Tekstvak 7"/>
            <p:cNvSpPr txBox="1">
              <a:spLocks noChangeArrowheads="1"/>
            </p:cNvSpPr>
            <p:nvPr/>
          </p:nvSpPr>
          <p:spPr bwMode="auto">
            <a:xfrm>
              <a:off x="0" y="-12"/>
              <a:ext cx="585" cy="630"/>
            </a:xfrm>
            <a:prstGeom prst="rect">
              <a:avLst/>
            </a:prstGeom>
            <a:solidFill>
              <a:srgbClr val="174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nl-BE" sz="3200">
                  <a:solidFill>
                    <a:srgbClr val="FCFDFE"/>
                  </a:solidFill>
                  <a:latin typeface="Impact" panose="020B0806030902050204" pitchFamily="34" charset="0"/>
                </a:rPr>
                <a:t>M10</a:t>
              </a:r>
              <a:endParaRPr lang="nl-BE" sz="3200">
                <a:latin typeface="Impact" panose="020B0806030902050204" pitchFamily="34" charset="0"/>
              </a:endParaRPr>
            </a:p>
          </p:txBody>
        </p:sp>
      </p:grpSp>
      <p:grpSp>
        <p:nvGrpSpPr>
          <p:cNvPr id="3" name="Groep 18"/>
          <p:cNvGrpSpPr>
            <a:grpSpLocks/>
          </p:cNvGrpSpPr>
          <p:nvPr/>
        </p:nvGrpSpPr>
        <p:grpSpPr bwMode="auto">
          <a:xfrm>
            <a:off x="331788" y="1844675"/>
            <a:ext cx="1598612" cy="369888"/>
            <a:chOff x="331788" y="1768475"/>
            <a:chExt cx="1599220" cy="369332"/>
          </a:xfrm>
        </p:grpSpPr>
        <p:sp>
          <p:nvSpPr>
            <p:cNvPr id="6158" name="Tekstvak 6"/>
            <p:cNvSpPr txBox="1">
              <a:spLocks noChangeArrowheads="1"/>
            </p:cNvSpPr>
            <p:nvPr/>
          </p:nvSpPr>
          <p:spPr bwMode="auto">
            <a:xfrm>
              <a:off x="331788" y="1768475"/>
              <a:ext cx="15992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nl-BE">
                  <a:latin typeface="Calibri" panose="020F0502020204030204" pitchFamily="34" charset="0"/>
                </a:rPr>
                <a:t>Teken r</a:t>
              </a:r>
              <a:r>
                <a:rPr lang="nl-BE" b="1" baseline="-25000">
                  <a:latin typeface="Calibri" panose="020F0502020204030204" pitchFamily="34" charset="0"/>
                </a:rPr>
                <a:t>(O,     )</a:t>
              </a:r>
              <a:r>
                <a:rPr lang="nl-BE">
                  <a:latin typeface="Calibri" panose="020F0502020204030204" pitchFamily="34" charset="0"/>
                </a:rPr>
                <a:t> (Â)</a:t>
              </a:r>
            </a:p>
          </p:txBody>
        </p:sp>
        <p:graphicFrame>
          <p:nvGraphicFramePr>
            <p:cNvPr id="6146" name="Object 11"/>
            <p:cNvGraphicFramePr>
              <a:graphicFrameLocks noChangeAspect="1"/>
            </p:cNvGraphicFramePr>
            <p:nvPr/>
          </p:nvGraphicFramePr>
          <p:xfrm>
            <a:off x="1290109" y="1965325"/>
            <a:ext cx="161925" cy="161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2" name="Vergelijking" r:id="rId3" imgW="139680" imgH="139680" progId="Equation.3">
                    <p:embed/>
                  </p:oleObj>
                </mc:Choice>
                <mc:Fallback>
                  <p:oleObj name="Vergelijking" r:id="rId3" imgW="139680" imgH="13968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0109" y="1965325"/>
                          <a:ext cx="161925" cy="161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4" name="Afbeelding 23" descr="beeld_hoek_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428875"/>
            <a:ext cx="4703762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Afbeelding 24" descr="beeld_hoek_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428875"/>
            <a:ext cx="4703762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Afbeelding 25" descr="beeld_hoek_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428875"/>
            <a:ext cx="4703762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Afbeelding 26" descr="beeld_hoek_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428875"/>
            <a:ext cx="4703762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Afbeelding 27" descr="beeld_hoek_5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428875"/>
            <a:ext cx="4703762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5" grpId="0"/>
      <p:bldP spid="34826" grpId="0" animBg="1"/>
    </p:bldLst>
  </p:timing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234</Words>
  <Application>Microsoft Office PowerPoint</Application>
  <PresentationFormat>Diavoorstelling (4:3)</PresentationFormat>
  <Paragraphs>56</Paragraphs>
  <Slides>7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4" baseType="lpstr">
      <vt:lpstr>Arial</vt:lpstr>
      <vt:lpstr>Calibri</vt:lpstr>
      <vt:lpstr>Comic Sans MS</vt:lpstr>
      <vt:lpstr>Times New Roman</vt:lpstr>
      <vt:lpstr>Impact</vt:lpstr>
      <vt:lpstr>Standaardontwerp</vt:lpstr>
      <vt:lpstr>Microsoft Vergelijkingseditor 3.0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Evenredigheden</dc:title>
  <dc:creator>Snijers André</dc:creator>
  <cp:lastModifiedBy>andre snijers</cp:lastModifiedBy>
  <cp:revision>74</cp:revision>
  <dcterms:created xsi:type="dcterms:W3CDTF">2009-11-24T15:08:55Z</dcterms:created>
  <dcterms:modified xsi:type="dcterms:W3CDTF">2013-12-07T10:54:03Z</dcterms:modified>
</cp:coreProperties>
</file>