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9ECF6"/>
    <a:srgbClr val="002C5E"/>
    <a:srgbClr val="D49E00"/>
    <a:srgbClr val="3DB645"/>
    <a:srgbClr val="4A66AA"/>
    <a:srgbClr val="174691"/>
    <a:srgbClr val="E1CA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84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4F69E3-8B8B-4632-AACB-BB8DCB36A3D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5893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D19144-2711-4299-98B3-3A5156B539E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6085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CB17E7-DF27-4F8A-89FC-45BE1EB81BA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8218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C9FAB6-7CF6-45B1-84DE-B3A4A8748A1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0317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3CE30C-6AB7-4798-8E47-2769C0346D8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4707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C11FCF-1E5A-4127-AF05-D6C9F51E5B5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8426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743DE4-8A60-43B3-8293-497ED4066A3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8906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4D6E10-B46C-4B39-8302-725D07209FB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516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B5003A-B4D1-4963-B075-463A4528018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86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41BF2-F993-4BD2-8FCD-82CE309B83F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3231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D4FED6-4E20-4887-8FFD-018B7C899EF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4189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CA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D5D184A-8609-47AB-9E74-1C4D45ABAAD6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C:\02.%20Pelckmans%202de%20jaar%20-%20versie%202%20-%20W2013\00.%20Matrix%202de%20jaar\02.%20Matrix%202%20-%20Presentaties%20en%20applets%20meetkunde\11c_puntspiegeling_visueel_2.html" TargetMode="External"/><Relationship Id="rId2" Type="http://schemas.openxmlformats.org/officeDocument/2006/relationships/hyperlink" Target="file:///C:\02.%20Pelckmans%202de%20jaar%20-%20versie%202%20-%20W2013\00.%20Matrix%202de%20jaar\02.%20Matrix%202%20-%20Presentaties%20en%20applets%20meetkunde\11b_puntspiegeling_visueel_1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file:///C:\02.%20Pelckmans%202de%20jaar%20-%20versie%202%20-%20W2013\00.%20Matrix%202de%20jaar\02.%20Matrix%202%20-%20Presentaties%20en%20applets%20meetkunde\11a_bijzondere_draaiing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file:///C:\02.%20Pelckmans%202de%20jaar%20-%20versie%202%20-%20W2013\00.%20Matrix%202de%20jaar\02.%20Matrix%202%20-%20Presentaties%20en%20applets%20meetkunde\11d_beeld_punt_puntspiegeling_werkwijze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hyperlink" Target="file:///C:\02.%20Pelckmans%202de%20jaar%20-%20versie%202%20-%20W2013\00.%20Matrix%202de%20jaar\02.%20Matrix%202%20-%20Presentaties%20en%20applets%20meetkunde\11e_symmetriemiddelpunt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1076325" y="2770188"/>
            <a:ext cx="8061325" cy="1079500"/>
          </a:xfrm>
          <a:prstGeom prst="rect">
            <a:avLst/>
          </a:prstGeom>
          <a:solidFill>
            <a:srgbClr val="C59C22"/>
          </a:solidFill>
          <a:ln w="25400">
            <a:solidFill>
              <a:srgbClr val="C59C22"/>
            </a:solidFill>
            <a:miter lim="800000"/>
            <a:headEnd/>
            <a:tailEnd/>
          </a:ln>
        </p:spPr>
        <p:txBody>
          <a:bodyPr lIns="72000" rIns="720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sz="2000" b="1" i="1">
                <a:solidFill>
                  <a:srgbClr val="002C5E"/>
                </a:solidFill>
                <a:latin typeface="Comic Sans MS" panose="030F0702030302020204" pitchFamily="66" charset="0"/>
              </a:rPr>
              <a:t> </a:t>
            </a:r>
            <a:r>
              <a:rPr lang="nl-BE" sz="3200" b="1" i="1">
                <a:solidFill>
                  <a:srgbClr val="174691"/>
                </a:solidFill>
                <a:latin typeface="Comic Sans MS" panose="030F0702030302020204" pitchFamily="66" charset="0"/>
              </a:rPr>
              <a:t>De puntspiegeling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7451725" y="6453188"/>
            <a:ext cx="1606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>
                <a:solidFill>
                  <a:srgbClr val="174691"/>
                </a:solidFill>
                <a:latin typeface="Comic Sans MS" panose="030F0702030302020204" pitchFamily="66" charset="0"/>
              </a:rPr>
              <a:t>© André Snijers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2052" name="Text Box 19"/>
          <p:cNvSpPr txBox="1">
            <a:spLocks noChangeArrowheads="1"/>
          </p:cNvSpPr>
          <p:nvPr/>
        </p:nvSpPr>
        <p:spPr bwMode="auto">
          <a:xfrm>
            <a:off x="3190875" y="1490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 sz="2400">
              <a:latin typeface="Times New Roman" panose="02020603050405020304" pitchFamily="18" charset="0"/>
            </a:endParaRPr>
          </a:p>
        </p:txBody>
      </p:sp>
      <p:grpSp>
        <p:nvGrpSpPr>
          <p:cNvPr id="2053" name="Group 51"/>
          <p:cNvGrpSpPr>
            <a:grpSpLocks/>
          </p:cNvGrpSpPr>
          <p:nvPr/>
        </p:nvGrpSpPr>
        <p:grpSpPr bwMode="auto">
          <a:xfrm>
            <a:off x="457200" y="476250"/>
            <a:ext cx="3303588" cy="914400"/>
            <a:chOff x="288" y="300"/>
            <a:chExt cx="2081" cy="576"/>
          </a:xfrm>
        </p:grpSpPr>
        <p:sp>
          <p:nvSpPr>
            <p:cNvPr id="2055" name="Text Box 9"/>
            <p:cNvSpPr txBox="1">
              <a:spLocks noChangeArrowheads="1"/>
            </p:cNvSpPr>
            <p:nvPr/>
          </p:nvSpPr>
          <p:spPr bwMode="auto">
            <a:xfrm>
              <a:off x="297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rgbClr val="FFFFFF"/>
                  </a:solidFill>
                </a:rPr>
                <a:t>M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56" name="Text Box 10"/>
            <p:cNvSpPr txBox="1">
              <a:spLocks noChangeArrowheads="1"/>
            </p:cNvSpPr>
            <p:nvPr/>
          </p:nvSpPr>
          <p:spPr bwMode="auto">
            <a:xfrm>
              <a:off x="586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rgbClr val="FFFFFF"/>
                  </a:solidFill>
                </a:rPr>
                <a:t>A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57" name="Text Box 11"/>
            <p:cNvSpPr txBox="1">
              <a:spLocks noChangeArrowheads="1"/>
            </p:cNvSpPr>
            <p:nvPr/>
          </p:nvSpPr>
          <p:spPr bwMode="auto">
            <a:xfrm>
              <a:off x="1159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rgbClr val="FFFFFF"/>
                  </a:solidFill>
                </a:rPr>
                <a:t>R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58" name="Text Box 12"/>
            <p:cNvSpPr txBox="1">
              <a:spLocks noChangeArrowheads="1"/>
            </p:cNvSpPr>
            <p:nvPr/>
          </p:nvSpPr>
          <p:spPr bwMode="auto">
            <a:xfrm>
              <a:off x="872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rgbClr val="FFFFFF"/>
                  </a:solidFill>
                </a:rPr>
                <a:t>T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59" name="Text Box 13"/>
            <p:cNvSpPr txBox="1">
              <a:spLocks noChangeArrowheads="1"/>
            </p:cNvSpPr>
            <p:nvPr/>
          </p:nvSpPr>
          <p:spPr bwMode="auto">
            <a:xfrm>
              <a:off x="1724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rgbClr val="FFFFFF"/>
                  </a:solidFill>
                </a:rPr>
                <a:t>X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60" name="Text Box 14"/>
            <p:cNvSpPr txBox="1">
              <a:spLocks noChangeArrowheads="1"/>
            </p:cNvSpPr>
            <p:nvPr/>
          </p:nvSpPr>
          <p:spPr bwMode="auto">
            <a:xfrm>
              <a:off x="1445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rgbClr val="FFFFFF"/>
                  </a:solidFill>
                </a:rPr>
                <a:t>I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61" name="Text Box 29"/>
            <p:cNvSpPr txBox="1">
              <a:spLocks noChangeArrowheads="1"/>
            </p:cNvSpPr>
            <p:nvPr/>
          </p:nvSpPr>
          <p:spPr bwMode="auto">
            <a:xfrm>
              <a:off x="28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62" name="Text Box 30"/>
            <p:cNvSpPr txBox="1">
              <a:spLocks noChangeArrowheads="1"/>
            </p:cNvSpPr>
            <p:nvPr/>
          </p:nvSpPr>
          <p:spPr bwMode="auto">
            <a:xfrm>
              <a:off x="57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W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63" name="Text Box 31"/>
            <p:cNvSpPr txBox="1">
              <a:spLocks noChangeArrowheads="1"/>
            </p:cNvSpPr>
            <p:nvPr/>
          </p:nvSpPr>
          <p:spPr bwMode="auto">
            <a:xfrm>
              <a:off x="431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64" name="Text Box 32"/>
            <p:cNvSpPr txBox="1">
              <a:spLocks noChangeArrowheads="1"/>
            </p:cNvSpPr>
            <p:nvPr/>
          </p:nvSpPr>
          <p:spPr bwMode="auto">
            <a:xfrm>
              <a:off x="100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K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65" name="Text Box 33"/>
            <p:cNvSpPr txBox="1">
              <a:spLocks noChangeArrowheads="1"/>
            </p:cNvSpPr>
            <p:nvPr/>
          </p:nvSpPr>
          <p:spPr bwMode="auto">
            <a:xfrm>
              <a:off x="114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U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66" name="Text Box 34"/>
            <p:cNvSpPr txBox="1">
              <a:spLocks noChangeArrowheads="1"/>
            </p:cNvSpPr>
            <p:nvPr/>
          </p:nvSpPr>
          <p:spPr bwMode="auto">
            <a:xfrm>
              <a:off x="129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N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67" name="Text Box 35"/>
            <p:cNvSpPr txBox="1">
              <a:spLocks noChangeArrowheads="1"/>
            </p:cNvSpPr>
            <p:nvPr/>
          </p:nvSpPr>
          <p:spPr bwMode="auto">
            <a:xfrm>
              <a:off x="158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E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68" name="Text Box 36"/>
            <p:cNvSpPr txBox="1">
              <a:spLocks noChangeArrowheads="1"/>
            </p:cNvSpPr>
            <p:nvPr/>
          </p:nvSpPr>
          <p:spPr bwMode="auto">
            <a:xfrm>
              <a:off x="1429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D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69" name="Text Box 37"/>
            <p:cNvSpPr txBox="1">
              <a:spLocks noChangeArrowheads="1"/>
            </p:cNvSpPr>
            <p:nvPr/>
          </p:nvSpPr>
          <p:spPr bwMode="auto">
            <a:xfrm>
              <a:off x="720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I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70" name="Text Box 38"/>
            <p:cNvSpPr txBox="1">
              <a:spLocks noChangeArrowheads="1"/>
            </p:cNvSpPr>
            <p:nvPr/>
          </p:nvSpPr>
          <p:spPr bwMode="auto">
            <a:xfrm>
              <a:off x="860" y="571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S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71" name="Text Box 39"/>
            <p:cNvSpPr txBox="1">
              <a:spLocks noChangeArrowheads="1"/>
            </p:cNvSpPr>
            <p:nvPr/>
          </p:nvSpPr>
          <p:spPr bwMode="auto">
            <a:xfrm>
              <a:off x="1726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72" name="Text Box 41"/>
            <p:cNvSpPr txBox="1">
              <a:spLocks noChangeArrowheads="1"/>
            </p:cNvSpPr>
            <p:nvPr/>
          </p:nvSpPr>
          <p:spPr bwMode="auto">
            <a:xfrm>
              <a:off x="1860" y="572"/>
              <a:ext cx="113" cy="163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2073" name="Group 49"/>
            <p:cNvGrpSpPr>
              <a:grpSpLocks/>
            </p:cNvGrpSpPr>
            <p:nvPr/>
          </p:nvGrpSpPr>
          <p:grpSpPr bwMode="auto">
            <a:xfrm>
              <a:off x="1927" y="422"/>
              <a:ext cx="442" cy="454"/>
              <a:chOff x="1927" y="422"/>
              <a:chExt cx="442" cy="454"/>
            </a:xfrm>
          </p:grpSpPr>
          <p:sp>
            <p:nvSpPr>
              <p:cNvPr id="2074" name="AutoShape 42"/>
              <p:cNvSpPr>
                <a:spLocks noChangeArrowheads="1"/>
              </p:cNvSpPr>
              <p:nvPr/>
            </p:nvSpPr>
            <p:spPr bwMode="auto">
              <a:xfrm>
                <a:off x="1927" y="422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nl-B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75" name="AutoShape 46"/>
              <p:cNvSpPr>
                <a:spLocks noChangeArrowheads="1"/>
              </p:cNvSpPr>
              <p:nvPr/>
            </p:nvSpPr>
            <p:spPr bwMode="auto">
              <a:xfrm rot="10800000">
                <a:off x="1930" y="649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nl-B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76" name="Text Box 47"/>
              <p:cNvSpPr txBox="1">
                <a:spLocks noChangeArrowheads="1"/>
              </p:cNvSpPr>
              <p:nvPr/>
            </p:nvSpPr>
            <p:spPr bwMode="auto">
              <a:xfrm>
                <a:off x="2095" y="485"/>
                <a:ext cx="91" cy="2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nl-BE" sz="2400" b="1">
                    <a:solidFill>
                      <a:srgbClr val="174691"/>
                    </a:solidFill>
                  </a:rPr>
                  <a:t>2</a:t>
                </a:r>
                <a:endParaRPr lang="nl-NL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2054" name="Text Box 50"/>
          <p:cNvSpPr txBox="1">
            <a:spLocks noChangeArrowheads="1"/>
          </p:cNvSpPr>
          <p:nvPr/>
        </p:nvSpPr>
        <p:spPr bwMode="auto">
          <a:xfrm>
            <a:off x="-9525" y="2770188"/>
            <a:ext cx="1079500" cy="1079500"/>
          </a:xfrm>
          <a:prstGeom prst="rect">
            <a:avLst/>
          </a:prstGeom>
          <a:solidFill>
            <a:srgbClr val="174691"/>
          </a:solidFill>
          <a:ln w="9525">
            <a:solidFill>
              <a:srgbClr val="17469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BE" sz="2800" b="1" i="1">
                <a:solidFill>
                  <a:srgbClr val="FFFFFF"/>
                </a:solidFill>
                <a:latin typeface="Comic Sans MS" panose="030F0702030302020204" pitchFamily="66" charset="0"/>
              </a:rPr>
              <a:t>M11</a:t>
            </a:r>
            <a:endParaRPr lang="nl-NL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AutoShape 7">
            <a:hlinkClick r:id="" action="ppaction://noaction" highlightClick="1"/>
            <a:hlinkHover r:id="rId2" action="ppaction://hlinkfile"/>
          </p:cNvPr>
          <p:cNvSpPr>
            <a:spLocks noChangeArrowheads="1"/>
          </p:cNvSpPr>
          <p:nvPr/>
        </p:nvSpPr>
        <p:spPr bwMode="auto">
          <a:xfrm>
            <a:off x="1116013" y="5445125"/>
            <a:ext cx="719137" cy="647700"/>
          </a:xfrm>
          <a:prstGeom prst="actionButtonInformation">
            <a:avLst/>
          </a:prstGeom>
          <a:solidFill>
            <a:srgbClr val="EDB928"/>
          </a:solidFill>
          <a:ln w="25400">
            <a:solidFill>
              <a:srgbClr val="002C5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sp>
        <p:nvSpPr>
          <p:cNvPr id="5128" name="AutoShape 8">
            <a:hlinkClick r:id="" action="ppaction://noaction" highlightClick="1"/>
            <a:hlinkHover r:id="rId3" action="ppaction://hlinkfile"/>
          </p:cNvPr>
          <p:cNvSpPr>
            <a:spLocks noChangeArrowheads="1"/>
          </p:cNvSpPr>
          <p:nvPr/>
        </p:nvSpPr>
        <p:spPr bwMode="auto">
          <a:xfrm>
            <a:off x="4500563" y="5445125"/>
            <a:ext cx="719137" cy="647700"/>
          </a:xfrm>
          <a:prstGeom prst="actionButtonInformation">
            <a:avLst/>
          </a:prstGeom>
          <a:solidFill>
            <a:srgbClr val="EDB928"/>
          </a:solidFill>
          <a:ln w="25400">
            <a:solidFill>
              <a:srgbClr val="002C5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23850" y="4141788"/>
            <a:ext cx="1157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Begrippen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336550" y="4502150"/>
            <a:ext cx="77644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Een </a:t>
            </a:r>
            <a:r>
              <a:rPr lang="nl-BE" b="1" i="1">
                <a:solidFill>
                  <a:srgbClr val="174691"/>
                </a:solidFill>
                <a:latin typeface="Calibri" panose="020F0502020204030204" pitchFamily="34" charset="0"/>
              </a:rPr>
              <a:t>puntspiegeling</a:t>
            </a:r>
            <a:r>
              <a:rPr lang="nl-BE">
                <a:latin typeface="Calibri" panose="020F0502020204030204" pitchFamily="34" charset="0"/>
              </a:rPr>
              <a:t> is een draaiing met een draaihoek van  180° of -180°.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342900" y="4862513"/>
            <a:ext cx="5788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Het centrum van de draaiing</a:t>
            </a:r>
            <a:r>
              <a:rPr lang="nl-BE" b="1" i="1">
                <a:solidFill>
                  <a:srgbClr val="174691"/>
                </a:solidFill>
                <a:latin typeface="Calibri" panose="020F0502020204030204" pitchFamily="34" charset="0"/>
              </a:rPr>
              <a:t> </a:t>
            </a:r>
            <a:r>
              <a:rPr lang="nl-BE">
                <a:latin typeface="Calibri" panose="020F0502020204030204" pitchFamily="34" charset="0"/>
              </a:rPr>
              <a:t>is het </a:t>
            </a:r>
            <a:r>
              <a:rPr lang="nl-BE" b="1" i="1">
                <a:solidFill>
                  <a:srgbClr val="174691"/>
                </a:solidFill>
                <a:latin typeface="Calibri" panose="020F0502020204030204" pitchFamily="34" charset="0"/>
              </a:rPr>
              <a:t>spiegelpunt</a:t>
            </a:r>
            <a:r>
              <a:rPr lang="nl-BE">
                <a:latin typeface="Calibri" panose="020F0502020204030204" pitchFamily="34" charset="0"/>
              </a:rPr>
              <a:t>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2" name="AutoShape 7">
            <a:hlinkClick r:id="" action="ppaction://noaction" highlightClick="1"/>
            <a:hlinkHover r:id="rId4" action="ppaction://hlinkfile"/>
          </p:cNvPr>
          <p:cNvSpPr>
            <a:spLocks noChangeArrowheads="1"/>
          </p:cNvSpPr>
          <p:nvPr/>
        </p:nvSpPr>
        <p:spPr bwMode="auto">
          <a:xfrm>
            <a:off x="6300788" y="2584450"/>
            <a:ext cx="719137" cy="647700"/>
          </a:xfrm>
          <a:prstGeom prst="actionButtonInformation">
            <a:avLst/>
          </a:prstGeom>
          <a:solidFill>
            <a:srgbClr val="EDB928"/>
          </a:solidFill>
          <a:ln w="25400">
            <a:solidFill>
              <a:srgbClr val="002C5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196975"/>
            <a:ext cx="2409825" cy="366713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Een bijzondere draaiing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3081" name="Group 15"/>
          <p:cNvGrpSpPr>
            <a:grpSpLocks/>
          </p:cNvGrpSpPr>
          <p:nvPr/>
        </p:nvGrpSpPr>
        <p:grpSpPr bwMode="auto">
          <a:xfrm>
            <a:off x="0" y="-19050"/>
            <a:ext cx="9144000" cy="1000125"/>
            <a:chOff x="0" y="0"/>
            <a:chExt cx="5760" cy="630"/>
          </a:xfrm>
        </p:grpSpPr>
        <p:sp>
          <p:nvSpPr>
            <p:cNvPr id="3083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De puntspiegeling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3084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M11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pic>
        <p:nvPicPr>
          <p:cNvPr id="3088" name="Picture 16" descr="lieze-1-bijzondere-draaii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916113"/>
            <a:ext cx="3706812" cy="203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nimBg="1"/>
      <p:bldP spid="5128" grpId="0" animBg="1"/>
      <p:bldP spid="4109" grpId="0"/>
      <p:bldP spid="4110" grpId="0"/>
      <p:bldP spid="2" grpId="0" animBg="1"/>
      <p:bldP spid="348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23850" y="1773238"/>
            <a:ext cx="11128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Symbolen</a:t>
            </a:r>
            <a:endParaRPr lang="nl-NL" b="1" i="1">
              <a:latin typeface="Calibri" panose="020F0502020204030204" pitchFamily="34" charset="0"/>
            </a:endParaRPr>
          </a:p>
        </p:txBody>
      </p:sp>
      <p:grpSp>
        <p:nvGrpSpPr>
          <p:cNvPr id="4120" name="Group 24"/>
          <p:cNvGrpSpPr>
            <a:grpSpLocks/>
          </p:cNvGrpSpPr>
          <p:nvPr/>
        </p:nvGrpSpPr>
        <p:grpSpPr bwMode="auto">
          <a:xfrm>
            <a:off x="611188" y="2970213"/>
            <a:ext cx="2430462" cy="1322387"/>
            <a:chOff x="385" y="1871"/>
            <a:chExt cx="1531" cy="833"/>
          </a:xfrm>
        </p:grpSpPr>
        <p:sp>
          <p:nvSpPr>
            <p:cNvPr id="4117" name="Line 8"/>
            <p:cNvSpPr>
              <a:spLocks noChangeShapeType="1"/>
            </p:cNvSpPr>
            <p:nvPr/>
          </p:nvSpPr>
          <p:spPr bwMode="auto">
            <a:xfrm rot="10800000" flipH="1">
              <a:off x="612" y="1871"/>
              <a:ext cx="245" cy="590"/>
            </a:xfrm>
            <a:prstGeom prst="line">
              <a:avLst/>
            </a:prstGeom>
            <a:noFill/>
            <a:ln w="25400">
              <a:solidFill>
                <a:srgbClr val="6600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4118" name="Text Box 9"/>
            <p:cNvSpPr txBox="1">
              <a:spLocks noChangeArrowheads="1"/>
            </p:cNvSpPr>
            <p:nvPr/>
          </p:nvSpPr>
          <p:spPr bwMode="auto">
            <a:xfrm>
              <a:off x="385" y="2473"/>
              <a:ext cx="153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solidFill>
                    <a:srgbClr val="660066"/>
                  </a:solidFill>
                  <a:latin typeface="Calibri" panose="020F0502020204030204" pitchFamily="34" charset="0"/>
                </a:rPr>
                <a:t>spiegeling (kleine letter)</a:t>
              </a:r>
              <a:endParaRPr lang="nl-NL">
                <a:solidFill>
                  <a:srgbClr val="660066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4122" name="Group 26"/>
          <p:cNvGrpSpPr>
            <a:grpSpLocks/>
          </p:cNvGrpSpPr>
          <p:nvPr/>
        </p:nvGrpSpPr>
        <p:grpSpPr bwMode="auto">
          <a:xfrm>
            <a:off x="1746250" y="2198688"/>
            <a:ext cx="6400800" cy="396875"/>
            <a:chOff x="1247" y="1385"/>
            <a:chExt cx="4032" cy="250"/>
          </a:xfrm>
        </p:grpSpPr>
        <p:sp>
          <p:nvSpPr>
            <p:cNvPr id="4115" name="Line 7"/>
            <p:cNvSpPr>
              <a:spLocks noChangeShapeType="1"/>
            </p:cNvSpPr>
            <p:nvPr/>
          </p:nvSpPr>
          <p:spPr bwMode="auto">
            <a:xfrm rot="10800000" flipV="1">
              <a:off x="1247" y="1499"/>
              <a:ext cx="227" cy="136"/>
            </a:xfrm>
            <a:prstGeom prst="line">
              <a:avLst/>
            </a:prstGeom>
            <a:noFill/>
            <a:ln w="254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4116" name="Text Box 10"/>
            <p:cNvSpPr txBox="1">
              <a:spLocks noChangeArrowheads="1"/>
            </p:cNvSpPr>
            <p:nvPr/>
          </p:nvSpPr>
          <p:spPr bwMode="auto">
            <a:xfrm>
              <a:off x="1519" y="1385"/>
              <a:ext cx="37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solidFill>
                    <a:srgbClr val="006600"/>
                  </a:solidFill>
                  <a:latin typeface="Calibri" panose="020F0502020204030204" pitchFamily="34" charset="0"/>
                </a:rPr>
                <a:t>wat gespiegeld wordt (tussen ronde haakjes)</a:t>
              </a:r>
              <a:endParaRPr lang="nl-NL">
                <a:solidFill>
                  <a:srgbClr val="006600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323850" y="4941888"/>
            <a:ext cx="13827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Stappenplan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347663" y="5429250"/>
            <a:ext cx="38941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Het spiegelbeeld van een punt tekenen</a:t>
            </a:r>
            <a:r>
              <a:rPr lang="nl-NL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7185" name="AutoShape 17">
            <a:hlinkClick r:id="" action="ppaction://noaction" highlightClick="1"/>
            <a:hlinkHover r:id="rId2" action="ppaction://hlinkfile"/>
          </p:cNvPr>
          <p:cNvSpPr>
            <a:spLocks noChangeArrowheads="1"/>
          </p:cNvSpPr>
          <p:nvPr/>
        </p:nvSpPr>
        <p:spPr bwMode="auto">
          <a:xfrm>
            <a:off x="1222375" y="6094413"/>
            <a:ext cx="719138" cy="647700"/>
          </a:xfrm>
          <a:prstGeom prst="actionButtonInformation">
            <a:avLst/>
          </a:prstGeom>
          <a:solidFill>
            <a:srgbClr val="EDB928"/>
          </a:solidFill>
          <a:ln w="25400">
            <a:solidFill>
              <a:srgbClr val="002C5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grpSp>
        <p:nvGrpSpPr>
          <p:cNvPr id="4123" name="Group 27"/>
          <p:cNvGrpSpPr>
            <a:grpSpLocks/>
          </p:cNvGrpSpPr>
          <p:nvPr/>
        </p:nvGrpSpPr>
        <p:grpSpPr bwMode="auto">
          <a:xfrm>
            <a:off x="2411413" y="2628900"/>
            <a:ext cx="1808162" cy="366713"/>
            <a:chOff x="1519" y="1656"/>
            <a:chExt cx="1139" cy="231"/>
          </a:xfrm>
        </p:grpSpPr>
        <p:sp>
          <p:nvSpPr>
            <p:cNvPr id="4113" name="Line 17"/>
            <p:cNvSpPr>
              <a:spLocks noChangeShapeType="1"/>
            </p:cNvSpPr>
            <p:nvPr/>
          </p:nvSpPr>
          <p:spPr bwMode="auto">
            <a:xfrm rot="10800000">
              <a:off x="1519" y="1796"/>
              <a:ext cx="22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4114" name="Text Box 18"/>
            <p:cNvSpPr txBox="1">
              <a:spLocks noChangeArrowheads="1"/>
            </p:cNvSpPr>
            <p:nvPr/>
          </p:nvSpPr>
          <p:spPr bwMode="auto">
            <a:xfrm>
              <a:off x="1803" y="1656"/>
              <a:ext cx="85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spiegelbeeld</a:t>
              </a:r>
              <a:endParaRPr lang="nl-NL">
                <a:latin typeface="Calibri" panose="020F0502020204030204" pitchFamily="34" charset="0"/>
              </a:endParaRPr>
            </a:p>
          </p:txBody>
        </p:sp>
      </p:grp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258888" y="2628900"/>
            <a:ext cx="11096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rgbClr val="660066"/>
                </a:solidFill>
                <a:latin typeface="Calibri" panose="020F0502020204030204" pitchFamily="34" charset="0"/>
              </a:rPr>
              <a:t>s</a:t>
            </a:r>
            <a:r>
              <a:rPr lang="nl-BE" b="1" baseline="-25000">
                <a:solidFill>
                  <a:srgbClr val="0000FF"/>
                </a:solidFill>
                <a:latin typeface="Calibri" panose="020F0502020204030204" pitchFamily="34" charset="0"/>
              </a:rPr>
              <a:t>O</a:t>
            </a:r>
            <a:r>
              <a:rPr lang="nl-BE" b="1" baseline="-25000">
                <a:latin typeface="Calibri" panose="020F0502020204030204" pitchFamily="34" charset="0"/>
              </a:rPr>
              <a:t> </a:t>
            </a:r>
            <a:r>
              <a:rPr lang="nl-BE" b="1">
                <a:solidFill>
                  <a:srgbClr val="006600"/>
                </a:solidFill>
                <a:latin typeface="Calibri" panose="020F0502020204030204" pitchFamily="34" charset="0"/>
              </a:rPr>
              <a:t>(A)</a:t>
            </a:r>
            <a:r>
              <a:rPr lang="nl-BE" b="1">
                <a:latin typeface="Calibri" panose="020F0502020204030204" pitchFamily="34" charset="0"/>
              </a:rPr>
              <a:t> = A’</a:t>
            </a:r>
            <a:endParaRPr lang="nl-NL" b="1">
              <a:latin typeface="Calibri" panose="020F0502020204030204" pitchFamily="34" charset="0"/>
            </a:endParaRPr>
          </a:p>
        </p:txBody>
      </p:sp>
      <p:grpSp>
        <p:nvGrpSpPr>
          <p:cNvPr id="4121" name="Group 25"/>
          <p:cNvGrpSpPr>
            <a:grpSpLocks/>
          </p:cNvGrpSpPr>
          <p:nvPr/>
        </p:nvGrpSpPr>
        <p:grpSpPr bwMode="auto">
          <a:xfrm>
            <a:off x="1514475" y="2989263"/>
            <a:ext cx="4979988" cy="785812"/>
            <a:chOff x="1020" y="1883"/>
            <a:chExt cx="3137" cy="495"/>
          </a:xfrm>
        </p:grpSpPr>
        <p:sp>
          <p:nvSpPr>
            <p:cNvPr id="4111" name="Text Box 11"/>
            <p:cNvSpPr txBox="1">
              <a:spLocks noChangeArrowheads="1"/>
            </p:cNvSpPr>
            <p:nvPr/>
          </p:nvSpPr>
          <p:spPr bwMode="auto">
            <a:xfrm>
              <a:off x="1174" y="1974"/>
              <a:ext cx="298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solidFill>
                    <a:srgbClr val="0000FF"/>
                  </a:solidFill>
                  <a:latin typeface="Calibri" panose="020F0502020204030204" pitchFamily="34" charset="0"/>
                </a:rPr>
                <a:t>naam van het spiegelpunt</a:t>
              </a:r>
            </a:p>
            <a:p>
              <a:pPr eaLnBrk="1" hangingPunct="1"/>
              <a:r>
                <a:rPr lang="nl-BE">
                  <a:solidFill>
                    <a:srgbClr val="0000FF"/>
                  </a:solidFill>
                  <a:latin typeface="Calibri" panose="020F0502020204030204" pitchFamily="34" charset="0"/>
                </a:rPr>
                <a:t>(wordt een beetje lager geschreven, hoofdletter)</a:t>
              </a:r>
              <a:endParaRPr lang="nl-NL">
                <a:solidFill>
                  <a:srgbClr val="0000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112" name="Line 6"/>
            <p:cNvSpPr>
              <a:spLocks noChangeShapeType="1"/>
            </p:cNvSpPr>
            <p:nvPr/>
          </p:nvSpPr>
          <p:spPr bwMode="auto">
            <a:xfrm rot="10800000">
              <a:off x="1020" y="1883"/>
              <a:ext cx="136" cy="18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196975"/>
            <a:ext cx="1887538" cy="366713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De puntspiegeling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4108" name="Group 15"/>
          <p:cNvGrpSpPr>
            <a:grpSpLocks/>
          </p:cNvGrpSpPr>
          <p:nvPr/>
        </p:nvGrpSpPr>
        <p:grpSpPr bwMode="auto">
          <a:xfrm>
            <a:off x="0" y="-19050"/>
            <a:ext cx="9144000" cy="1000125"/>
            <a:chOff x="0" y="0"/>
            <a:chExt cx="5760" cy="630"/>
          </a:xfrm>
        </p:grpSpPr>
        <p:sp>
          <p:nvSpPr>
            <p:cNvPr id="4109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De puntspiegeling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4110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M11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342900" y="4437063"/>
            <a:ext cx="20018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s</a:t>
            </a:r>
            <a:r>
              <a:rPr lang="nl-BE" b="1" baseline="-25000">
                <a:latin typeface="Calibri" panose="020F0502020204030204" pitchFamily="34" charset="0"/>
              </a:rPr>
              <a:t>O</a:t>
            </a:r>
            <a:r>
              <a:rPr lang="nl-BE">
                <a:latin typeface="Calibri" panose="020F0502020204030204" pitchFamily="34" charset="0"/>
              </a:rPr>
              <a:t>(A) = A’ lees je als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2203450" y="4437063"/>
            <a:ext cx="6407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i="1">
                <a:latin typeface="Calibri" panose="020F0502020204030204" pitchFamily="34" charset="0"/>
              </a:rPr>
              <a:t>het spiegelbeeld van A door puntspiegeling met spiegelpunt O is A’.</a:t>
            </a:r>
            <a:endParaRPr lang="nl-NL" i="1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83" grpId="0"/>
      <p:bldP spid="7184" grpId="0"/>
      <p:bldP spid="7185" grpId="0" animBg="1"/>
      <p:bldP spid="7173" grpId="0"/>
      <p:bldP spid="34826" grpId="0" animBg="1"/>
      <p:bldP spid="4124" grpId="0"/>
      <p:bldP spid="41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285750" y="5418138"/>
            <a:ext cx="1157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Begrippen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13" name="Tekstvak 12"/>
          <p:cNvSpPr txBox="1">
            <a:spLocks noChangeArrowheads="1"/>
          </p:cNvSpPr>
          <p:nvPr/>
        </p:nvSpPr>
        <p:spPr bwMode="auto">
          <a:xfrm>
            <a:off x="285750" y="5811838"/>
            <a:ext cx="81057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Een </a:t>
            </a:r>
            <a:r>
              <a:rPr lang="nl-BE" b="1" i="1">
                <a:solidFill>
                  <a:srgbClr val="174691"/>
                </a:solidFill>
                <a:latin typeface="Calibri" panose="020F0502020204030204" pitchFamily="34" charset="0"/>
              </a:rPr>
              <a:t>symmetriemiddelpunt</a:t>
            </a:r>
            <a:r>
              <a:rPr lang="nl-BE">
                <a:latin typeface="Calibri" panose="020F0502020204030204" pitchFamily="34" charset="0"/>
              </a:rPr>
              <a:t> van een figuur is het spiegelpunt dat de figuur op zichzelf </a:t>
            </a:r>
          </a:p>
          <a:p>
            <a:pPr eaLnBrk="1" hangingPunct="1"/>
            <a:r>
              <a:rPr lang="nl-BE">
                <a:latin typeface="Calibri" panose="020F0502020204030204" pitchFamily="34" charset="0"/>
              </a:rPr>
              <a:t>spiegelt.</a:t>
            </a:r>
          </a:p>
        </p:txBody>
      </p:sp>
      <p:sp>
        <p:nvSpPr>
          <p:cNvPr id="5127" name="AutoShape 7">
            <a:hlinkClick r:id="" action="ppaction://noaction" highlightClick="1"/>
            <a:hlinkHover r:id="rId2" action="ppaction://hlinkfile"/>
          </p:cNvPr>
          <p:cNvSpPr>
            <a:spLocks noChangeArrowheads="1"/>
          </p:cNvSpPr>
          <p:nvPr/>
        </p:nvSpPr>
        <p:spPr bwMode="auto">
          <a:xfrm>
            <a:off x="6424613" y="4678363"/>
            <a:ext cx="719137" cy="647700"/>
          </a:xfrm>
          <a:prstGeom prst="actionButtonInformation">
            <a:avLst/>
          </a:prstGeom>
          <a:solidFill>
            <a:srgbClr val="EDB928"/>
          </a:solidFill>
          <a:ln w="25400">
            <a:solidFill>
              <a:srgbClr val="002C5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sp>
        <p:nvSpPr>
          <p:cNvPr id="6" name="Tekstvak 5"/>
          <p:cNvSpPr txBox="1">
            <a:spLocks noChangeArrowheads="1"/>
          </p:cNvSpPr>
          <p:nvPr/>
        </p:nvSpPr>
        <p:spPr bwMode="auto">
          <a:xfrm>
            <a:off x="5000625" y="2106613"/>
            <a:ext cx="32797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Teken in parallellogram ABCD de </a:t>
            </a:r>
          </a:p>
          <a:p>
            <a:pPr eaLnBrk="1" hangingPunct="1"/>
            <a:r>
              <a:rPr lang="nl-BE">
                <a:latin typeface="Calibri" panose="020F0502020204030204" pitchFamily="34" charset="0"/>
              </a:rPr>
              <a:t>diagonalen.</a:t>
            </a:r>
          </a:p>
        </p:txBody>
      </p:sp>
      <p:sp>
        <p:nvSpPr>
          <p:cNvPr id="7" name="Tekstvak 6"/>
          <p:cNvSpPr txBox="1">
            <a:spLocks noChangeArrowheads="1"/>
          </p:cNvSpPr>
          <p:nvPr/>
        </p:nvSpPr>
        <p:spPr bwMode="auto">
          <a:xfrm>
            <a:off x="5000625" y="2749550"/>
            <a:ext cx="39782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Noem het snijpunt van de diagonalen M.</a:t>
            </a:r>
          </a:p>
        </p:txBody>
      </p:sp>
      <p:sp>
        <p:nvSpPr>
          <p:cNvPr id="8" name="Tekstvak 7"/>
          <p:cNvSpPr txBox="1">
            <a:spLocks noChangeArrowheads="1"/>
          </p:cNvSpPr>
          <p:nvPr/>
        </p:nvSpPr>
        <p:spPr bwMode="auto">
          <a:xfrm>
            <a:off x="5000625" y="3103563"/>
            <a:ext cx="37576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Spiegel parallellogram ABCD t.o.v. het </a:t>
            </a:r>
          </a:p>
          <a:p>
            <a:pPr eaLnBrk="1" hangingPunct="1"/>
            <a:r>
              <a:rPr lang="nl-BE">
                <a:latin typeface="Calibri" panose="020F0502020204030204" pitchFamily="34" charset="0"/>
              </a:rPr>
              <a:t>punt M.</a:t>
            </a:r>
          </a:p>
        </p:txBody>
      </p:sp>
      <p:sp>
        <p:nvSpPr>
          <p:cNvPr id="9" name="Tekstvak 8"/>
          <p:cNvSpPr txBox="1">
            <a:spLocks noChangeArrowheads="1"/>
          </p:cNvSpPr>
          <p:nvPr/>
        </p:nvSpPr>
        <p:spPr bwMode="auto">
          <a:xfrm>
            <a:off x="5000625" y="3746500"/>
            <a:ext cx="37099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Het spiegelbeeld A’B’C’D’ valt  samen </a:t>
            </a:r>
          </a:p>
          <a:p>
            <a:pPr eaLnBrk="1" hangingPunct="1"/>
            <a:r>
              <a:rPr lang="nl-BE">
                <a:latin typeface="Calibri" panose="020F0502020204030204" pitchFamily="34" charset="0"/>
              </a:rPr>
              <a:t>met het parallellogram ABCD.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196975"/>
            <a:ext cx="2690813" cy="366713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Het symmetriemiddelpunt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5130" name="Group 15"/>
          <p:cNvGrpSpPr>
            <a:grpSpLocks/>
          </p:cNvGrpSpPr>
          <p:nvPr/>
        </p:nvGrpSpPr>
        <p:grpSpPr bwMode="auto">
          <a:xfrm>
            <a:off x="0" y="-19050"/>
            <a:ext cx="9144000" cy="1000125"/>
            <a:chOff x="0" y="0"/>
            <a:chExt cx="5760" cy="630"/>
          </a:xfrm>
        </p:grpSpPr>
        <p:sp>
          <p:nvSpPr>
            <p:cNvPr id="5136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De puntspiegeling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5137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M11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pic>
        <p:nvPicPr>
          <p:cNvPr id="14" name="Afbeelding 13" descr="01_symmetriepunt_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2143125"/>
            <a:ext cx="4286250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Afbeelding 14" descr="02_symmetriepunt_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2143125"/>
            <a:ext cx="4286250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Afbeelding 15" descr="03_symmetriepunt_3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2143125"/>
            <a:ext cx="4286250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Afbeelding 16" descr="04_symmetriepunt_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2143125"/>
            <a:ext cx="4286250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Afbeelding 17" descr="05_symmetriepunt_5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2143125"/>
            <a:ext cx="4286250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42" name="Group 22"/>
          <p:cNvGrpSpPr>
            <a:grpSpLocks/>
          </p:cNvGrpSpPr>
          <p:nvPr/>
        </p:nvGrpSpPr>
        <p:grpSpPr bwMode="auto">
          <a:xfrm>
            <a:off x="295275" y="6424613"/>
            <a:ext cx="4641850" cy="366712"/>
            <a:chOff x="204" y="3930"/>
            <a:chExt cx="2924" cy="231"/>
          </a:xfrm>
        </p:grpSpPr>
        <p:sp>
          <p:nvSpPr>
            <p:cNvPr id="5139" name="Text Box 19"/>
            <p:cNvSpPr txBox="1">
              <a:spLocks noChangeArrowheads="1"/>
            </p:cNvSpPr>
            <p:nvPr/>
          </p:nvSpPr>
          <p:spPr bwMode="auto">
            <a:xfrm>
              <a:off x="204" y="3930"/>
              <a:ext cx="26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O is een symmetriemiddelpunt van figuur F</a:t>
              </a:r>
              <a:endParaRPr lang="nl-NL"/>
            </a:p>
          </p:txBody>
        </p:sp>
        <p:sp>
          <p:nvSpPr>
            <p:cNvPr id="5140" name="AutoShape 20"/>
            <p:cNvSpPr>
              <a:spLocks noChangeArrowheads="1"/>
            </p:cNvSpPr>
            <p:nvPr/>
          </p:nvSpPr>
          <p:spPr bwMode="auto">
            <a:xfrm>
              <a:off x="2901" y="4020"/>
              <a:ext cx="227" cy="79"/>
            </a:xfrm>
            <a:prstGeom prst="leftRightArrow">
              <a:avLst>
                <a:gd name="adj1" fmla="val 50000"/>
                <a:gd name="adj2" fmla="val 57468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</p:grp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5022850" y="6423025"/>
            <a:ext cx="16240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s</a:t>
            </a:r>
            <a:r>
              <a:rPr lang="nl-BE" b="1" baseline="-25000">
                <a:latin typeface="Calibri" panose="020F0502020204030204" pitchFamily="34" charset="0"/>
              </a:rPr>
              <a:t>O</a:t>
            </a:r>
            <a:r>
              <a:rPr lang="nl-BE">
                <a:latin typeface="Calibri" panose="020F0502020204030204" pitchFamily="34" charset="0"/>
              </a:rPr>
              <a:t>(fig. F) = fig. F</a:t>
            </a:r>
            <a:endParaRPr lang="nl-NL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5127" grpId="0" animBg="1"/>
      <p:bldP spid="6" grpId="0"/>
      <p:bldP spid="7" grpId="0"/>
      <p:bldP spid="8" grpId="0"/>
      <p:bldP spid="9" grpId="0"/>
      <p:bldP spid="34826" grpId="0" animBg="1"/>
      <p:bldP spid="5141" grpId="0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1872</TotalTime>
  <Words>195</Words>
  <Application>Microsoft Office PowerPoint</Application>
  <PresentationFormat>Diavoorstelling (4:3)</PresentationFormat>
  <Paragraphs>53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10" baseType="lpstr">
      <vt:lpstr>Arial</vt:lpstr>
      <vt:lpstr>Calibri</vt:lpstr>
      <vt:lpstr>Comic Sans MS</vt:lpstr>
      <vt:lpstr>Times New Roman</vt:lpstr>
      <vt:lpstr>Impact</vt:lpstr>
      <vt:lpstr>Standaardontwerp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Evenredigheden</dc:title>
  <dc:creator>Snijers André</dc:creator>
  <cp:lastModifiedBy>andre snijers</cp:lastModifiedBy>
  <cp:revision>83</cp:revision>
  <dcterms:created xsi:type="dcterms:W3CDTF">2009-11-24T15:08:55Z</dcterms:created>
  <dcterms:modified xsi:type="dcterms:W3CDTF">2013-12-07T11:08:33Z</dcterms:modified>
</cp:coreProperties>
</file>