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9ECF6"/>
    <a:srgbClr val="002C5E"/>
    <a:srgbClr val="D49E00"/>
    <a:srgbClr val="3DB645"/>
    <a:srgbClr val="4A66AA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8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4F69E3-8B8B-4632-AACB-BB8DCB36A3D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589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D19144-2711-4299-98B3-3A5156B539E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085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B17E7-DF27-4F8A-89FC-45BE1EB81BA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821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C9FAB6-7CF6-45B1-84DE-B3A4A8748A1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31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3CE30C-6AB7-4798-8E47-2769C0346D8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470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11FCF-1E5A-4127-AF05-D6C9F51E5B5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42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43DE4-8A60-43B3-8293-497ED4066A3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890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4D6E10-B46C-4B39-8302-725D07209FB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516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5003A-B4D1-4963-B075-463A4528018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6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41BF2-F993-4BD2-8FCD-82CE309B83F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23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4FED6-4E20-4887-8FFD-018B7C899EF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418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5D184A-8609-47AB-9E74-1C4D45ABAAD6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2.%20Pelckmans%202de%20jaar%20-%20versie%202%20-%20W2013\00.%20Matrix%202de%20jaar\02.%20Matrix%202%20-%20Presentaties%20en%20applets%20meetkunde\11c_puntspiegeling_visueel_2.html" TargetMode="External"/><Relationship Id="rId2" Type="http://schemas.openxmlformats.org/officeDocument/2006/relationships/hyperlink" Target="file:///C:\02.%20Pelckmans%202de%20jaar%20-%20versie%202%20-%20W2013\00.%20Matrix%202de%20jaar\02.%20Matrix%202%20-%20Presentaties%20en%20applets%20meetkunde\11b_puntspiegeling_visueel_1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file:///C:\02.%20Pelckmans%202de%20jaar%20-%20versie%202%20-%20W2013\00.%20Matrix%202de%20jaar\02.%20Matrix%202%20-%20Presentaties%20en%20applets%20meetkunde\11a_bijzondere_draaiing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2.%20Pelckmans%202de%20jaar%20-%20versie%202%20-%20W2013\00.%20Matrix%202de%20jaar\02.%20Matrix%202%20-%20Presentaties%20en%20applets%20meetkunde\11d_beeld_punt_puntspiegeling_werkwijz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file:///C:\02.%20Pelckmans%202de%20jaar%20-%20versie%202%20-%20W2013\00.%20Matrix%202de%20jaar\02.%20Matrix%202%20-%20Presentaties%20en%20applets%20meetkunde\11e_symmetriemiddelpun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De puntspiegeling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M11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1116013" y="5445125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5128" name="AutoShape 8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4500563" y="5445125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23850" y="4141788"/>
            <a:ext cx="1157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Begrippen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36550" y="4502150"/>
            <a:ext cx="7764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puntspiegeling</a:t>
            </a:r>
            <a:r>
              <a:rPr lang="nl-BE">
                <a:latin typeface="Calibri" panose="020F0502020204030204" pitchFamily="34" charset="0"/>
              </a:rPr>
              <a:t> is een draaiing met een draaihoek van  180° of -180°.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342900" y="4862513"/>
            <a:ext cx="5788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centrum van de draaiing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is het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spiegelpunt</a:t>
            </a:r>
            <a:r>
              <a:rPr lang="nl-BE">
                <a:latin typeface="Calibri" panose="020F0502020204030204" pitchFamily="34" charset="0"/>
              </a:rPr>
              <a:t>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AutoShape 7">
            <a:hlinkClick r:id="" action="ppaction://noaction" highlightClick="1"/>
            <a:hlinkHover r:id="rId4" action="ppaction://hlinkfile"/>
          </p:cNvPr>
          <p:cNvSpPr>
            <a:spLocks noChangeArrowheads="1"/>
          </p:cNvSpPr>
          <p:nvPr/>
        </p:nvSpPr>
        <p:spPr bwMode="auto">
          <a:xfrm>
            <a:off x="6300788" y="2584450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240982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bijzondere draaiing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3081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308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De puntspiegeling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8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M11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3088" name="Picture 16" descr="lieze-1-bijzondere-draai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916113"/>
            <a:ext cx="3706812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8" grpId="0" animBg="1"/>
      <p:bldP spid="4109" grpId="0"/>
      <p:bldP spid="4110" grpId="0"/>
      <p:bldP spid="2" grpId="0" animBg="1"/>
      <p:bldP spid="348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23850" y="1773238"/>
            <a:ext cx="1112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Symbolen</a:t>
            </a:r>
            <a:endParaRPr lang="nl-NL" b="1" i="1">
              <a:latin typeface="Calibri" panose="020F0502020204030204" pitchFamily="34" charset="0"/>
            </a:endParaRPr>
          </a:p>
        </p:txBody>
      </p:sp>
      <p:grpSp>
        <p:nvGrpSpPr>
          <p:cNvPr id="4120" name="Group 24"/>
          <p:cNvGrpSpPr>
            <a:grpSpLocks/>
          </p:cNvGrpSpPr>
          <p:nvPr/>
        </p:nvGrpSpPr>
        <p:grpSpPr bwMode="auto">
          <a:xfrm>
            <a:off x="611188" y="2970213"/>
            <a:ext cx="2430462" cy="1322387"/>
            <a:chOff x="385" y="1871"/>
            <a:chExt cx="1531" cy="833"/>
          </a:xfrm>
        </p:grpSpPr>
        <p:sp>
          <p:nvSpPr>
            <p:cNvPr id="4117" name="Line 8"/>
            <p:cNvSpPr>
              <a:spLocks noChangeShapeType="1"/>
            </p:cNvSpPr>
            <p:nvPr/>
          </p:nvSpPr>
          <p:spPr bwMode="auto">
            <a:xfrm rot="10800000" flipH="1">
              <a:off x="612" y="1871"/>
              <a:ext cx="245" cy="590"/>
            </a:xfrm>
            <a:prstGeom prst="line">
              <a:avLst/>
            </a:prstGeom>
            <a:noFill/>
            <a:ln w="25400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18" name="Text Box 9"/>
            <p:cNvSpPr txBox="1">
              <a:spLocks noChangeArrowheads="1"/>
            </p:cNvSpPr>
            <p:nvPr/>
          </p:nvSpPr>
          <p:spPr bwMode="auto">
            <a:xfrm>
              <a:off x="385" y="2473"/>
              <a:ext cx="153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solidFill>
                    <a:srgbClr val="660066"/>
                  </a:solidFill>
                  <a:latin typeface="Calibri" panose="020F0502020204030204" pitchFamily="34" charset="0"/>
                </a:rPr>
                <a:t>spiegeling (kleine letter)</a:t>
              </a:r>
              <a:endParaRPr lang="nl-NL">
                <a:solidFill>
                  <a:srgbClr val="660066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4122" name="Group 26"/>
          <p:cNvGrpSpPr>
            <a:grpSpLocks/>
          </p:cNvGrpSpPr>
          <p:nvPr/>
        </p:nvGrpSpPr>
        <p:grpSpPr bwMode="auto">
          <a:xfrm>
            <a:off x="1746250" y="2198688"/>
            <a:ext cx="6400800" cy="396875"/>
            <a:chOff x="1247" y="1385"/>
            <a:chExt cx="4032" cy="250"/>
          </a:xfrm>
        </p:grpSpPr>
        <p:sp>
          <p:nvSpPr>
            <p:cNvPr id="4115" name="Line 7"/>
            <p:cNvSpPr>
              <a:spLocks noChangeShapeType="1"/>
            </p:cNvSpPr>
            <p:nvPr/>
          </p:nvSpPr>
          <p:spPr bwMode="auto">
            <a:xfrm rot="10800000" flipV="1">
              <a:off x="1247" y="1499"/>
              <a:ext cx="227" cy="136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16" name="Text Box 10"/>
            <p:cNvSpPr txBox="1">
              <a:spLocks noChangeArrowheads="1"/>
            </p:cNvSpPr>
            <p:nvPr/>
          </p:nvSpPr>
          <p:spPr bwMode="auto">
            <a:xfrm>
              <a:off x="1519" y="1385"/>
              <a:ext cx="37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solidFill>
                    <a:srgbClr val="006600"/>
                  </a:solidFill>
                  <a:latin typeface="Calibri" panose="020F0502020204030204" pitchFamily="34" charset="0"/>
                </a:rPr>
                <a:t>wat gespiegeld wordt (tussen ronde haakjes)</a:t>
              </a:r>
              <a:endParaRPr lang="nl-NL">
                <a:solidFill>
                  <a:srgbClr val="0066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23850" y="4941888"/>
            <a:ext cx="13827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Stappenplan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47663" y="5429250"/>
            <a:ext cx="38941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spiegelbeeld van een punt tekenen</a:t>
            </a:r>
            <a:r>
              <a:rPr lang="nl-NL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7185" name="AutoShape 1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1222375" y="6094413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4123" name="Group 27"/>
          <p:cNvGrpSpPr>
            <a:grpSpLocks/>
          </p:cNvGrpSpPr>
          <p:nvPr/>
        </p:nvGrpSpPr>
        <p:grpSpPr bwMode="auto">
          <a:xfrm>
            <a:off x="2411413" y="2628900"/>
            <a:ext cx="1808162" cy="366713"/>
            <a:chOff x="1519" y="1656"/>
            <a:chExt cx="1139" cy="231"/>
          </a:xfrm>
        </p:grpSpPr>
        <p:sp>
          <p:nvSpPr>
            <p:cNvPr id="4113" name="Line 17"/>
            <p:cNvSpPr>
              <a:spLocks noChangeShapeType="1"/>
            </p:cNvSpPr>
            <p:nvPr/>
          </p:nvSpPr>
          <p:spPr bwMode="auto">
            <a:xfrm rot="10800000">
              <a:off x="1519" y="1796"/>
              <a:ext cx="22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114" name="Text Box 18"/>
            <p:cNvSpPr txBox="1">
              <a:spLocks noChangeArrowheads="1"/>
            </p:cNvSpPr>
            <p:nvPr/>
          </p:nvSpPr>
          <p:spPr bwMode="auto">
            <a:xfrm>
              <a:off x="1803" y="1656"/>
              <a:ext cx="8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spiegelbeeld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258888" y="2628900"/>
            <a:ext cx="11096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660066"/>
                </a:solidFill>
                <a:latin typeface="Calibri" panose="020F0502020204030204" pitchFamily="34" charset="0"/>
              </a:rPr>
              <a:t>s</a:t>
            </a:r>
            <a:r>
              <a:rPr lang="nl-BE" b="1" baseline="-25000">
                <a:solidFill>
                  <a:srgbClr val="0000FF"/>
                </a:solidFill>
                <a:latin typeface="Calibri" panose="020F0502020204030204" pitchFamily="34" charset="0"/>
              </a:rPr>
              <a:t>O</a:t>
            </a:r>
            <a:r>
              <a:rPr lang="nl-BE" b="1" baseline="-25000">
                <a:latin typeface="Calibri" panose="020F0502020204030204" pitchFamily="34" charset="0"/>
              </a:rPr>
              <a:t> </a:t>
            </a:r>
            <a:r>
              <a:rPr lang="nl-BE" b="1">
                <a:solidFill>
                  <a:srgbClr val="006600"/>
                </a:solidFill>
                <a:latin typeface="Calibri" panose="020F0502020204030204" pitchFamily="34" charset="0"/>
              </a:rPr>
              <a:t>(A)</a:t>
            </a:r>
            <a:r>
              <a:rPr lang="nl-BE" b="1">
                <a:latin typeface="Calibri" panose="020F0502020204030204" pitchFamily="34" charset="0"/>
              </a:rPr>
              <a:t> = A’</a:t>
            </a:r>
            <a:endParaRPr lang="nl-NL" b="1">
              <a:latin typeface="Calibri" panose="020F0502020204030204" pitchFamily="34" charset="0"/>
            </a:endParaRPr>
          </a:p>
        </p:txBody>
      </p:sp>
      <p:grpSp>
        <p:nvGrpSpPr>
          <p:cNvPr id="4121" name="Group 25"/>
          <p:cNvGrpSpPr>
            <a:grpSpLocks/>
          </p:cNvGrpSpPr>
          <p:nvPr/>
        </p:nvGrpSpPr>
        <p:grpSpPr bwMode="auto">
          <a:xfrm>
            <a:off x="1514475" y="2989263"/>
            <a:ext cx="4979988" cy="785812"/>
            <a:chOff x="1020" y="1883"/>
            <a:chExt cx="3137" cy="495"/>
          </a:xfrm>
        </p:grpSpPr>
        <p:sp>
          <p:nvSpPr>
            <p:cNvPr id="4111" name="Text Box 11"/>
            <p:cNvSpPr txBox="1">
              <a:spLocks noChangeArrowheads="1"/>
            </p:cNvSpPr>
            <p:nvPr/>
          </p:nvSpPr>
          <p:spPr bwMode="auto">
            <a:xfrm>
              <a:off x="1174" y="1974"/>
              <a:ext cx="298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solidFill>
                    <a:srgbClr val="0000FF"/>
                  </a:solidFill>
                  <a:latin typeface="Calibri" panose="020F0502020204030204" pitchFamily="34" charset="0"/>
                </a:rPr>
                <a:t>naam van het spiegelpunt</a:t>
              </a:r>
            </a:p>
            <a:p>
              <a:pPr eaLnBrk="1" hangingPunct="1"/>
              <a:r>
                <a:rPr lang="nl-BE">
                  <a:solidFill>
                    <a:srgbClr val="0000FF"/>
                  </a:solidFill>
                  <a:latin typeface="Calibri" panose="020F0502020204030204" pitchFamily="34" charset="0"/>
                </a:rPr>
                <a:t>(wordt een beetje lager geschreven, hoofdletter)</a:t>
              </a:r>
              <a:endParaRPr lang="nl-NL">
                <a:solidFill>
                  <a:srgbClr val="0000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112" name="Line 6"/>
            <p:cNvSpPr>
              <a:spLocks noChangeShapeType="1"/>
            </p:cNvSpPr>
            <p:nvPr/>
          </p:nvSpPr>
          <p:spPr bwMode="auto">
            <a:xfrm rot="10800000">
              <a:off x="1020" y="1883"/>
              <a:ext cx="136" cy="18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1887538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De puntspiegeling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4108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410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De puntspiegeling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1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M11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342900" y="4437063"/>
            <a:ext cx="2001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s</a:t>
            </a:r>
            <a:r>
              <a:rPr lang="nl-BE" b="1" baseline="-25000">
                <a:latin typeface="Calibri" panose="020F0502020204030204" pitchFamily="34" charset="0"/>
              </a:rPr>
              <a:t>O</a:t>
            </a:r>
            <a:r>
              <a:rPr lang="nl-BE">
                <a:latin typeface="Calibri" panose="020F0502020204030204" pitchFamily="34" charset="0"/>
              </a:rPr>
              <a:t>(A) = A’ lees je als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2203450" y="4437063"/>
            <a:ext cx="640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1">
                <a:latin typeface="Calibri" panose="020F0502020204030204" pitchFamily="34" charset="0"/>
              </a:rPr>
              <a:t>het spiegelbeeld van A door puntspiegeling met spiegelpunt O is A’.</a:t>
            </a:r>
            <a:endParaRPr lang="nl-NL" i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83" grpId="0"/>
      <p:bldP spid="7184" grpId="0"/>
      <p:bldP spid="7185" grpId="0" animBg="1"/>
      <p:bldP spid="7173" grpId="0"/>
      <p:bldP spid="34826" grpId="0" animBg="1"/>
      <p:bldP spid="4124" grpId="0"/>
      <p:bldP spid="41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85750" y="5418138"/>
            <a:ext cx="1157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Begrippen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285750" y="5811838"/>
            <a:ext cx="81057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symmetriemiddelpunt</a:t>
            </a:r>
            <a:r>
              <a:rPr lang="nl-BE">
                <a:latin typeface="Calibri" panose="020F0502020204030204" pitchFamily="34" charset="0"/>
              </a:rPr>
              <a:t> van een figuur is het spiegelpunt dat de figuur op zichzelf 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spiegelt.</a:t>
            </a:r>
          </a:p>
        </p:txBody>
      </p:sp>
      <p:sp>
        <p:nvSpPr>
          <p:cNvPr id="5127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6424613" y="4678363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5000625" y="2106613"/>
            <a:ext cx="32797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Teken in parallellogram ABCD de 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diagonalen.</a:t>
            </a: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5000625" y="2749550"/>
            <a:ext cx="3978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Noem het snijpunt van de diagonalen M.</a:t>
            </a: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5000625" y="3103563"/>
            <a:ext cx="3757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Spiegel parallellogram ABCD t.o.v. het 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punt M.</a:t>
            </a: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5000625" y="3746500"/>
            <a:ext cx="37099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spiegelbeeld A’B’C’D’ valt  samen 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met het parallellogram ABCD.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2690813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symmetriemiddelpunt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30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513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De puntspiegeling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3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M11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14" name="Afbeelding 13" descr="01_symmetriepunt_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43125"/>
            <a:ext cx="428625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Afbeelding 14" descr="02_symmetriepunt_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43125"/>
            <a:ext cx="428625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Afbeelding 15" descr="03_symmetriepunt_3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43125"/>
            <a:ext cx="428625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Afbeelding 16" descr="04_symmetriepunt_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43125"/>
            <a:ext cx="428625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Afbeelding 17" descr="05_symmetriepunt_5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43125"/>
            <a:ext cx="428625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42" name="Group 22"/>
          <p:cNvGrpSpPr>
            <a:grpSpLocks/>
          </p:cNvGrpSpPr>
          <p:nvPr/>
        </p:nvGrpSpPr>
        <p:grpSpPr bwMode="auto">
          <a:xfrm>
            <a:off x="295275" y="6424613"/>
            <a:ext cx="4641850" cy="366712"/>
            <a:chOff x="204" y="3930"/>
            <a:chExt cx="2924" cy="231"/>
          </a:xfrm>
        </p:grpSpPr>
        <p:sp>
          <p:nvSpPr>
            <p:cNvPr id="5139" name="Text Box 19"/>
            <p:cNvSpPr txBox="1">
              <a:spLocks noChangeArrowheads="1"/>
            </p:cNvSpPr>
            <p:nvPr/>
          </p:nvSpPr>
          <p:spPr bwMode="auto">
            <a:xfrm>
              <a:off x="204" y="3930"/>
              <a:ext cx="26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O is een symmetriemiddelpunt van figuur F</a:t>
              </a:r>
              <a:endParaRPr lang="nl-NL"/>
            </a:p>
          </p:txBody>
        </p:sp>
        <p:sp>
          <p:nvSpPr>
            <p:cNvPr id="5140" name="AutoShape 20"/>
            <p:cNvSpPr>
              <a:spLocks noChangeArrowheads="1"/>
            </p:cNvSpPr>
            <p:nvPr/>
          </p:nvSpPr>
          <p:spPr bwMode="auto">
            <a:xfrm>
              <a:off x="2901" y="4020"/>
              <a:ext cx="227" cy="79"/>
            </a:xfrm>
            <a:prstGeom prst="leftRightArrow">
              <a:avLst>
                <a:gd name="adj1" fmla="val 50000"/>
                <a:gd name="adj2" fmla="val 5746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5022850" y="6423025"/>
            <a:ext cx="16240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s</a:t>
            </a:r>
            <a:r>
              <a:rPr lang="nl-BE" b="1" baseline="-25000">
                <a:latin typeface="Calibri" panose="020F0502020204030204" pitchFamily="34" charset="0"/>
              </a:rPr>
              <a:t>O</a:t>
            </a:r>
            <a:r>
              <a:rPr lang="nl-BE">
                <a:latin typeface="Calibri" panose="020F0502020204030204" pitchFamily="34" charset="0"/>
              </a:rPr>
              <a:t>(fig. F) = fig. F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5127" grpId="0" animBg="1"/>
      <p:bldP spid="6" grpId="0"/>
      <p:bldP spid="7" grpId="0"/>
      <p:bldP spid="8" grpId="0"/>
      <p:bldP spid="9" grpId="0"/>
      <p:bldP spid="34826" grpId="0" animBg="1"/>
      <p:bldP spid="5141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1872</TotalTime>
  <Words>195</Words>
  <Application>Microsoft Office PowerPoint</Application>
  <PresentationFormat>Diavoorstelling (4:3)</PresentationFormat>
  <Paragraphs>53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Impact</vt:lpstr>
      <vt:lpstr>Standaardontwerp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83</cp:revision>
  <dcterms:created xsi:type="dcterms:W3CDTF">2009-11-24T15:08:55Z</dcterms:created>
  <dcterms:modified xsi:type="dcterms:W3CDTF">2013-12-07T11:08:33Z</dcterms:modified>
</cp:coreProperties>
</file>