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58" r:id="rId5"/>
  </p:sldIdLst>
  <p:sldSz cx="9144000" cy="6858000" type="screen4x3"/>
  <p:notesSz cx="6858000" cy="9144000"/>
  <p:defaultTextStyle>
    <a:defPPr>
      <a:defRPr lang="nl-NL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C5E"/>
    <a:srgbClr val="D49E00"/>
    <a:srgbClr val="3DB645"/>
    <a:srgbClr val="4A66AA"/>
    <a:srgbClr val="0000FF"/>
    <a:srgbClr val="C59C22"/>
    <a:srgbClr val="174691"/>
    <a:srgbClr val="E1CA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 smtClean="0"/>
              <a:t>Klik om het opmaakprofiel van de modelondertitel te bewerken</a:t>
            </a:r>
            <a:endParaRPr lang="nl-B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B34E26-31E6-4BFE-8B16-86FF549271CA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365209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249B02-C66F-4A9B-A1EF-6F8F2AC2D60C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668324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1B2085-7B75-4088-A2C4-C1D10C36FE96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043591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8F0D85-CFAB-46CA-803E-DA8C244D3CC8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874689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F0396C-7414-40AD-933E-265EB36689AF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462495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91E037-A5AA-4D1C-8F1C-CA5054EC1489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232675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1A9C87-4EE3-4026-A745-885DFA958B28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26426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68A3F3-BF60-427A-9FAC-9A9E51AF8442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803766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7D19D2-340A-439F-B2C3-A4EB34B3F2BB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56279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9B679E-8D6D-4DF9-B437-49CB962402D2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96448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14C346-4506-4596-BBB6-DE7AC61E8B23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317852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BE" noProof="0" smtClean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CB484B-E7EA-4688-9BD4-C8DE82AB6C0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306436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1CA7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het opmaakprofiel te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9C449226-2023-48ED-AAE8-C10B273AE5F3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file:///C:\02.%20Pelckmans%202de%20jaar%20-%20versie%202%20-%20W2013\00.%20Matrix%202de%20jaar\02.%20Matrix%202%20-%20Presentaties%20en%20applets%20meetkunde\17a_Overstaande_hoeken.html" TargetMode="Externa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file:///C:\02.%20Pelckmans%202de%20jaar%20-%20versie%202%20-%20W2013\00.%20Matrix%202de%20jaar\02.%20Matrix%202%20-%20Presentaties%20en%20applets%20meetkunde\17b_bewijs_eigenschap_van_overstaande_hoeken.html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"/>
          <p:cNvSpPr>
            <a:spLocks noGrp="1" noChangeArrowheads="1"/>
          </p:cNvSpPr>
          <p:nvPr>
            <p:ph type="title"/>
          </p:nvPr>
        </p:nvSpPr>
        <p:spPr>
          <a:xfrm>
            <a:off x="12700" y="2770188"/>
            <a:ext cx="9144000" cy="989012"/>
          </a:xfrm>
          <a:solidFill>
            <a:srgbClr val="C59C22"/>
          </a:solidFill>
          <a:ln w="25400">
            <a:solidFill>
              <a:srgbClr val="C59C22"/>
            </a:solidFill>
            <a:miter lim="800000"/>
            <a:headEnd/>
            <a:tailEnd/>
          </a:ln>
        </p:spPr>
        <p:txBody>
          <a:bodyPr lIns="72000" rIns="72000"/>
          <a:lstStyle/>
          <a:p>
            <a:pPr algn="l" eaLnBrk="1" hangingPunct="1"/>
            <a:r>
              <a:rPr lang="nl-BE" sz="3200" b="1" i="1" smtClean="0">
                <a:solidFill>
                  <a:srgbClr val="002C5E"/>
                </a:solidFill>
                <a:latin typeface="Comic Sans MS" panose="030F0702030302020204" pitchFamily="66" charset="0"/>
              </a:rPr>
              <a:t>       </a:t>
            </a:r>
            <a:r>
              <a:rPr lang="nl-BE" sz="3200" b="1" i="1" smtClean="0">
                <a:solidFill>
                  <a:srgbClr val="174691"/>
                </a:solidFill>
                <a:latin typeface="Comic Sans MS" panose="030F0702030302020204" pitchFamily="66" charset="0"/>
              </a:rPr>
              <a:t>Bewijs: de eigenschap van overstaande</a:t>
            </a:r>
            <a:br>
              <a:rPr lang="nl-BE" sz="3200" b="1" i="1" smtClean="0">
                <a:solidFill>
                  <a:srgbClr val="174691"/>
                </a:solidFill>
                <a:latin typeface="Comic Sans MS" panose="030F0702030302020204" pitchFamily="66" charset="0"/>
              </a:rPr>
            </a:br>
            <a:r>
              <a:rPr lang="nl-BE" sz="3200" b="1" i="1" smtClean="0">
                <a:solidFill>
                  <a:srgbClr val="174691"/>
                </a:solidFill>
                <a:latin typeface="Comic Sans MS" panose="030F0702030302020204" pitchFamily="66" charset="0"/>
              </a:rPr>
              <a:t>       hoeken</a:t>
            </a:r>
            <a:endParaRPr lang="nl-NL" sz="3200" b="1" i="1" smtClean="0">
              <a:solidFill>
                <a:srgbClr val="174691"/>
              </a:solidFill>
              <a:latin typeface="Comic Sans MS" panose="030F0702030302020204" pitchFamily="66" charset="0"/>
            </a:endParaRPr>
          </a:p>
        </p:txBody>
      </p:sp>
      <p:sp>
        <p:nvSpPr>
          <p:cNvPr id="2051" name="Text Box 7"/>
          <p:cNvSpPr txBox="1">
            <a:spLocks noChangeArrowheads="1"/>
          </p:cNvSpPr>
          <p:nvPr/>
        </p:nvSpPr>
        <p:spPr bwMode="auto">
          <a:xfrm>
            <a:off x="7551738" y="6554788"/>
            <a:ext cx="16065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400" b="1" i="1">
                <a:solidFill>
                  <a:srgbClr val="174691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© André Snijers</a:t>
            </a:r>
          </a:p>
        </p:txBody>
      </p:sp>
      <p:sp>
        <p:nvSpPr>
          <p:cNvPr id="2052" name="Text Box 19"/>
          <p:cNvSpPr txBox="1">
            <a:spLocks noChangeArrowheads="1"/>
          </p:cNvSpPr>
          <p:nvPr/>
        </p:nvSpPr>
        <p:spPr bwMode="auto">
          <a:xfrm>
            <a:off x="3190875" y="1490663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nl-BE" sz="1800"/>
          </a:p>
        </p:txBody>
      </p:sp>
      <p:grpSp>
        <p:nvGrpSpPr>
          <p:cNvPr id="2053" name="Group 51"/>
          <p:cNvGrpSpPr>
            <a:grpSpLocks/>
          </p:cNvGrpSpPr>
          <p:nvPr/>
        </p:nvGrpSpPr>
        <p:grpSpPr bwMode="auto">
          <a:xfrm>
            <a:off x="457200" y="476250"/>
            <a:ext cx="3303588" cy="914400"/>
            <a:chOff x="288" y="300"/>
            <a:chExt cx="2081" cy="576"/>
          </a:xfrm>
        </p:grpSpPr>
        <p:sp>
          <p:nvSpPr>
            <p:cNvPr id="2055" name="Text Box 9"/>
            <p:cNvSpPr txBox="1">
              <a:spLocks noChangeArrowheads="1"/>
            </p:cNvSpPr>
            <p:nvPr/>
          </p:nvSpPr>
          <p:spPr bwMode="auto">
            <a:xfrm>
              <a:off x="297" y="300"/>
              <a:ext cx="249" cy="24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nl-BE" sz="1800" b="1">
                  <a:solidFill>
                    <a:schemeClr val="bg1"/>
                  </a:solidFill>
                </a:rPr>
                <a:t>M</a:t>
              </a:r>
              <a:endParaRPr lang="nl-NL" sz="1800" b="1">
                <a:solidFill>
                  <a:schemeClr val="bg1"/>
                </a:solidFill>
              </a:endParaRPr>
            </a:p>
          </p:txBody>
        </p:sp>
        <p:sp>
          <p:nvSpPr>
            <p:cNvPr id="2056" name="Text Box 10"/>
            <p:cNvSpPr txBox="1">
              <a:spLocks noChangeArrowheads="1"/>
            </p:cNvSpPr>
            <p:nvPr/>
          </p:nvSpPr>
          <p:spPr bwMode="auto">
            <a:xfrm>
              <a:off x="586" y="300"/>
              <a:ext cx="249" cy="24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nl-BE" sz="1800" b="1">
                  <a:solidFill>
                    <a:schemeClr val="bg1"/>
                  </a:solidFill>
                </a:rPr>
                <a:t>A</a:t>
              </a:r>
              <a:endParaRPr lang="nl-NL" sz="1800" b="1">
                <a:solidFill>
                  <a:schemeClr val="bg1"/>
                </a:solidFill>
              </a:endParaRPr>
            </a:p>
          </p:txBody>
        </p:sp>
        <p:sp>
          <p:nvSpPr>
            <p:cNvPr id="2057" name="Text Box 11"/>
            <p:cNvSpPr txBox="1">
              <a:spLocks noChangeArrowheads="1"/>
            </p:cNvSpPr>
            <p:nvPr/>
          </p:nvSpPr>
          <p:spPr bwMode="auto">
            <a:xfrm>
              <a:off x="1159" y="300"/>
              <a:ext cx="249" cy="24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nl-BE" sz="1800" b="1">
                  <a:solidFill>
                    <a:schemeClr val="bg1"/>
                  </a:solidFill>
                </a:rPr>
                <a:t>R</a:t>
              </a:r>
              <a:endParaRPr lang="nl-NL" sz="1800" b="1">
                <a:solidFill>
                  <a:schemeClr val="bg1"/>
                </a:solidFill>
              </a:endParaRPr>
            </a:p>
          </p:txBody>
        </p:sp>
        <p:sp>
          <p:nvSpPr>
            <p:cNvPr id="2058" name="Text Box 12"/>
            <p:cNvSpPr txBox="1">
              <a:spLocks noChangeArrowheads="1"/>
            </p:cNvSpPr>
            <p:nvPr/>
          </p:nvSpPr>
          <p:spPr bwMode="auto">
            <a:xfrm>
              <a:off x="872" y="300"/>
              <a:ext cx="249" cy="24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nl-BE" sz="1800" b="1">
                  <a:solidFill>
                    <a:schemeClr val="bg1"/>
                  </a:solidFill>
                </a:rPr>
                <a:t>T</a:t>
              </a:r>
              <a:endParaRPr lang="nl-NL" sz="1800" b="1">
                <a:solidFill>
                  <a:schemeClr val="bg1"/>
                </a:solidFill>
              </a:endParaRPr>
            </a:p>
          </p:txBody>
        </p:sp>
        <p:sp>
          <p:nvSpPr>
            <p:cNvPr id="2059" name="Text Box 13"/>
            <p:cNvSpPr txBox="1">
              <a:spLocks noChangeArrowheads="1"/>
            </p:cNvSpPr>
            <p:nvPr/>
          </p:nvSpPr>
          <p:spPr bwMode="auto">
            <a:xfrm>
              <a:off x="1724" y="300"/>
              <a:ext cx="249" cy="24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nl-BE" sz="1800" b="1">
                  <a:solidFill>
                    <a:schemeClr val="bg1"/>
                  </a:solidFill>
                </a:rPr>
                <a:t>X</a:t>
              </a:r>
              <a:endParaRPr lang="nl-NL" sz="1800" b="1">
                <a:solidFill>
                  <a:schemeClr val="bg1"/>
                </a:solidFill>
              </a:endParaRPr>
            </a:p>
          </p:txBody>
        </p:sp>
        <p:sp>
          <p:nvSpPr>
            <p:cNvPr id="2060" name="Text Box 14"/>
            <p:cNvSpPr txBox="1">
              <a:spLocks noChangeArrowheads="1"/>
            </p:cNvSpPr>
            <p:nvPr/>
          </p:nvSpPr>
          <p:spPr bwMode="auto">
            <a:xfrm>
              <a:off x="1445" y="300"/>
              <a:ext cx="249" cy="24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nl-BE" sz="1800" b="1">
                  <a:solidFill>
                    <a:schemeClr val="bg1"/>
                  </a:solidFill>
                </a:rPr>
                <a:t>I</a:t>
              </a:r>
              <a:endParaRPr lang="nl-NL" sz="1800" b="1">
                <a:solidFill>
                  <a:schemeClr val="bg1"/>
                </a:solidFill>
              </a:endParaRPr>
            </a:p>
          </p:txBody>
        </p:sp>
        <p:sp>
          <p:nvSpPr>
            <p:cNvPr id="2061" name="Text Box 29"/>
            <p:cNvSpPr txBox="1">
              <a:spLocks noChangeArrowheads="1"/>
            </p:cNvSpPr>
            <p:nvPr/>
          </p:nvSpPr>
          <p:spPr bwMode="auto">
            <a:xfrm>
              <a:off x="288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BE" sz="1200" b="1">
                <a:solidFill>
                  <a:schemeClr val="bg1"/>
                </a:solidFill>
              </a:endParaRPr>
            </a:p>
          </p:txBody>
        </p:sp>
        <p:sp>
          <p:nvSpPr>
            <p:cNvPr id="2062" name="Text Box 30"/>
            <p:cNvSpPr txBox="1">
              <a:spLocks noChangeArrowheads="1"/>
            </p:cNvSpPr>
            <p:nvPr/>
          </p:nvSpPr>
          <p:spPr bwMode="auto">
            <a:xfrm>
              <a:off x="572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nl-BE" sz="1200" b="1">
                  <a:solidFill>
                    <a:schemeClr val="bg1"/>
                  </a:solidFill>
                </a:rPr>
                <a:t>W</a:t>
              </a:r>
              <a:endParaRPr lang="nl-NL" sz="1200" b="1">
                <a:solidFill>
                  <a:schemeClr val="bg1"/>
                </a:solidFill>
              </a:endParaRPr>
            </a:p>
          </p:txBody>
        </p:sp>
        <p:sp>
          <p:nvSpPr>
            <p:cNvPr id="2063" name="Text Box 31"/>
            <p:cNvSpPr txBox="1">
              <a:spLocks noChangeArrowheads="1"/>
            </p:cNvSpPr>
            <p:nvPr/>
          </p:nvSpPr>
          <p:spPr bwMode="auto">
            <a:xfrm>
              <a:off x="431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BE" sz="1200" b="1">
                <a:solidFill>
                  <a:schemeClr val="bg1"/>
                </a:solidFill>
              </a:endParaRPr>
            </a:p>
          </p:txBody>
        </p:sp>
        <p:sp>
          <p:nvSpPr>
            <p:cNvPr id="2064" name="Text Box 32"/>
            <p:cNvSpPr txBox="1">
              <a:spLocks noChangeArrowheads="1"/>
            </p:cNvSpPr>
            <p:nvPr/>
          </p:nvSpPr>
          <p:spPr bwMode="auto">
            <a:xfrm>
              <a:off x="1003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nl-BE" sz="1200" b="1">
                  <a:solidFill>
                    <a:schemeClr val="bg1"/>
                  </a:solidFill>
                </a:rPr>
                <a:t>K</a:t>
              </a:r>
              <a:endParaRPr lang="nl-NL" sz="1200" b="1">
                <a:solidFill>
                  <a:schemeClr val="bg1"/>
                </a:solidFill>
              </a:endParaRPr>
            </a:p>
          </p:txBody>
        </p:sp>
        <p:sp>
          <p:nvSpPr>
            <p:cNvPr id="2065" name="Text Box 33"/>
            <p:cNvSpPr txBox="1">
              <a:spLocks noChangeArrowheads="1"/>
            </p:cNvSpPr>
            <p:nvPr/>
          </p:nvSpPr>
          <p:spPr bwMode="auto">
            <a:xfrm>
              <a:off x="1148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nl-BE" sz="1200" b="1">
                  <a:solidFill>
                    <a:schemeClr val="bg1"/>
                  </a:solidFill>
                </a:rPr>
                <a:t>U</a:t>
              </a:r>
              <a:endParaRPr lang="nl-NL" sz="1200" b="1">
                <a:solidFill>
                  <a:schemeClr val="bg1"/>
                </a:solidFill>
              </a:endParaRPr>
            </a:p>
          </p:txBody>
        </p:sp>
        <p:sp>
          <p:nvSpPr>
            <p:cNvPr id="2066" name="Text Box 34"/>
            <p:cNvSpPr txBox="1">
              <a:spLocks noChangeArrowheads="1"/>
            </p:cNvSpPr>
            <p:nvPr/>
          </p:nvSpPr>
          <p:spPr bwMode="auto">
            <a:xfrm>
              <a:off x="1292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nl-BE" sz="1200" b="1">
                  <a:solidFill>
                    <a:schemeClr val="bg1"/>
                  </a:solidFill>
                </a:rPr>
                <a:t>N</a:t>
              </a:r>
              <a:endParaRPr lang="nl-NL" sz="1200" b="1">
                <a:solidFill>
                  <a:schemeClr val="bg1"/>
                </a:solidFill>
              </a:endParaRPr>
            </a:p>
          </p:txBody>
        </p:sp>
        <p:sp>
          <p:nvSpPr>
            <p:cNvPr id="2067" name="Text Box 35"/>
            <p:cNvSpPr txBox="1">
              <a:spLocks noChangeArrowheads="1"/>
            </p:cNvSpPr>
            <p:nvPr/>
          </p:nvSpPr>
          <p:spPr bwMode="auto">
            <a:xfrm>
              <a:off x="1583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nl-BE" sz="1200" b="1">
                  <a:solidFill>
                    <a:schemeClr val="bg1"/>
                  </a:solidFill>
                </a:rPr>
                <a:t>E</a:t>
              </a:r>
              <a:endParaRPr lang="nl-NL" sz="1200" b="1">
                <a:solidFill>
                  <a:schemeClr val="bg1"/>
                </a:solidFill>
              </a:endParaRPr>
            </a:p>
          </p:txBody>
        </p:sp>
        <p:sp>
          <p:nvSpPr>
            <p:cNvPr id="2068" name="Text Box 36"/>
            <p:cNvSpPr txBox="1">
              <a:spLocks noChangeArrowheads="1"/>
            </p:cNvSpPr>
            <p:nvPr/>
          </p:nvSpPr>
          <p:spPr bwMode="auto">
            <a:xfrm>
              <a:off x="1429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nl-BE" sz="1200" b="1">
                  <a:solidFill>
                    <a:schemeClr val="bg1"/>
                  </a:solidFill>
                </a:rPr>
                <a:t>D</a:t>
              </a:r>
              <a:endParaRPr lang="nl-NL" sz="1200" b="1">
                <a:solidFill>
                  <a:schemeClr val="bg1"/>
                </a:solidFill>
              </a:endParaRPr>
            </a:p>
          </p:txBody>
        </p:sp>
        <p:sp>
          <p:nvSpPr>
            <p:cNvPr id="2069" name="Text Box 37"/>
            <p:cNvSpPr txBox="1">
              <a:spLocks noChangeArrowheads="1"/>
            </p:cNvSpPr>
            <p:nvPr/>
          </p:nvSpPr>
          <p:spPr bwMode="auto">
            <a:xfrm>
              <a:off x="720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nl-BE" sz="1200" b="1">
                  <a:solidFill>
                    <a:schemeClr val="bg1"/>
                  </a:solidFill>
                </a:rPr>
                <a:t>I</a:t>
              </a:r>
              <a:endParaRPr lang="nl-NL" sz="1200" b="1">
                <a:solidFill>
                  <a:schemeClr val="bg1"/>
                </a:solidFill>
              </a:endParaRPr>
            </a:p>
          </p:txBody>
        </p:sp>
        <p:sp>
          <p:nvSpPr>
            <p:cNvPr id="2070" name="Text Box 38"/>
            <p:cNvSpPr txBox="1">
              <a:spLocks noChangeArrowheads="1"/>
            </p:cNvSpPr>
            <p:nvPr/>
          </p:nvSpPr>
          <p:spPr bwMode="auto">
            <a:xfrm>
              <a:off x="860" y="571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nl-BE" sz="1200" b="1">
                  <a:solidFill>
                    <a:schemeClr val="bg1"/>
                  </a:solidFill>
                </a:rPr>
                <a:t>S</a:t>
              </a:r>
              <a:endParaRPr lang="nl-NL" sz="1200" b="1">
                <a:solidFill>
                  <a:schemeClr val="bg1"/>
                </a:solidFill>
              </a:endParaRPr>
            </a:p>
          </p:txBody>
        </p:sp>
        <p:sp>
          <p:nvSpPr>
            <p:cNvPr id="2071" name="Text Box 39"/>
            <p:cNvSpPr txBox="1">
              <a:spLocks noChangeArrowheads="1"/>
            </p:cNvSpPr>
            <p:nvPr/>
          </p:nvSpPr>
          <p:spPr bwMode="auto">
            <a:xfrm>
              <a:off x="1726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BE" sz="1200" b="1">
                <a:solidFill>
                  <a:schemeClr val="bg1"/>
                </a:solidFill>
              </a:endParaRPr>
            </a:p>
          </p:txBody>
        </p:sp>
        <p:sp>
          <p:nvSpPr>
            <p:cNvPr id="2072" name="Text Box 41"/>
            <p:cNvSpPr txBox="1">
              <a:spLocks noChangeArrowheads="1"/>
            </p:cNvSpPr>
            <p:nvPr/>
          </p:nvSpPr>
          <p:spPr bwMode="auto">
            <a:xfrm>
              <a:off x="1860" y="572"/>
              <a:ext cx="113" cy="163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BE" sz="1200" b="1">
                <a:solidFill>
                  <a:schemeClr val="bg1"/>
                </a:solidFill>
              </a:endParaRPr>
            </a:p>
          </p:txBody>
        </p:sp>
        <p:grpSp>
          <p:nvGrpSpPr>
            <p:cNvPr id="2073" name="Group 49"/>
            <p:cNvGrpSpPr>
              <a:grpSpLocks/>
            </p:cNvGrpSpPr>
            <p:nvPr/>
          </p:nvGrpSpPr>
          <p:grpSpPr bwMode="auto">
            <a:xfrm>
              <a:off x="1927" y="422"/>
              <a:ext cx="442" cy="454"/>
              <a:chOff x="1927" y="422"/>
              <a:chExt cx="442" cy="454"/>
            </a:xfrm>
          </p:grpSpPr>
          <p:sp>
            <p:nvSpPr>
              <p:cNvPr id="2074" name="AutoShape 42"/>
              <p:cNvSpPr>
                <a:spLocks noChangeArrowheads="1"/>
              </p:cNvSpPr>
              <p:nvPr/>
            </p:nvSpPr>
            <p:spPr bwMode="auto">
              <a:xfrm>
                <a:off x="1927" y="422"/>
                <a:ext cx="439" cy="227"/>
              </a:xfrm>
              <a:prstGeom prst="triangle">
                <a:avLst>
                  <a:gd name="adj" fmla="val 50000"/>
                </a:avLst>
              </a:prstGeom>
              <a:solidFill>
                <a:srgbClr val="FFFF00"/>
              </a:solidFill>
              <a:ln w="9525">
                <a:solidFill>
                  <a:srgbClr val="FFFF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nl-BE" sz="1800"/>
              </a:p>
            </p:txBody>
          </p:sp>
          <p:sp>
            <p:nvSpPr>
              <p:cNvPr id="2075" name="AutoShape 46"/>
              <p:cNvSpPr>
                <a:spLocks noChangeArrowheads="1"/>
              </p:cNvSpPr>
              <p:nvPr/>
            </p:nvSpPr>
            <p:spPr bwMode="auto">
              <a:xfrm rot="10800000">
                <a:off x="1930" y="649"/>
                <a:ext cx="439" cy="227"/>
              </a:xfrm>
              <a:prstGeom prst="triangle">
                <a:avLst>
                  <a:gd name="adj" fmla="val 50000"/>
                </a:avLst>
              </a:prstGeom>
              <a:solidFill>
                <a:srgbClr val="FFFF00"/>
              </a:solidFill>
              <a:ln w="9525">
                <a:solidFill>
                  <a:srgbClr val="FFFF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nl-BE" sz="1800"/>
              </a:p>
            </p:txBody>
          </p:sp>
          <p:sp>
            <p:nvSpPr>
              <p:cNvPr id="2076" name="Text Box 47"/>
              <p:cNvSpPr txBox="1">
                <a:spLocks noChangeArrowheads="1"/>
              </p:cNvSpPr>
              <p:nvPr/>
            </p:nvSpPr>
            <p:spPr bwMode="auto">
              <a:xfrm>
                <a:off x="2095" y="485"/>
                <a:ext cx="91" cy="29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nl-BE" sz="2400" b="1">
                    <a:solidFill>
                      <a:srgbClr val="174691"/>
                    </a:solidFill>
                  </a:rPr>
                  <a:t>2</a:t>
                </a:r>
                <a:endParaRPr lang="nl-NL" sz="2400" b="1">
                  <a:solidFill>
                    <a:srgbClr val="174691"/>
                  </a:solidFill>
                </a:endParaRPr>
              </a:p>
            </p:txBody>
          </p:sp>
        </p:grpSp>
      </p:grpSp>
      <p:sp>
        <p:nvSpPr>
          <p:cNvPr id="2054" name="Text Box 50"/>
          <p:cNvSpPr txBox="1">
            <a:spLocks noChangeArrowheads="1"/>
          </p:cNvSpPr>
          <p:nvPr/>
        </p:nvSpPr>
        <p:spPr bwMode="auto">
          <a:xfrm>
            <a:off x="-3175" y="2770188"/>
            <a:ext cx="1046163" cy="1000125"/>
          </a:xfrm>
          <a:prstGeom prst="rect">
            <a:avLst/>
          </a:prstGeom>
          <a:solidFill>
            <a:srgbClr val="174691"/>
          </a:solidFill>
          <a:ln w="9525">
            <a:solidFill>
              <a:srgbClr val="174691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BE" sz="2800" b="1" i="1">
                <a:solidFill>
                  <a:schemeClr val="bg1"/>
                </a:solidFill>
                <a:latin typeface="Comic Sans MS" panose="030F0702030302020204" pitchFamily="66" charset="0"/>
              </a:rPr>
              <a:t>M17</a:t>
            </a:r>
            <a:endParaRPr lang="nl-NL" sz="2800" b="1" i="1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6"/>
          <p:cNvGrpSpPr>
            <a:grpSpLocks/>
          </p:cNvGrpSpPr>
          <p:nvPr/>
        </p:nvGrpSpPr>
        <p:grpSpPr bwMode="auto">
          <a:xfrm>
            <a:off x="0" y="0"/>
            <a:ext cx="9144000" cy="1000125"/>
            <a:chOff x="0" y="0"/>
            <a:chExt cx="5760" cy="630"/>
          </a:xfrm>
        </p:grpSpPr>
        <p:sp>
          <p:nvSpPr>
            <p:cNvPr id="3085" name="Rectangle 2"/>
            <p:cNvSpPr txBox="1">
              <a:spLocks noChangeArrowheads="1"/>
            </p:cNvSpPr>
            <p:nvPr/>
          </p:nvSpPr>
          <p:spPr bwMode="auto">
            <a:xfrm>
              <a:off x="0" y="0"/>
              <a:ext cx="5760" cy="630"/>
            </a:xfrm>
            <a:prstGeom prst="rect">
              <a:avLst/>
            </a:prstGeom>
            <a:solidFill>
              <a:srgbClr val="C59C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nl-BE" sz="3600">
                  <a:solidFill>
                    <a:srgbClr val="174691"/>
                  </a:solidFill>
                  <a:latin typeface="Impact" panose="020B0806030902050204" pitchFamily="34" charset="0"/>
                </a:rPr>
                <a:t>          </a:t>
              </a:r>
              <a:r>
                <a:rPr lang="nl-BE">
                  <a:solidFill>
                    <a:srgbClr val="174691"/>
                  </a:solidFill>
                  <a:latin typeface="Impact" panose="020B0806030902050204" pitchFamily="34" charset="0"/>
                </a:rPr>
                <a:t>Bewijs: de eigenschap van overstaande hoeken</a:t>
              </a:r>
              <a:endParaRPr lang="nl-NL">
                <a:solidFill>
                  <a:srgbClr val="174691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3086" name="Tekstvak 7"/>
            <p:cNvSpPr txBox="1">
              <a:spLocks noChangeArrowheads="1"/>
            </p:cNvSpPr>
            <p:nvPr/>
          </p:nvSpPr>
          <p:spPr bwMode="auto">
            <a:xfrm>
              <a:off x="0" y="0"/>
              <a:ext cx="585" cy="630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nl-BE">
                  <a:solidFill>
                    <a:srgbClr val="FCFDFE"/>
                  </a:solidFill>
                  <a:latin typeface="Impact" panose="020B0806030902050204" pitchFamily="34" charset="0"/>
                </a:rPr>
                <a:t>M17</a:t>
              </a:r>
              <a:endParaRPr lang="nl-BE">
                <a:latin typeface="Impact" panose="020B0806030902050204" pitchFamily="34" charset="0"/>
              </a:endParaRPr>
            </a:p>
          </p:txBody>
        </p:sp>
      </p:grpSp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323850" y="1341438"/>
            <a:ext cx="4924425" cy="366712"/>
          </a:xfrm>
          <a:prstGeom prst="rect">
            <a:avLst/>
          </a:prstGeom>
          <a:solidFill>
            <a:srgbClr val="17469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BE" sz="1800" b="1">
                <a:solidFill>
                  <a:schemeClr val="bg1"/>
                </a:solidFill>
                <a:latin typeface="Calibri" panose="020F0502020204030204" pitchFamily="34" charset="0"/>
              </a:rPr>
              <a:t>Eigenschap     Overstaande hoeken zijn even groot</a:t>
            </a:r>
            <a:endParaRPr lang="nl-NL" sz="1800" b="1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2" name="AutoShape 7">
            <a:hlinkClick r:id="" action="ppaction://noaction" highlightClick="1"/>
            <a:hlinkHover r:id="rId2" action="ppaction://hlinkfile"/>
          </p:cNvPr>
          <p:cNvSpPr>
            <a:spLocks noChangeArrowheads="1"/>
          </p:cNvSpPr>
          <p:nvPr/>
        </p:nvSpPr>
        <p:spPr bwMode="auto">
          <a:xfrm>
            <a:off x="444500" y="2774950"/>
            <a:ext cx="719138" cy="647700"/>
          </a:xfrm>
          <a:prstGeom prst="actionButtonInformation">
            <a:avLst/>
          </a:prstGeom>
          <a:solidFill>
            <a:srgbClr val="EDB928"/>
          </a:solidFill>
          <a:ln w="25400">
            <a:solidFill>
              <a:srgbClr val="002C5E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nl-BE" sz="1800"/>
          </a:p>
        </p:txBody>
      </p:sp>
      <p:grpSp>
        <p:nvGrpSpPr>
          <p:cNvPr id="4" name="Group 26"/>
          <p:cNvGrpSpPr>
            <a:grpSpLocks/>
          </p:cNvGrpSpPr>
          <p:nvPr/>
        </p:nvGrpSpPr>
        <p:grpSpPr bwMode="auto">
          <a:xfrm>
            <a:off x="1835150" y="2420938"/>
            <a:ext cx="3552825" cy="2454275"/>
            <a:chOff x="1156" y="1253"/>
            <a:chExt cx="2238" cy="1546"/>
          </a:xfrm>
        </p:grpSpPr>
        <p:pic>
          <p:nvPicPr>
            <p:cNvPr id="3083" name="Picture 2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56" y="1253"/>
              <a:ext cx="2238" cy="11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084" name="Text Box 23"/>
            <p:cNvSpPr txBox="1">
              <a:spLocks noChangeArrowheads="1"/>
            </p:cNvSpPr>
            <p:nvPr/>
          </p:nvSpPr>
          <p:spPr bwMode="auto">
            <a:xfrm>
              <a:off x="1292" y="2568"/>
              <a:ext cx="2095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nl-BE" sz="1800">
                  <a:latin typeface="Calibri" panose="020F0502020204030204" pitchFamily="34" charset="0"/>
                </a:rPr>
                <a:t>Â</a:t>
              </a:r>
              <a:r>
                <a:rPr lang="nl-BE" sz="1800" b="1" baseline="-25000">
                  <a:latin typeface="Calibri" panose="020F0502020204030204" pitchFamily="34" charset="0"/>
                </a:rPr>
                <a:t>1</a:t>
              </a:r>
              <a:r>
                <a:rPr lang="nl-BE" sz="1800">
                  <a:latin typeface="Calibri" panose="020F0502020204030204" pitchFamily="34" charset="0"/>
                </a:rPr>
                <a:t> en Â</a:t>
              </a:r>
              <a:r>
                <a:rPr lang="nl-BE" sz="1800" b="1" baseline="-25000">
                  <a:latin typeface="Calibri" panose="020F0502020204030204" pitchFamily="34" charset="0"/>
                </a:rPr>
                <a:t>2</a:t>
              </a:r>
              <a:r>
                <a:rPr lang="nl-BE" sz="1800">
                  <a:latin typeface="Calibri" panose="020F0502020204030204" pitchFamily="34" charset="0"/>
                </a:rPr>
                <a:t> zijn overstaande hoeken.</a:t>
              </a:r>
              <a:endParaRPr lang="nl-NL" sz="1800">
                <a:latin typeface="Calibri" panose="020F0502020204030204" pitchFamily="34" charset="0"/>
              </a:endParaRPr>
            </a:p>
          </p:txBody>
        </p:sp>
      </p:grpSp>
      <p:sp>
        <p:nvSpPr>
          <p:cNvPr id="3100" name="Text Box 28"/>
          <p:cNvSpPr txBox="1">
            <a:spLocks noChangeArrowheads="1"/>
          </p:cNvSpPr>
          <p:nvPr/>
        </p:nvSpPr>
        <p:spPr bwMode="auto">
          <a:xfrm>
            <a:off x="323850" y="1982788"/>
            <a:ext cx="1962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BE" sz="1800" b="1" i="1">
                <a:latin typeface="Calibri" panose="020F0502020204030204" pitchFamily="34" charset="0"/>
              </a:rPr>
              <a:t>Stap 1   Verkennen</a:t>
            </a:r>
            <a:endParaRPr lang="nl-NL" sz="1800" b="1" i="1">
              <a:latin typeface="Calibri" panose="020F0502020204030204" pitchFamily="34" charset="0"/>
            </a:endParaRPr>
          </a:p>
        </p:txBody>
      </p:sp>
      <p:sp>
        <p:nvSpPr>
          <p:cNvPr id="3103" name="Text Box 31"/>
          <p:cNvSpPr txBox="1">
            <a:spLocks noChangeArrowheads="1"/>
          </p:cNvSpPr>
          <p:nvPr/>
        </p:nvSpPr>
        <p:spPr bwMode="auto">
          <a:xfrm>
            <a:off x="323850" y="5445125"/>
            <a:ext cx="64801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BE" sz="1800" b="1" i="1" u="sng">
                <a:solidFill>
                  <a:srgbClr val="174691"/>
                </a:solidFill>
                <a:latin typeface="Calibri" panose="020F0502020204030204" pitchFamily="34" charset="0"/>
              </a:rPr>
              <a:t>Als</a:t>
            </a:r>
            <a:r>
              <a:rPr lang="nl-BE" sz="1800" b="1" i="1">
                <a:solidFill>
                  <a:srgbClr val="174691"/>
                </a:solidFill>
                <a:latin typeface="Calibri" panose="020F0502020204030204" pitchFamily="34" charset="0"/>
              </a:rPr>
              <a:t> twee hoeken overstaand zijn, </a:t>
            </a:r>
            <a:r>
              <a:rPr lang="nl-BE" sz="1800" b="1" i="1" u="sng">
                <a:solidFill>
                  <a:srgbClr val="174691"/>
                </a:solidFill>
                <a:latin typeface="Calibri" panose="020F0502020204030204" pitchFamily="34" charset="0"/>
              </a:rPr>
              <a:t>dan</a:t>
            </a:r>
            <a:r>
              <a:rPr lang="nl-BE" sz="1800" b="1" i="1">
                <a:solidFill>
                  <a:srgbClr val="174691"/>
                </a:solidFill>
                <a:latin typeface="Calibri" panose="020F0502020204030204" pitchFamily="34" charset="0"/>
              </a:rPr>
              <a:t> zijn deze hoeken even groot.</a:t>
            </a:r>
            <a:endParaRPr lang="nl-NL" sz="1800" b="1" i="1">
              <a:solidFill>
                <a:srgbClr val="174691"/>
              </a:solidFill>
              <a:latin typeface="Calibri" panose="020F0502020204030204" pitchFamily="34" charset="0"/>
            </a:endParaRPr>
          </a:p>
        </p:txBody>
      </p:sp>
      <p:sp>
        <p:nvSpPr>
          <p:cNvPr id="3104" name="Text Box 32"/>
          <p:cNvSpPr txBox="1">
            <a:spLocks noChangeArrowheads="1"/>
          </p:cNvSpPr>
          <p:nvPr/>
        </p:nvSpPr>
        <p:spPr bwMode="auto">
          <a:xfrm>
            <a:off x="323850" y="5013325"/>
            <a:ext cx="448151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BE" sz="1800">
                <a:latin typeface="Calibri" panose="020F0502020204030204" pitchFamily="34" charset="0"/>
              </a:rPr>
              <a:t>Je kunt de eigenschap ook anders formuleren:</a:t>
            </a:r>
            <a:endParaRPr lang="nl-NL" sz="1800">
              <a:latin typeface="Calibri" panose="020F0502020204030204" pitchFamily="34" charset="0"/>
            </a:endParaRPr>
          </a:p>
        </p:txBody>
      </p:sp>
      <p:sp>
        <p:nvSpPr>
          <p:cNvPr id="3081" name="Text Box 17"/>
          <p:cNvSpPr txBox="1">
            <a:spLocks noChangeArrowheads="1"/>
          </p:cNvSpPr>
          <p:nvPr/>
        </p:nvSpPr>
        <p:spPr bwMode="auto">
          <a:xfrm>
            <a:off x="635000" y="5876925"/>
            <a:ext cx="408146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BE" sz="1800">
                <a:solidFill>
                  <a:srgbClr val="174691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</a:t>
            </a:r>
            <a:r>
              <a:rPr lang="nl-BE" sz="1800">
                <a:latin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nl-BE" sz="1800">
                <a:latin typeface="Calibri" panose="020F0502020204030204" pitchFamily="34" charset="0"/>
              </a:rPr>
              <a:t>Wat na ‘</a:t>
            </a:r>
            <a:r>
              <a:rPr lang="nl-BE" sz="1800" b="1" u="sng">
                <a:latin typeface="Calibri" panose="020F0502020204030204" pitchFamily="34" charset="0"/>
              </a:rPr>
              <a:t>als</a:t>
            </a:r>
            <a:r>
              <a:rPr lang="nl-BE" sz="1800">
                <a:latin typeface="Calibri" panose="020F0502020204030204" pitchFamily="34" charset="0"/>
              </a:rPr>
              <a:t>’ staat, noem je het </a:t>
            </a:r>
            <a:r>
              <a:rPr lang="nl-BE" sz="1800" b="1">
                <a:latin typeface="Calibri" panose="020F0502020204030204" pitchFamily="34" charset="0"/>
              </a:rPr>
              <a:t>gegeven</a:t>
            </a:r>
            <a:r>
              <a:rPr lang="nl-BE" sz="1800">
                <a:latin typeface="Calibri" panose="020F0502020204030204" pitchFamily="34" charset="0"/>
              </a:rPr>
              <a:t>.</a:t>
            </a:r>
            <a:endParaRPr lang="nl-NL" sz="1800">
              <a:latin typeface="Calibri" panose="020F0502020204030204" pitchFamily="34" charset="0"/>
            </a:endParaRPr>
          </a:p>
        </p:txBody>
      </p:sp>
      <p:sp>
        <p:nvSpPr>
          <p:cNvPr id="3082" name="Text Box 18"/>
          <p:cNvSpPr txBox="1">
            <a:spLocks noChangeArrowheads="1"/>
          </p:cNvSpPr>
          <p:nvPr/>
        </p:nvSpPr>
        <p:spPr bwMode="auto">
          <a:xfrm>
            <a:off x="635000" y="6308725"/>
            <a:ext cx="448468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BE" sz="1800">
                <a:solidFill>
                  <a:srgbClr val="174691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</a:t>
            </a:r>
            <a:r>
              <a:rPr lang="nl-BE" sz="1800">
                <a:latin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nl-BE" sz="1800">
                <a:latin typeface="Calibri" panose="020F0502020204030204" pitchFamily="34" charset="0"/>
              </a:rPr>
              <a:t>Wat na ‘</a:t>
            </a:r>
            <a:r>
              <a:rPr lang="nl-BE" sz="1800" b="1" u="sng">
                <a:latin typeface="Calibri" panose="020F0502020204030204" pitchFamily="34" charset="0"/>
              </a:rPr>
              <a:t>dan</a:t>
            </a:r>
            <a:r>
              <a:rPr lang="nl-BE" sz="1800">
                <a:latin typeface="Calibri" panose="020F0502020204030204" pitchFamily="34" charset="0"/>
              </a:rPr>
              <a:t>’ staat, noem je het </a:t>
            </a:r>
            <a:r>
              <a:rPr lang="nl-BE" sz="1800" b="1">
                <a:latin typeface="Calibri" panose="020F0502020204030204" pitchFamily="34" charset="0"/>
              </a:rPr>
              <a:t>te bewijzen</a:t>
            </a:r>
            <a:r>
              <a:rPr lang="nl-BE" sz="1800">
                <a:latin typeface="Calibri" panose="020F0502020204030204" pitchFamily="34" charset="0"/>
              </a:rPr>
              <a:t>.</a:t>
            </a:r>
            <a:endParaRPr lang="nl-NL" sz="1800"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 animBg="1"/>
      <p:bldP spid="2" grpId="0" animBg="1"/>
      <p:bldP spid="3103" grpId="0"/>
      <p:bldP spid="3104" grpId="0"/>
      <p:bldP spid="3081" grpId="0"/>
      <p:bldP spid="308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6"/>
          <p:cNvGrpSpPr>
            <a:grpSpLocks/>
          </p:cNvGrpSpPr>
          <p:nvPr/>
        </p:nvGrpSpPr>
        <p:grpSpPr bwMode="auto">
          <a:xfrm>
            <a:off x="0" y="0"/>
            <a:ext cx="9144000" cy="1000125"/>
            <a:chOff x="0" y="0"/>
            <a:chExt cx="5760" cy="630"/>
          </a:xfrm>
        </p:grpSpPr>
        <p:sp>
          <p:nvSpPr>
            <p:cNvPr id="4117" name="Rectangle 2"/>
            <p:cNvSpPr txBox="1">
              <a:spLocks noChangeArrowheads="1"/>
            </p:cNvSpPr>
            <p:nvPr/>
          </p:nvSpPr>
          <p:spPr bwMode="auto">
            <a:xfrm>
              <a:off x="0" y="0"/>
              <a:ext cx="5760" cy="630"/>
            </a:xfrm>
            <a:prstGeom prst="rect">
              <a:avLst/>
            </a:prstGeom>
            <a:solidFill>
              <a:srgbClr val="C59C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nl-BE" sz="3600">
                  <a:solidFill>
                    <a:srgbClr val="174691"/>
                  </a:solidFill>
                  <a:latin typeface="Impact" panose="020B0806030902050204" pitchFamily="34" charset="0"/>
                </a:rPr>
                <a:t>          </a:t>
              </a:r>
              <a:r>
                <a:rPr lang="nl-BE">
                  <a:solidFill>
                    <a:srgbClr val="174691"/>
                  </a:solidFill>
                  <a:latin typeface="Impact" panose="020B0806030902050204" pitchFamily="34" charset="0"/>
                </a:rPr>
                <a:t>Bewijs: de eigenschap van overstaande hoeken</a:t>
              </a:r>
              <a:endParaRPr lang="nl-NL">
                <a:solidFill>
                  <a:srgbClr val="174691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4118" name="Tekstvak 7"/>
            <p:cNvSpPr txBox="1">
              <a:spLocks noChangeArrowheads="1"/>
            </p:cNvSpPr>
            <p:nvPr/>
          </p:nvSpPr>
          <p:spPr bwMode="auto">
            <a:xfrm>
              <a:off x="0" y="0"/>
              <a:ext cx="585" cy="630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nl-BE">
                  <a:solidFill>
                    <a:srgbClr val="FCFDFE"/>
                  </a:solidFill>
                  <a:latin typeface="Impact" panose="020B0806030902050204" pitchFamily="34" charset="0"/>
                </a:rPr>
                <a:t>M17</a:t>
              </a:r>
              <a:endParaRPr lang="nl-BE">
                <a:latin typeface="Impact" panose="020B0806030902050204" pitchFamily="34" charset="0"/>
              </a:endParaRPr>
            </a:p>
          </p:txBody>
        </p:sp>
      </p:grpSp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323850" y="1268413"/>
            <a:ext cx="5903913" cy="366712"/>
          </a:xfrm>
          <a:prstGeom prst="rect">
            <a:avLst/>
          </a:prstGeom>
          <a:solidFill>
            <a:srgbClr val="17469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BE" sz="1800" b="1">
                <a:solidFill>
                  <a:schemeClr val="bg1"/>
                </a:solidFill>
                <a:latin typeface="Calibri" panose="020F0502020204030204" pitchFamily="34" charset="0"/>
              </a:rPr>
              <a:t>Eigenschap     Overstaande hoeken zijn even groot (vervolg). </a:t>
            </a:r>
            <a:endParaRPr lang="nl-NL" sz="1800" b="1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3" name="Text Box 15"/>
          <p:cNvSpPr txBox="1">
            <a:spLocks noChangeArrowheads="1"/>
          </p:cNvSpPr>
          <p:nvPr/>
        </p:nvSpPr>
        <p:spPr bwMode="auto">
          <a:xfrm>
            <a:off x="396875" y="2276475"/>
            <a:ext cx="53149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BE" sz="1800">
                <a:latin typeface="Calibri" panose="020F0502020204030204" pitchFamily="34" charset="0"/>
              </a:rPr>
              <a:t>Wat is gegeven? Duid dit in het groen aan op de figuur.</a:t>
            </a:r>
          </a:p>
        </p:txBody>
      </p:sp>
      <p:sp>
        <p:nvSpPr>
          <p:cNvPr id="5" name="Text Box 15"/>
          <p:cNvSpPr txBox="1">
            <a:spLocks noChangeArrowheads="1"/>
          </p:cNvSpPr>
          <p:nvPr/>
        </p:nvSpPr>
        <p:spPr bwMode="auto">
          <a:xfrm>
            <a:off x="404813" y="2636838"/>
            <a:ext cx="8078787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BE" sz="1800">
                <a:latin typeface="Calibri" panose="020F0502020204030204" pitchFamily="34" charset="0"/>
              </a:rPr>
              <a:t>Wat moet je bewijzen? Noteer dit in symbolen. Duid dit in het rood aan op de figuur.</a:t>
            </a:r>
            <a:endParaRPr lang="nl-NL" sz="1800">
              <a:latin typeface="Calibri" panose="020F0502020204030204" pitchFamily="34" charset="0"/>
            </a:endParaRPr>
          </a:p>
        </p:txBody>
      </p:sp>
      <p:sp>
        <p:nvSpPr>
          <p:cNvPr id="6" name="Text Box 15"/>
          <p:cNvSpPr txBox="1">
            <a:spLocks noChangeArrowheads="1"/>
          </p:cNvSpPr>
          <p:nvPr/>
        </p:nvSpPr>
        <p:spPr bwMode="auto">
          <a:xfrm>
            <a:off x="388938" y="2997200"/>
            <a:ext cx="5029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BE" sz="1800">
                <a:latin typeface="Calibri" panose="020F0502020204030204" pitchFamily="34" charset="0"/>
              </a:rPr>
              <a:t>Kijk naar de figuur. Welk soort hoeken zijn Â</a:t>
            </a:r>
            <a:r>
              <a:rPr lang="nl-BE" sz="1800" b="1" baseline="-25000">
                <a:latin typeface="Calibri" panose="020F0502020204030204" pitchFamily="34" charset="0"/>
              </a:rPr>
              <a:t>1</a:t>
            </a:r>
            <a:r>
              <a:rPr lang="nl-BE" sz="1800">
                <a:latin typeface="Calibri" panose="020F0502020204030204" pitchFamily="34" charset="0"/>
              </a:rPr>
              <a:t> en Â</a:t>
            </a:r>
            <a:r>
              <a:rPr lang="nl-BE" sz="1800" b="1" baseline="-25000">
                <a:latin typeface="Calibri" panose="020F0502020204030204" pitchFamily="34" charset="0"/>
              </a:rPr>
              <a:t>3</a:t>
            </a:r>
            <a:r>
              <a:rPr lang="nl-BE" sz="1800">
                <a:latin typeface="Calibri" panose="020F0502020204030204" pitchFamily="34" charset="0"/>
              </a:rPr>
              <a:t>?</a:t>
            </a:r>
            <a:endParaRPr lang="nl-NL" sz="1800">
              <a:latin typeface="Calibri" panose="020F0502020204030204" pitchFamily="34" charset="0"/>
            </a:endParaRPr>
          </a:p>
        </p:txBody>
      </p:sp>
      <p:sp>
        <p:nvSpPr>
          <p:cNvPr id="8" name="Text Box 15"/>
          <p:cNvSpPr txBox="1">
            <a:spLocks noChangeArrowheads="1"/>
          </p:cNvSpPr>
          <p:nvPr/>
        </p:nvSpPr>
        <p:spPr bwMode="auto">
          <a:xfrm>
            <a:off x="395288" y="3716338"/>
            <a:ext cx="51498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BE" sz="1800">
                <a:latin typeface="Calibri" panose="020F0502020204030204" pitchFamily="34" charset="0"/>
              </a:rPr>
              <a:t>Is in de figuur ook een nevenhoek getekend voor Â</a:t>
            </a:r>
            <a:r>
              <a:rPr lang="nl-BE" sz="1800" b="1" baseline="-25000">
                <a:latin typeface="Calibri" panose="020F0502020204030204" pitchFamily="34" charset="0"/>
              </a:rPr>
              <a:t>2</a:t>
            </a:r>
            <a:r>
              <a:rPr lang="nl-BE" sz="1800">
                <a:latin typeface="Calibri" panose="020F0502020204030204" pitchFamily="34" charset="0"/>
              </a:rPr>
              <a:t>? </a:t>
            </a:r>
          </a:p>
        </p:txBody>
      </p:sp>
      <p:sp>
        <p:nvSpPr>
          <p:cNvPr id="9" name="Text Box 15"/>
          <p:cNvSpPr txBox="1">
            <a:spLocks noChangeArrowheads="1"/>
          </p:cNvSpPr>
          <p:nvPr/>
        </p:nvSpPr>
        <p:spPr bwMode="auto">
          <a:xfrm>
            <a:off x="401638" y="4429125"/>
            <a:ext cx="25558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BE" sz="1800">
                <a:latin typeface="Calibri" panose="020F0502020204030204" pitchFamily="34" charset="0"/>
              </a:rPr>
              <a:t>Wat kun je nu besluiten? </a:t>
            </a:r>
            <a:endParaRPr lang="nl-NL" sz="1800"/>
          </a:p>
        </p:txBody>
      </p:sp>
      <p:sp>
        <p:nvSpPr>
          <p:cNvPr id="2" name="Text Box 15"/>
          <p:cNvSpPr txBox="1">
            <a:spLocks noChangeArrowheads="1"/>
          </p:cNvSpPr>
          <p:nvPr/>
        </p:nvSpPr>
        <p:spPr bwMode="auto">
          <a:xfrm>
            <a:off x="395288" y="3355975"/>
            <a:ext cx="25812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BE" sz="1800">
                <a:latin typeface="Calibri" panose="020F0502020204030204" pitchFamily="34" charset="0"/>
              </a:rPr>
              <a:t>Hoe groot is  |Â</a:t>
            </a:r>
            <a:r>
              <a:rPr lang="nl-BE" sz="1800" b="1" baseline="-25000">
                <a:latin typeface="Calibri" panose="020F0502020204030204" pitchFamily="34" charset="0"/>
              </a:rPr>
              <a:t>1</a:t>
            </a:r>
            <a:r>
              <a:rPr lang="nl-BE" sz="1800">
                <a:latin typeface="Calibri" panose="020F0502020204030204" pitchFamily="34" charset="0"/>
              </a:rPr>
              <a:t>| + |Â</a:t>
            </a:r>
            <a:r>
              <a:rPr lang="nl-BE" sz="1800" b="1" baseline="-25000">
                <a:latin typeface="Calibri" panose="020F0502020204030204" pitchFamily="34" charset="0"/>
              </a:rPr>
              <a:t>3</a:t>
            </a:r>
            <a:r>
              <a:rPr lang="nl-BE" sz="1800">
                <a:latin typeface="Calibri" panose="020F0502020204030204" pitchFamily="34" charset="0"/>
              </a:rPr>
              <a:t>|?</a:t>
            </a:r>
            <a:endParaRPr lang="nl-NL" sz="1800" b="1" baseline="-25000">
              <a:latin typeface="Calibri" panose="020F0502020204030204" pitchFamily="34" charset="0"/>
            </a:endParaRPr>
          </a:p>
        </p:txBody>
      </p:sp>
      <p:sp>
        <p:nvSpPr>
          <p:cNvPr id="10" name="Text Box 15"/>
          <p:cNvSpPr txBox="1">
            <a:spLocks noChangeArrowheads="1"/>
          </p:cNvSpPr>
          <p:nvPr/>
        </p:nvSpPr>
        <p:spPr bwMode="auto">
          <a:xfrm>
            <a:off x="355600" y="5372100"/>
            <a:ext cx="15525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BE" sz="1800" b="1" i="1">
                <a:latin typeface="Calibri" panose="020F0502020204030204" pitchFamily="34" charset="0"/>
              </a:rPr>
              <a:t>Stap 3   Bewijs</a:t>
            </a:r>
            <a:endParaRPr lang="nl-NL" sz="1800" b="1" i="1">
              <a:latin typeface="Calibri" panose="020F0502020204030204" pitchFamily="34" charset="0"/>
            </a:endParaRPr>
          </a:p>
        </p:txBody>
      </p:sp>
      <p:sp>
        <p:nvSpPr>
          <p:cNvPr id="3082" name="AutoShape 7">
            <a:hlinkClick r:id="" action="ppaction://noaction" highlightClick="1"/>
            <a:hlinkHover r:id="rId2" action="ppaction://hlinkfile"/>
          </p:cNvPr>
          <p:cNvSpPr>
            <a:spLocks noChangeArrowheads="1"/>
          </p:cNvSpPr>
          <p:nvPr/>
        </p:nvSpPr>
        <p:spPr bwMode="auto">
          <a:xfrm>
            <a:off x="806450" y="5876925"/>
            <a:ext cx="719138" cy="647700"/>
          </a:xfrm>
          <a:prstGeom prst="actionButtonInformation">
            <a:avLst/>
          </a:prstGeom>
          <a:solidFill>
            <a:srgbClr val="EDB928"/>
          </a:solidFill>
          <a:ln w="25400">
            <a:solidFill>
              <a:srgbClr val="002C5E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nl-BE" sz="1800"/>
          </a:p>
        </p:txBody>
      </p:sp>
      <p:sp>
        <p:nvSpPr>
          <p:cNvPr id="21519" name="Text Box 28"/>
          <p:cNvSpPr txBox="1">
            <a:spLocks noChangeArrowheads="1"/>
          </p:cNvSpPr>
          <p:nvPr/>
        </p:nvSpPr>
        <p:spPr bwMode="auto">
          <a:xfrm>
            <a:off x="357188" y="1846263"/>
            <a:ext cx="702786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BE" sz="1800" b="1" i="1">
                <a:latin typeface="Calibri" panose="020F0502020204030204" pitchFamily="34" charset="0"/>
              </a:rPr>
              <a:t>Stap 2     Analyseren: vooruitdenken – terugdenken – een plan maken     </a:t>
            </a:r>
            <a:endParaRPr lang="nl-NL" sz="1800" b="1" i="1">
              <a:latin typeface="Calibri" panose="020F0502020204030204" pitchFamily="34" charset="0"/>
            </a:endParaRPr>
          </a:p>
        </p:txBody>
      </p:sp>
      <p:sp>
        <p:nvSpPr>
          <p:cNvPr id="4" name="Text Box 15"/>
          <p:cNvSpPr txBox="1">
            <a:spLocks noChangeArrowheads="1"/>
          </p:cNvSpPr>
          <p:nvPr/>
        </p:nvSpPr>
        <p:spPr bwMode="auto">
          <a:xfrm>
            <a:off x="395288" y="4068763"/>
            <a:ext cx="25812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BE" sz="1800">
                <a:latin typeface="Calibri" panose="020F0502020204030204" pitchFamily="34" charset="0"/>
              </a:rPr>
              <a:t>Hoe groot is  |Â</a:t>
            </a:r>
            <a:r>
              <a:rPr lang="nl-BE" sz="1800" b="1" baseline="-25000">
                <a:latin typeface="Calibri" panose="020F0502020204030204" pitchFamily="34" charset="0"/>
              </a:rPr>
              <a:t>2</a:t>
            </a:r>
            <a:r>
              <a:rPr lang="nl-BE" sz="1800">
                <a:latin typeface="Calibri" panose="020F0502020204030204" pitchFamily="34" charset="0"/>
              </a:rPr>
              <a:t>| + |Â</a:t>
            </a:r>
            <a:r>
              <a:rPr lang="nl-BE" sz="1800" b="1" baseline="-25000">
                <a:latin typeface="Calibri" panose="020F0502020204030204" pitchFamily="34" charset="0"/>
              </a:rPr>
              <a:t>3</a:t>
            </a:r>
            <a:r>
              <a:rPr lang="nl-BE" sz="1800">
                <a:latin typeface="Calibri" panose="020F0502020204030204" pitchFamily="34" charset="0"/>
              </a:rPr>
              <a:t>|?</a:t>
            </a:r>
            <a:endParaRPr lang="nl-NL" sz="1800" b="1" baseline="-25000">
              <a:latin typeface="Calibri" panose="020F0502020204030204" pitchFamily="34" charset="0"/>
            </a:endParaRPr>
          </a:p>
        </p:txBody>
      </p:sp>
      <p:sp>
        <p:nvSpPr>
          <p:cNvPr id="7" name="Text Box 15"/>
          <p:cNvSpPr txBox="1">
            <a:spLocks noChangeArrowheads="1"/>
          </p:cNvSpPr>
          <p:nvPr/>
        </p:nvSpPr>
        <p:spPr bwMode="auto">
          <a:xfrm>
            <a:off x="395288" y="4789488"/>
            <a:ext cx="28416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BE" sz="1800">
                <a:latin typeface="Calibri" panose="020F0502020204030204" pitchFamily="34" charset="0"/>
              </a:rPr>
              <a:t>Is dit wat je moet bewijzen? </a:t>
            </a:r>
            <a:endParaRPr lang="nl-NL" sz="1800"/>
          </a:p>
        </p:txBody>
      </p:sp>
      <p:pic>
        <p:nvPicPr>
          <p:cNvPr id="17" name="Afbeelding 16" descr="02a_analyse_1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5925" y="4357688"/>
            <a:ext cx="3005138" cy="144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Afbeelding 17" descr="02a_analyse_2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5925" y="4357688"/>
            <a:ext cx="3005138" cy="144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Afbeelding 18" descr="02a_analyse_3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625" y="4365625"/>
            <a:ext cx="3005138" cy="144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4122" name="Group 26"/>
          <p:cNvGrpSpPr>
            <a:grpSpLocks/>
          </p:cNvGrpSpPr>
          <p:nvPr/>
        </p:nvGrpSpPr>
        <p:grpSpPr bwMode="auto">
          <a:xfrm>
            <a:off x="6642100" y="4484688"/>
            <a:ext cx="450850" cy="796925"/>
            <a:chOff x="4184" y="2813"/>
            <a:chExt cx="284" cy="502"/>
          </a:xfrm>
        </p:grpSpPr>
        <p:sp>
          <p:nvSpPr>
            <p:cNvPr id="4115" name="Arc 24"/>
            <p:cNvSpPr>
              <a:spLocks/>
            </p:cNvSpPr>
            <p:nvPr/>
          </p:nvSpPr>
          <p:spPr bwMode="auto">
            <a:xfrm rot="15165246" flipV="1">
              <a:off x="4210" y="3058"/>
              <a:ext cx="231" cy="284"/>
            </a:xfrm>
            <a:custGeom>
              <a:avLst/>
              <a:gdLst>
                <a:gd name="T0" fmla="*/ 143 w 21600"/>
                <a:gd name="T1" fmla="*/ 0 h 16960"/>
                <a:gd name="T2" fmla="*/ 231 w 21600"/>
                <a:gd name="T3" fmla="*/ 284 h 16960"/>
                <a:gd name="T4" fmla="*/ 0 w 21600"/>
                <a:gd name="T5" fmla="*/ 284 h 1696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16960" fill="none" extrusionOk="0">
                  <a:moveTo>
                    <a:pt x="13376" y="-1"/>
                  </a:moveTo>
                  <a:cubicBezTo>
                    <a:pt x="18569" y="4095"/>
                    <a:pt x="21600" y="10345"/>
                    <a:pt x="21600" y="16960"/>
                  </a:cubicBezTo>
                </a:path>
                <a:path w="21600" h="16960" stroke="0" extrusionOk="0">
                  <a:moveTo>
                    <a:pt x="13376" y="-1"/>
                  </a:moveTo>
                  <a:cubicBezTo>
                    <a:pt x="18569" y="4095"/>
                    <a:pt x="21600" y="10345"/>
                    <a:pt x="21600" y="16960"/>
                  </a:cubicBezTo>
                  <a:lnTo>
                    <a:pt x="0" y="16960"/>
                  </a:lnTo>
                  <a:lnTo>
                    <a:pt x="13376" y="-1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BE"/>
            </a:p>
          </p:txBody>
        </p:sp>
        <p:sp>
          <p:nvSpPr>
            <p:cNvPr id="4116" name="Text Box 25"/>
            <p:cNvSpPr txBox="1">
              <a:spLocks noChangeArrowheads="1"/>
            </p:cNvSpPr>
            <p:nvPr/>
          </p:nvSpPr>
          <p:spPr bwMode="auto">
            <a:xfrm>
              <a:off x="4215" y="2813"/>
              <a:ext cx="189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nl-BE">
                  <a:latin typeface="Calibri" panose="020F0502020204030204" pitchFamily="34" charset="0"/>
                </a:rPr>
                <a:t>3</a:t>
              </a:r>
              <a:endParaRPr lang="nl-NL">
                <a:latin typeface="Calibri" panose="020F0502020204030204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 animBg="1"/>
      <p:bldP spid="3" grpId="0"/>
      <p:bldP spid="5" grpId="0"/>
      <p:bldP spid="6" grpId="0"/>
      <p:bldP spid="8" grpId="0"/>
      <p:bldP spid="9" grpId="0"/>
      <p:bldP spid="2" grpId="0"/>
      <p:bldP spid="10" grpId="0"/>
      <p:bldP spid="3082" grpId="0" animBg="1"/>
      <p:bldP spid="21519" grpId="0"/>
      <p:bldP spid="4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6"/>
          <p:cNvGrpSpPr>
            <a:grpSpLocks/>
          </p:cNvGrpSpPr>
          <p:nvPr/>
        </p:nvGrpSpPr>
        <p:grpSpPr bwMode="auto">
          <a:xfrm>
            <a:off x="0" y="0"/>
            <a:ext cx="9144000" cy="1000125"/>
            <a:chOff x="0" y="0"/>
            <a:chExt cx="5760" cy="630"/>
          </a:xfrm>
        </p:grpSpPr>
        <p:sp>
          <p:nvSpPr>
            <p:cNvPr id="5137" name="Rectangle 2"/>
            <p:cNvSpPr txBox="1">
              <a:spLocks noChangeArrowheads="1"/>
            </p:cNvSpPr>
            <p:nvPr/>
          </p:nvSpPr>
          <p:spPr bwMode="auto">
            <a:xfrm>
              <a:off x="0" y="0"/>
              <a:ext cx="5760" cy="630"/>
            </a:xfrm>
            <a:prstGeom prst="rect">
              <a:avLst/>
            </a:prstGeom>
            <a:solidFill>
              <a:srgbClr val="C59C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nl-BE" sz="3600">
                  <a:solidFill>
                    <a:srgbClr val="174691"/>
                  </a:solidFill>
                  <a:latin typeface="Impact" panose="020B0806030902050204" pitchFamily="34" charset="0"/>
                </a:rPr>
                <a:t>          </a:t>
              </a:r>
              <a:r>
                <a:rPr lang="nl-BE">
                  <a:solidFill>
                    <a:srgbClr val="174691"/>
                  </a:solidFill>
                  <a:latin typeface="Impact" panose="020B0806030902050204" pitchFamily="34" charset="0"/>
                </a:rPr>
                <a:t>Bewijs: de eigenschap van overstaande hoeken</a:t>
              </a:r>
              <a:endParaRPr lang="nl-NL">
                <a:solidFill>
                  <a:srgbClr val="174691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5138" name="Tekstvak 7"/>
            <p:cNvSpPr txBox="1">
              <a:spLocks noChangeArrowheads="1"/>
            </p:cNvSpPr>
            <p:nvPr/>
          </p:nvSpPr>
          <p:spPr bwMode="auto">
            <a:xfrm>
              <a:off x="0" y="0"/>
              <a:ext cx="585" cy="630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nl-BE">
                  <a:solidFill>
                    <a:srgbClr val="FCFDFE"/>
                  </a:solidFill>
                  <a:latin typeface="Impact" panose="020B0806030902050204" pitchFamily="34" charset="0"/>
                </a:rPr>
                <a:t>M17</a:t>
              </a:r>
              <a:endParaRPr lang="nl-BE">
                <a:latin typeface="Impact" panose="020B0806030902050204" pitchFamily="34" charset="0"/>
              </a:endParaRPr>
            </a:p>
          </p:txBody>
        </p:sp>
      </p:grpSp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323850" y="1341438"/>
            <a:ext cx="801688" cy="366712"/>
          </a:xfrm>
          <a:prstGeom prst="rect">
            <a:avLst/>
          </a:prstGeom>
          <a:solidFill>
            <a:srgbClr val="17469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BE" sz="1800" b="1">
                <a:solidFill>
                  <a:schemeClr val="bg1"/>
                </a:solidFill>
                <a:latin typeface="Calibri" panose="020F0502020204030204" pitchFamily="34" charset="0"/>
              </a:rPr>
              <a:t>Bewijs</a:t>
            </a:r>
            <a:endParaRPr lang="nl-NL" sz="1800" b="1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pic>
        <p:nvPicPr>
          <p:cNvPr id="6" name="Afbeelding 5" descr="01_bewijs_dia_01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50" y="1717675"/>
            <a:ext cx="8248650" cy="499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Afbeelding 6" descr="01_bewijs_dia_02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50" y="1717675"/>
            <a:ext cx="8248650" cy="499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Afbeelding 7" descr="01_bewijs_dia_03.pn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50" y="1717675"/>
            <a:ext cx="8248650" cy="499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Afbeelding 8" descr="01_bewijs_dia_04.png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50" y="1717675"/>
            <a:ext cx="8248650" cy="499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Afbeelding 9" descr="01_bewijs_dia_05.png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50" y="1717675"/>
            <a:ext cx="8248650" cy="499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Afbeelding 10" descr="01_bewijs_dia_06.png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50" y="1717675"/>
            <a:ext cx="8248650" cy="499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Afbeelding 11" descr="01_bewijs_dia_07.png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50" y="1717675"/>
            <a:ext cx="8248650" cy="499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Afbeelding 12" descr="01_bewijs_dia_08.png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50" y="1717675"/>
            <a:ext cx="8248650" cy="499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Afbeelding 13" descr="01_bewijs_dia_09.png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50" y="1717675"/>
            <a:ext cx="8248650" cy="499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Afbeelding 14" descr="01_bewijs_dia_10.png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50" y="1717675"/>
            <a:ext cx="8248650" cy="499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Afbeelding 15" descr="01_bewijs_dia_11.png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50" y="1717675"/>
            <a:ext cx="8248650" cy="499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Afbeelding 16" descr="01_bewijs_dia_12.png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50" y="1717675"/>
            <a:ext cx="8248650" cy="499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03" name="Text Box 31"/>
          <p:cNvSpPr txBox="1">
            <a:spLocks noChangeArrowheads="1"/>
          </p:cNvSpPr>
          <p:nvPr/>
        </p:nvSpPr>
        <p:spPr bwMode="auto">
          <a:xfrm>
            <a:off x="1187450" y="1327150"/>
            <a:ext cx="64801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BE" sz="1800" b="1" i="1" u="sng">
                <a:solidFill>
                  <a:srgbClr val="174691"/>
                </a:solidFill>
                <a:latin typeface="Calibri" panose="020F0502020204030204" pitchFamily="34" charset="0"/>
              </a:rPr>
              <a:t>Als</a:t>
            </a:r>
            <a:r>
              <a:rPr lang="nl-BE" sz="1800" b="1" i="1">
                <a:solidFill>
                  <a:srgbClr val="174691"/>
                </a:solidFill>
                <a:latin typeface="Calibri" panose="020F0502020204030204" pitchFamily="34" charset="0"/>
              </a:rPr>
              <a:t> twee hoeken overstaand zijn, </a:t>
            </a:r>
            <a:r>
              <a:rPr lang="nl-BE" sz="1800" b="1" i="1" u="sng">
                <a:solidFill>
                  <a:srgbClr val="174691"/>
                </a:solidFill>
                <a:latin typeface="Calibri" panose="020F0502020204030204" pitchFamily="34" charset="0"/>
              </a:rPr>
              <a:t>dan</a:t>
            </a:r>
            <a:r>
              <a:rPr lang="nl-BE" sz="1800" b="1" i="1">
                <a:solidFill>
                  <a:srgbClr val="174691"/>
                </a:solidFill>
                <a:latin typeface="Calibri" panose="020F0502020204030204" pitchFamily="34" charset="0"/>
              </a:rPr>
              <a:t> zijn deze hoeken even groot.</a:t>
            </a:r>
            <a:endParaRPr lang="nl-NL" sz="1800" b="1" i="1">
              <a:solidFill>
                <a:srgbClr val="174691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 animBg="1"/>
      <p:bldP spid="3103" grpId="0"/>
    </p:bldLst>
  </p:timing>
</p:sld>
</file>

<file path=ppt/theme/theme1.xml><?xml version="1.0" encoding="utf-8"?>
<a:theme xmlns:a="http://schemas.openxmlformats.org/drawingml/2006/main" name="Standaardontwerp">
  <a:themeElements>
    <a:clrScheme name="Standaardontwer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ardontwer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ardontwer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1018</TotalTime>
  <Words>246</Words>
  <Application>Microsoft Office PowerPoint</Application>
  <PresentationFormat>Diavoorstelling (4:3)</PresentationFormat>
  <Paragraphs>45</Paragraphs>
  <Slides>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10" baseType="lpstr">
      <vt:lpstr>Arial</vt:lpstr>
      <vt:lpstr>Calibri</vt:lpstr>
      <vt:lpstr>Comic Sans MS</vt:lpstr>
      <vt:lpstr>Impact</vt:lpstr>
      <vt:lpstr>Wingdings</vt:lpstr>
      <vt:lpstr>Standaardontwerp</vt:lpstr>
      <vt:lpstr>       Bewijs: de eigenschap van overstaande        hoeken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Evenredigheden</dc:title>
  <dc:creator>Snijers André</dc:creator>
  <cp:lastModifiedBy>andre snijers</cp:lastModifiedBy>
  <cp:revision>38</cp:revision>
  <dcterms:created xsi:type="dcterms:W3CDTF">2009-11-24T15:08:55Z</dcterms:created>
  <dcterms:modified xsi:type="dcterms:W3CDTF">2013-12-07T13:51:21Z</dcterms:modified>
</cp:coreProperties>
</file>