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4E26-31E6-4BFE-8B16-86FF549271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52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9B02-C66F-4A9B-A1EF-6F8F2AC2D6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83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B2085-7B75-4088-A2C4-C1D10C36FE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35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0D85-CFAB-46CA-803E-DA8C244D3C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46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0396C-7414-40AD-933E-265EB36689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24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E037-A5AA-4D1C-8F1C-CA5054EC14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26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9C87-4EE3-4026-A745-885DFA958B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4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8A3F3-BF60-427A-9FAC-9A9E51AF84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37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D19D2-340A-439F-B2C3-A4EB34B3F2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27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679E-8D6D-4DF9-B437-49CB962402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4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4C346-4506-4596-BBB6-DE7AC61E8B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78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B484B-E7EA-4688-9BD4-C8DE82AB6C0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64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C449226-2023-48ED-AAE8-C10B273AE5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17a_Overstaande_hoeken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17b_bewijs_eigenschap_van_overstaande_hoeke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Bewijs: de eigenschap van overstaande</a:t>
            </a:r>
            <a:b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       hoeken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M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A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R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T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X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800" b="1">
                  <a:solidFill>
                    <a:schemeClr val="bg1"/>
                  </a:solidFill>
                </a:rPr>
                <a:t>I</a:t>
              </a:r>
              <a:endParaRPr lang="nl-NL" sz="1800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BE" sz="1800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l-BE" sz="1800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M17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 van overstaande hoeken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M17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49244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Eigenschap     Overstaande hoeken zijn even groot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444500" y="277495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835150" y="2420938"/>
            <a:ext cx="3552825" cy="2454275"/>
            <a:chOff x="1156" y="1253"/>
            <a:chExt cx="2238" cy="1546"/>
          </a:xfrm>
        </p:grpSpPr>
        <p:pic>
          <p:nvPicPr>
            <p:cNvPr id="3083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" y="1253"/>
              <a:ext cx="2238" cy="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Text Box 23"/>
            <p:cNvSpPr txBox="1">
              <a:spLocks noChangeArrowheads="1"/>
            </p:cNvSpPr>
            <p:nvPr/>
          </p:nvSpPr>
          <p:spPr bwMode="auto">
            <a:xfrm>
              <a:off x="1292" y="2568"/>
              <a:ext cx="20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sz="1800">
                  <a:latin typeface="Calibri" panose="020F0502020204030204" pitchFamily="34" charset="0"/>
                </a:rPr>
                <a:t>Â</a:t>
              </a:r>
              <a:r>
                <a:rPr lang="nl-BE" sz="1800" b="1" baseline="-25000">
                  <a:latin typeface="Calibri" panose="020F0502020204030204" pitchFamily="34" charset="0"/>
                </a:rPr>
                <a:t>1</a:t>
              </a:r>
              <a:r>
                <a:rPr lang="nl-BE" sz="1800">
                  <a:latin typeface="Calibri" panose="020F0502020204030204" pitchFamily="34" charset="0"/>
                </a:rPr>
                <a:t> en Â</a:t>
              </a:r>
              <a:r>
                <a:rPr lang="nl-BE" sz="1800" b="1" baseline="-25000">
                  <a:latin typeface="Calibri" panose="020F0502020204030204" pitchFamily="34" charset="0"/>
                </a:rPr>
                <a:t>2</a:t>
              </a:r>
              <a:r>
                <a:rPr lang="nl-BE" sz="1800">
                  <a:latin typeface="Calibri" panose="020F0502020204030204" pitchFamily="34" charset="0"/>
                </a:rPr>
                <a:t> zijn overstaande hoeken.</a:t>
              </a:r>
              <a:endParaRPr lang="nl-NL" sz="1800">
                <a:latin typeface="Calibri" panose="020F0502020204030204" pitchFamily="34" charset="0"/>
              </a:endParaRPr>
            </a:p>
          </p:txBody>
        </p:sp>
      </p:grp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982788"/>
            <a:ext cx="196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Stap 1   Verkennen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23850" y="5445125"/>
            <a:ext cx="6480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 u="sng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BE" sz="1800" b="1" i="1">
                <a:solidFill>
                  <a:srgbClr val="174691"/>
                </a:solidFill>
                <a:latin typeface="Calibri" panose="020F0502020204030204" pitchFamily="34" charset="0"/>
              </a:rPr>
              <a:t> twee hoeken overstaand zijn, </a:t>
            </a:r>
            <a:r>
              <a:rPr lang="nl-BE" sz="1800" b="1" i="1" u="sng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BE" sz="1800" b="1" i="1">
                <a:solidFill>
                  <a:srgbClr val="174691"/>
                </a:solidFill>
                <a:latin typeface="Calibri" panose="020F0502020204030204" pitchFamily="34" charset="0"/>
              </a:rPr>
              <a:t> zijn deze hoeken even groot.</a:t>
            </a:r>
            <a:endParaRPr lang="nl-NL" sz="1800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23850" y="5013325"/>
            <a:ext cx="4481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Je kunt de eigenschap ook anders formuleren: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3081" name="Text Box 17"/>
          <p:cNvSpPr txBox="1">
            <a:spLocks noChangeArrowheads="1"/>
          </p:cNvSpPr>
          <p:nvPr/>
        </p:nvSpPr>
        <p:spPr bwMode="auto">
          <a:xfrm>
            <a:off x="635000" y="5876925"/>
            <a:ext cx="408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 sz="180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 sz="1800">
                <a:latin typeface="Calibri" panose="020F0502020204030204" pitchFamily="34" charset="0"/>
              </a:rPr>
              <a:t>Wat na ‘</a:t>
            </a:r>
            <a:r>
              <a:rPr lang="nl-BE" sz="1800" b="1" u="sng">
                <a:latin typeface="Calibri" panose="020F0502020204030204" pitchFamily="34" charset="0"/>
              </a:rPr>
              <a:t>als</a:t>
            </a:r>
            <a:r>
              <a:rPr lang="nl-BE" sz="1800">
                <a:latin typeface="Calibri" panose="020F0502020204030204" pitchFamily="34" charset="0"/>
              </a:rPr>
              <a:t>’ staat, noem je het </a:t>
            </a:r>
            <a:r>
              <a:rPr lang="nl-BE" sz="1800" b="1">
                <a:latin typeface="Calibri" panose="020F0502020204030204" pitchFamily="34" charset="0"/>
              </a:rPr>
              <a:t>gegeven</a:t>
            </a:r>
            <a:r>
              <a:rPr lang="nl-BE" sz="1800">
                <a:latin typeface="Calibri" panose="020F0502020204030204" pitchFamily="34" charset="0"/>
              </a:rPr>
              <a:t>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3082" name="Text Box 18"/>
          <p:cNvSpPr txBox="1">
            <a:spLocks noChangeArrowheads="1"/>
          </p:cNvSpPr>
          <p:nvPr/>
        </p:nvSpPr>
        <p:spPr bwMode="auto">
          <a:xfrm>
            <a:off x="635000" y="6308725"/>
            <a:ext cx="448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 sz="180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nl-BE" sz="1800">
                <a:latin typeface="Calibri" panose="020F0502020204030204" pitchFamily="34" charset="0"/>
              </a:rPr>
              <a:t>Wat na ‘</a:t>
            </a:r>
            <a:r>
              <a:rPr lang="nl-BE" sz="1800" b="1" u="sng">
                <a:latin typeface="Calibri" panose="020F0502020204030204" pitchFamily="34" charset="0"/>
              </a:rPr>
              <a:t>dan</a:t>
            </a:r>
            <a:r>
              <a:rPr lang="nl-BE" sz="1800">
                <a:latin typeface="Calibri" panose="020F0502020204030204" pitchFamily="34" charset="0"/>
              </a:rPr>
              <a:t>’ staat, noem je het </a:t>
            </a:r>
            <a:r>
              <a:rPr lang="nl-BE" sz="1800" b="1">
                <a:latin typeface="Calibri" panose="020F0502020204030204" pitchFamily="34" charset="0"/>
              </a:rPr>
              <a:t>te bewijzen</a:t>
            </a:r>
            <a:r>
              <a:rPr lang="nl-BE" sz="1800">
                <a:latin typeface="Calibri" panose="020F0502020204030204" pitchFamily="34" charset="0"/>
              </a:rPr>
              <a:t>.</a:t>
            </a:r>
            <a:endParaRPr lang="nl-NL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" grpId="0" animBg="1"/>
      <p:bldP spid="3103" grpId="0"/>
      <p:bldP spid="3104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411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 van overstaande hoeken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M17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9039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Eigenschap     Overstaande hoeken zijn even groot (vervolg). 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96875" y="2276475"/>
            <a:ext cx="5314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Wat is gegeven? Duid dit in het groen aan op de figuur.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04813" y="2636838"/>
            <a:ext cx="807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Wat moet je bewijzen? Noteer dit in symbolen. Duid dit in het rood aan op de figuur.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388938" y="2997200"/>
            <a:ext cx="502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Kijk naar de figuur. Welk soort hoeken zijn Â</a:t>
            </a:r>
            <a:r>
              <a:rPr lang="nl-BE" sz="1800" b="1" baseline="-25000">
                <a:latin typeface="Calibri" panose="020F0502020204030204" pitchFamily="34" charset="0"/>
              </a:rPr>
              <a:t>1</a:t>
            </a:r>
            <a:r>
              <a:rPr lang="nl-BE" sz="1800">
                <a:latin typeface="Calibri" panose="020F0502020204030204" pitchFamily="34" charset="0"/>
              </a:rPr>
              <a:t> en Â</a:t>
            </a:r>
            <a:r>
              <a:rPr lang="nl-BE" sz="1800" b="1" baseline="-25000">
                <a:latin typeface="Calibri" panose="020F0502020204030204" pitchFamily="34" charset="0"/>
              </a:rPr>
              <a:t>3</a:t>
            </a:r>
            <a:r>
              <a:rPr lang="nl-BE" sz="1800">
                <a:latin typeface="Calibri" panose="020F0502020204030204" pitchFamily="34" charset="0"/>
              </a:rPr>
              <a:t>?</a:t>
            </a:r>
            <a:endParaRPr lang="nl-NL" sz="1800">
              <a:latin typeface="Calibri" panose="020F050202020403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95288" y="3716338"/>
            <a:ext cx="514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Is in de figuur ook een nevenhoek getekend voor Â</a:t>
            </a:r>
            <a:r>
              <a:rPr lang="nl-BE" sz="1800" b="1" baseline="-25000">
                <a:latin typeface="Calibri" panose="020F0502020204030204" pitchFamily="34" charset="0"/>
              </a:rPr>
              <a:t>2</a:t>
            </a:r>
            <a:r>
              <a:rPr lang="nl-BE" sz="1800">
                <a:latin typeface="Calibri" panose="020F0502020204030204" pitchFamily="34" charset="0"/>
              </a:rPr>
              <a:t>? 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1638" y="4429125"/>
            <a:ext cx="2555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Wat kun je nu besluiten? </a:t>
            </a:r>
            <a:endParaRPr lang="nl-NL" sz="1800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95288" y="3355975"/>
            <a:ext cx="2581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Hoe groot is  |Â</a:t>
            </a:r>
            <a:r>
              <a:rPr lang="nl-BE" sz="1800" b="1" baseline="-25000">
                <a:latin typeface="Calibri" panose="020F0502020204030204" pitchFamily="34" charset="0"/>
              </a:rPr>
              <a:t>1</a:t>
            </a:r>
            <a:r>
              <a:rPr lang="nl-BE" sz="1800">
                <a:latin typeface="Calibri" panose="020F0502020204030204" pitchFamily="34" charset="0"/>
              </a:rPr>
              <a:t>| + |Â</a:t>
            </a:r>
            <a:r>
              <a:rPr lang="nl-BE" sz="1800" b="1" baseline="-25000">
                <a:latin typeface="Calibri" panose="020F0502020204030204" pitchFamily="34" charset="0"/>
              </a:rPr>
              <a:t>3</a:t>
            </a:r>
            <a:r>
              <a:rPr lang="nl-BE" sz="1800">
                <a:latin typeface="Calibri" panose="020F0502020204030204" pitchFamily="34" charset="0"/>
              </a:rPr>
              <a:t>|?</a:t>
            </a:r>
            <a:endParaRPr lang="nl-NL" sz="1800" b="1" baseline="-25000">
              <a:latin typeface="Calibri" panose="020F0502020204030204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355600" y="5372100"/>
            <a:ext cx="155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Stap 3   Bewijs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806450" y="5876925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sz="1800"/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357188" y="1846263"/>
            <a:ext cx="7027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>
                <a:latin typeface="Calibri" panose="020F0502020204030204" pitchFamily="34" charset="0"/>
              </a:rPr>
              <a:t>Stap 2     Analyseren: vooruitdenken – terugdenken – een plan maken     </a:t>
            </a:r>
            <a:endParaRPr lang="nl-NL" sz="1800" b="1" i="1">
              <a:latin typeface="Calibri" panose="020F0502020204030204" pitchFamily="34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95288" y="4068763"/>
            <a:ext cx="2581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Hoe groot is  |Â</a:t>
            </a:r>
            <a:r>
              <a:rPr lang="nl-BE" sz="1800" b="1" baseline="-25000">
                <a:latin typeface="Calibri" panose="020F0502020204030204" pitchFamily="34" charset="0"/>
              </a:rPr>
              <a:t>2</a:t>
            </a:r>
            <a:r>
              <a:rPr lang="nl-BE" sz="1800">
                <a:latin typeface="Calibri" panose="020F0502020204030204" pitchFamily="34" charset="0"/>
              </a:rPr>
              <a:t>| + |Â</a:t>
            </a:r>
            <a:r>
              <a:rPr lang="nl-BE" sz="1800" b="1" baseline="-25000">
                <a:latin typeface="Calibri" panose="020F0502020204030204" pitchFamily="34" charset="0"/>
              </a:rPr>
              <a:t>3</a:t>
            </a:r>
            <a:r>
              <a:rPr lang="nl-BE" sz="1800">
                <a:latin typeface="Calibri" panose="020F0502020204030204" pitchFamily="34" charset="0"/>
              </a:rPr>
              <a:t>|?</a:t>
            </a:r>
            <a:endParaRPr lang="nl-NL" sz="1800" b="1" baseline="-25000">
              <a:latin typeface="Calibri" panose="020F0502020204030204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95288" y="4789488"/>
            <a:ext cx="284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>
                <a:latin typeface="Calibri" panose="020F0502020204030204" pitchFamily="34" charset="0"/>
              </a:rPr>
              <a:t>Is dit wat je moet bewijzen? </a:t>
            </a:r>
            <a:endParaRPr lang="nl-NL" sz="1800"/>
          </a:p>
        </p:txBody>
      </p:sp>
      <p:pic>
        <p:nvPicPr>
          <p:cNvPr id="17" name="Afbeelding 16" descr="02a_analyse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357688"/>
            <a:ext cx="30051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02a_analyse_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357688"/>
            <a:ext cx="30051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18" descr="02a_analyse_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365625"/>
            <a:ext cx="300513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6642100" y="4484688"/>
            <a:ext cx="450850" cy="796925"/>
            <a:chOff x="4184" y="2813"/>
            <a:chExt cx="284" cy="502"/>
          </a:xfrm>
        </p:grpSpPr>
        <p:sp>
          <p:nvSpPr>
            <p:cNvPr id="4115" name="Arc 24"/>
            <p:cNvSpPr>
              <a:spLocks/>
            </p:cNvSpPr>
            <p:nvPr/>
          </p:nvSpPr>
          <p:spPr bwMode="auto">
            <a:xfrm rot="15165246" flipV="1">
              <a:off x="4210" y="3058"/>
              <a:ext cx="231" cy="284"/>
            </a:xfrm>
            <a:custGeom>
              <a:avLst/>
              <a:gdLst>
                <a:gd name="T0" fmla="*/ 143 w 21600"/>
                <a:gd name="T1" fmla="*/ 0 h 16960"/>
                <a:gd name="T2" fmla="*/ 231 w 21600"/>
                <a:gd name="T3" fmla="*/ 284 h 16960"/>
                <a:gd name="T4" fmla="*/ 0 w 21600"/>
                <a:gd name="T5" fmla="*/ 284 h 169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6960" fill="none" extrusionOk="0">
                  <a:moveTo>
                    <a:pt x="13376" y="-1"/>
                  </a:moveTo>
                  <a:cubicBezTo>
                    <a:pt x="18569" y="4095"/>
                    <a:pt x="21600" y="10345"/>
                    <a:pt x="21600" y="16960"/>
                  </a:cubicBezTo>
                </a:path>
                <a:path w="21600" h="16960" stroke="0" extrusionOk="0">
                  <a:moveTo>
                    <a:pt x="13376" y="-1"/>
                  </a:moveTo>
                  <a:cubicBezTo>
                    <a:pt x="18569" y="4095"/>
                    <a:pt x="21600" y="10345"/>
                    <a:pt x="21600" y="16960"/>
                  </a:cubicBezTo>
                  <a:lnTo>
                    <a:pt x="0" y="16960"/>
                  </a:lnTo>
                  <a:lnTo>
                    <a:pt x="13376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16" name="Text Box 25"/>
            <p:cNvSpPr txBox="1">
              <a:spLocks noChangeArrowheads="1"/>
            </p:cNvSpPr>
            <p:nvPr/>
          </p:nvSpPr>
          <p:spPr bwMode="auto">
            <a:xfrm>
              <a:off x="4215" y="2813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" grpId="0"/>
      <p:bldP spid="5" grpId="0"/>
      <p:bldP spid="6" grpId="0"/>
      <p:bldP spid="8" grpId="0"/>
      <p:bldP spid="9" grpId="0"/>
      <p:bldP spid="2" grpId="0"/>
      <p:bldP spid="10" grpId="0"/>
      <p:bldP spid="3082" grpId="0" animBg="1"/>
      <p:bldP spid="21519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3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>
                  <a:solidFill>
                    <a:srgbClr val="174691"/>
                  </a:solidFill>
                  <a:latin typeface="Impact" panose="020B0806030902050204" pitchFamily="34" charset="0"/>
                </a:rPr>
                <a:t>Bewijs: de eigenschap van overstaande hoeken</a:t>
              </a:r>
              <a:endParaRPr lang="nl-NL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>
                  <a:solidFill>
                    <a:srgbClr val="FCFDFE"/>
                  </a:solidFill>
                  <a:latin typeface="Impact" panose="020B0806030902050204" pitchFamily="34" charset="0"/>
                </a:rPr>
                <a:t>M17</a:t>
              </a:r>
              <a:endParaRPr lang="nl-BE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016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Bewijs</a:t>
            </a:r>
            <a:endParaRPr lang="nl-NL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Afbeelding 5" descr="01_bewijs_dia_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 descr="01_bewijs_dia_0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 descr="01_bewijs_dia_0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8" descr="01_bewijs_dia_0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Afbeelding 9" descr="01_bewijs_dia_0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fbeelding 10" descr="01_bewijs_dia_06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Afbeelding 11" descr="01_bewijs_dia_07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Afbeelding 12" descr="01_bewijs_dia_08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Afbeelding 13" descr="01_bewijs_dia_09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Afbeelding 14" descr="01_bewijs_dia_10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01_bewijs_dia_11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01_bewijs_dia_12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17675"/>
            <a:ext cx="824865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1187450" y="1327150"/>
            <a:ext cx="6480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sz="1800" b="1" i="1" u="sng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BE" sz="1800" b="1" i="1">
                <a:solidFill>
                  <a:srgbClr val="174691"/>
                </a:solidFill>
                <a:latin typeface="Calibri" panose="020F0502020204030204" pitchFamily="34" charset="0"/>
              </a:rPr>
              <a:t> twee hoeken overstaand zijn, </a:t>
            </a:r>
            <a:r>
              <a:rPr lang="nl-BE" sz="1800" b="1" i="1" u="sng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BE" sz="1800" b="1" i="1">
                <a:solidFill>
                  <a:srgbClr val="174691"/>
                </a:solidFill>
                <a:latin typeface="Calibri" panose="020F0502020204030204" pitchFamily="34" charset="0"/>
              </a:rPr>
              <a:t> zijn deze hoeken even groot.</a:t>
            </a:r>
            <a:endParaRPr lang="nl-NL" sz="1800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103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246</Words>
  <Application>Microsoft Office PowerPoint</Application>
  <PresentationFormat>Diavoorstelling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Impact</vt:lpstr>
      <vt:lpstr>Wingdings</vt:lpstr>
      <vt:lpstr>Standaardontwerp</vt:lpstr>
      <vt:lpstr>       Bewijs: de eigenschap van overstaande        hoeken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38</cp:revision>
  <dcterms:created xsi:type="dcterms:W3CDTF">2009-11-24T15:08:55Z</dcterms:created>
  <dcterms:modified xsi:type="dcterms:W3CDTF">2013-12-07T13:51:21Z</dcterms:modified>
</cp:coreProperties>
</file>