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4" r:id="rId7"/>
    <p:sldId id="261" r:id="rId8"/>
    <p:sldId id="262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54B797-B358-41FE-A07C-E9D34E4C9FF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01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C045B-6353-485E-B66E-F0BCFC1393A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6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DF7C75-5345-414D-945D-949A313CDA6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15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C65804-83BC-4785-8BBC-69B44D93D6B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17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C8CAB-1070-4A0B-88E8-251573CCB09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3774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5B2E2C-8F20-4B91-8FAF-975D0A79F37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057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57CD90-610C-4791-BC21-4BEE53D7212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517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D9E828-5309-489F-B330-C3AB378D6E2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521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A1234A-2BD2-4487-96E2-9AE75605E96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2184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3C862-E970-47B0-BBF3-B1792975238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62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6098D5-0EC1-4FC0-B50C-26BDA202C06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1125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87C691-843B-429B-BA64-522FB885D15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2272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99B3EEF-ABC6-47CF-82AA-39907E2AC5F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hyperlink" Target="file:///C:\02.%20Pelckmans%202de%20jaar%20-%20versie%202%20-%20W2013\00.%20Matrix%202de%20jaar\02.%20Matrix%202%20-%20Presentaties%20en%20applets%20meetkunde\20a_congruentie_aanschouwelijk.html" TargetMode="Externa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hyperlink" Target="file:///C:\02.%20Pelckmans%202de%20jaar%20-%20versie%202%20-%20W2013\00.%20Matrix%202de%20jaar\02.%20Matrix%202%20-%20Presentaties%20en%20applets%20meetkunde\20b_congruentie_wiskundig.html" TargetMode="External"/><Relationship Id="rId9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Congruente figuren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410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410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4103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4104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4105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4106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4107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4108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4109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4110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1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4112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3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4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5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6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7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8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4119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4120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4121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4122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4123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4124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4102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M20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04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04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019300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Congruente figuren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44675"/>
            <a:ext cx="29575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Aanschouwelijke voorstelling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468313" y="2411413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1260475" y="3867150"/>
            <a:ext cx="75072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Congruente figuren</a:t>
            </a:r>
            <a:r>
              <a:rPr lang="nl-BE">
                <a:latin typeface="Calibri" panose="020F0502020204030204" pitchFamily="34" charset="0"/>
              </a:rPr>
              <a:t> zijn figuren die door een spiegeling, een verschuiving,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een draaiing (of een samenstelling ervan) op elkaar kunnen worden afgebeeld.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323850" y="3284538"/>
            <a:ext cx="99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Definitie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258888" y="2540000"/>
            <a:ext cx="58785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Figuren die precies op elkaar passen, zijn congruente figuren.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090" name="AutoShape 7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468313" y="3868738"/>
            <a:ext cx="719137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258888" y="4473575"/>
            <a:ext cx="6091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Congruente figuren hebben dezelfde vorm en dezelfde grootte.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476375" y="6157913"/>
            <a:ext cx="2892425" cy="366712"/>
            <a:chOff x="930" y="3879"/>
            <a:chExt cx="1822" cy="231"/>
          </a:xfrm>
        </p:grpSpPr>
        <p:graphicFrame>
          <p:nvGraphicFramePr>
            <p:cNvPr id="1027" name="Object 22"/>
            <p:cNvGraphicFramePr>
              <a:graphicFrameLocks noChangeAspect="1"/>
            </p:cNvGraphicFramePr>
            <p:nvPr/>
          </p:nvGraphicFramePr>
          <p:xfrm>
            <a:off x="1453" y="3943"/>
            <a:ext cx="134" cy="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Vergelijking" r:id="rId5" imgW="139680" imgH="126720" progId="Equation.3">
                    <p:embed/>
                  </p:oleObj>
                </mc:Choice>
                <mc:Fallback>
                  <p:oleObj name="Vergelijking" r:id="rId5" imgW="139680" imgH="12672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3" y="3943"/>
                          <a:ext cx="134" cy="1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2" name="Text Box 23"/>
            <p:cNvSpPr txBox="1">
              <a:spLocks noChangeArrowheads="1"/>
            </p:cNvSpPr>
            <p:nvPr/>
          </p:nvSpPr>
          <p:spPr bwMode="auto">
            <a:xfrm>
              <a:off x="930" y="3879"/>
              <a:ext cx="18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figuur 1     figuur 2 lees je als: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4292600" y="6157913"/>
            <a:ext cx="3384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i="1">
                <a:latin typeface="Calibri" panose="020F0502020204030204" pitchFamily="34" charset="0"/>
              </a:rPr>
              <a:t>figuur 1 </a:t>
            </a:r>
            <a:r>
              <a:rPr lang="nl-BE" b="1" i="1">
                <a:solidFill>
                  <a:srgbClr val="174691"/>
                </a:solidFill>
                <a:latin typeface="Calibri" panose="020F0502020204030204" pitchFamily="34" charset="0"/>
              </a:rPr>
              <a:t>is congruent met</a:t>
            </a:r>
            <a:r>
              <a:rPr lang="nl-BE" i="1">
                <a:latin typeface="Calibri" panose="020F0502020204030204" pitchFamily="34" charset="0"/>
              </a:rPr>
              <a:t> figuur 2.</a:t>
            </a:r>
            <a:endParaRPr lang="nl-NL" i="1">
              <a:latin typeface="Calibri" panose="020F0502020204030204" pitchFamily="34" charset="0"/>
            </a:endParaRP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1290638" y="5013325"/>
            <a:ext cx="2273300" cy="1152525"/>
            <a:chOff x="813" y="3158"/>
            <a:chExt cx="1432" cy="726"/>
          </a:xfrm>
        </p:grpSpPr>
        <p:pic>
          <p:nvPicPr>
            <p:cNvPr id="1040" name="Picture 21" descr="01a_congruente_vierhoek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3" y="3158"/>
              <a:ext cx="1432" cy="5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1026" name="Object 29"/>
            <p:cNvGraphicFramePr>
              <a:graphicFrameLocks noChangeAspect="1"/>
            </p:cNvGraphicFramePr>
            <p:nvPr/>
          </p:nvGraphicFramePr>
          <p:xfrm>
            <a:off x="1450" y="3724"/>
            <a:ext cx="134" cy="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Vergelijking" r:id="rId8" imgW="139680" imgH="126720" progId="Equation.3">
                    <p:embed/>
                  </p:oleObj>
                </mc:Choice>
                <mc:Fallback>
                  <p:oleObj name="Vergelijking" r:id="rId8" imgW="139680" imgH="12672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0" y="3724"/>
                          <a:ext cx="134" cy="1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1" name="Text Box 30"/>
            <p:cNvSpPr txBox="1">
              <a:spLocks noChangeArrowheads="1"/>
            </p:cNvSpPr>
            <p:nvPr/>
          </p:nvSpPr>
          <p:spPr bwMode="auto">
            <a:xfrm>
              <a:off x="930" y="3653"/>
              <a:ext cx="11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figuur 1     figuur 2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2" grpId="0" animBg="1"/>
      <p:bldP spid="3087" grpId="0"/>
      <p:bldP spid="3089" grpId="0"/>
      <p:bldP spid="3090" grpId="0" animBg="1"/>
      <p:bldP spid="3091" grpId="0"/>
      <p:bldP spid="30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513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24399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Congruente veelhoeken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356225" y="2500313"/>
            <a:ext cx="3263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Kun je vierhoek ABCD afbeelden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op vierhoek EFGH?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323850" y="5357813"/>
            <a:ext cx="47037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Welke eigenschappen heeft een puntspiegeling?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5360988" y="3789363"/>
            <a:ext cx="35956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Dus vierhoek ABCD is congruent met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vierhoek EFGH.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5127" name="Afbeelding 11" descr="02_congruente_veelhoeken_dia_4.png" hidden="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1857375"/>
            <a:ext cx="4557713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5364163" y="3278188"/>
            <a:ext cx="2974975" cy="366712"/>
            <a:chOff x="3379" y="1983"/>
            <a:chExt cx="1874" cy="231"/>
          </a:xfrm>
        </p:grpSpPr>
        <p:sp>
          <p:nvSpPr>
            <p:cNvPr id="5136" name="Text Box 9"/>
            <p:cNvSpPr txBox="1">
              <a:spLocks noChangeArrowheads="1"/>
            </p:cNvSpPr>
            <p:nvPr/>
          </p:nvSpPr>
          <p:spPr bwMode="auto">
            <a:xfrm>
              <a:off x="3379" y="1983"/>
              <a:ext cx="18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Ja, want s</a:t>
              </a:r>
              <a:r>
                <a:rPr lang="nl-BE" sz="2000" b="1" baseline="-25000">
                  <a:latin typeface="Calibri" panose="020F0502020204030204" pitchFamily="34" charset="0"/>
                </a:rPr>
                <a:t>P</a:t>
              </a:r>
              <a:r>
                <a:rPr lang="nl-BE">
                  <a:latin typeface="Calibri" panose="020F0502020204030204" pitchFamily="34" charset="0"/>
                </a:rPr>
                <a:t> (    ABCD) =    EFGH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37" name="Rectangle 15"/>
            <p:cNvSpPr>
              <a:spLocks noChangeArrowheads="1"/>
            </p:cNvSpPr>
            <p:nvPr/>
          </p:nvSpPr>
          <p:spPr bwMode="auto">
            <a:xfrm>
              <a:off x="4159" y="2067"/>
              <a:ext cx="79" cy="6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5138" name="Rectangle 17"/>
            <p:cNvSpPr>
              <a:spLocks noChangeArrowheads="1"/>
            </p:cNvSpPr>
            <p:nvPr/>
          </p:nvSpPr>
          <p:spPr bwMode="auto">
            <a:xfrm>
              <a:off x="4767" y="2065"/>
              <a:ext cx="79" cy="6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484188" y="5797550"/>
            <a:ext cx="545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Een puntspiegeling behoudt de lengte van een lijnstuk.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484188" y="6230938"/>
            <a:ext cx="5356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BE">
                <a:latin typeface="Calibri" panose="020F0502020204030204" pitchFamily="34" charset="0"/>
              </a:rPr>
              <a:t> Een puntspiegeling behoudt de grootte van een hoek.</a:t>
            </a:r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24" name="Afbeelding 23" descr="02_congruente_veelhoeken_dia_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2788"/>
            <a:ext cx="43243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Afbeelding 24" descr="02_congruente_veelhoeken_dia_2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2788"/>
            <a:ext cx="43243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Afbeelding 25" descr="02_congruente_veelhoeken_dia_3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2788"/>
            <a:ext cx="43243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Afbeelding 26" descr="02_congruente_veelhoeken_dia_4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2788"/>
            <a:ext cx="43243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Afbeelding 27" descr="02_congruente_veelhoeken_dia_5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982788"/>
            <a:ext cx="4324350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17417" grpId="0"/>
      <p:bldP spid="17421" grpId="0"/>
      <p:bldP spid="1742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06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06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3321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Congruente veelhoeken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4733925"/>
            <a:ext cx="125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323850" y="3429000"/>
            <a:ext cx="1157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Begrippen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23850" y="3816350"/>
            <a:ext cx="799465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In congruente veelhoeken zijn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 overeenkomstige zijden of overeenkomstige hoeken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de zijden en de hoeken die op elkaar worden afgebeeld door een verschuiving,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een spiegeling of een draaiing (of een samenstelling ervan).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23850" y="5100638"/>
            <a:ext cx="663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In congruente veelhoeken zijn alle overeenkomstige zijden even lang 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en alle overeenkomstige hoeken even groot.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23850" y="6137275"/>
            <a:ext cx="8243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In congruente veelhoeken noteer je altijd de overeenkomstige hoekpunten in dezelfde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volgorde.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211638" y="2492375"/>
            <a:ext cx="1803400" cy="366713"/>
            <a:chOff x="3424" y="1570"/>
            <a:chExt cx="1136" cy="231"/>
          </a:xfrm>
        </p:grpSpPr>
        <p:sp>
          <p:nvSpPr>
            <p:cNvPr id="2061" name="Text Box 9"/>
            <p:cNvSpPr txBox="1">
              <a:spLocks noChangeArrowheads="1"/>
            </p:cNvSpPr>
            <p:nvPr/>
          </p:nvSpPr>
          <p:spPr bwMode="auto">
            <a:xfrm>
              <a:off x="3470" y="1570"/>
              <a:ext cx="109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         EFGH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2062" name="Rectangle 15"/>
            <p:cNvSpPr>
              <a:spLocks noChangeArrowheads="1"/>
            </p:cNvSpPr>
            <p:nvPr/>
          </p:nvSpPr>
          <p:spPr bwMode="auto">
            <a:xfrm>
              <a:off x="3424" y="1650"/>
              <a:ext cx="79" cy="6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2063" name="Rectangle 16"/>
            <p:cNvSpPr>
              <a:spLocks noChangeArrowheads="1"/>
            </p:cNvSpPr>
            <p:nvPr/>
          </p:nvSpPr>
          <p:spPr bwMode="auto">
            <a:xfrm>
              <a:off x="4071" y="1648"/>
              <a:ext cx="79" cy="68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graphicFrame>
          <p:nvGraphicFramePr>
            <p:cNvPr id="2050" name="Object 17"/>
            <p:cNvGraphicFramePr>
              <a:graphicFrameLocks noChangeAspect="1"/>
            </p:cNvGraphicFramePr>
            <p:nvPr/>
          </p:nvGraphicFramePr>
          <p:xfrm>
            <a:off x="3889" y="1622"/>
            <a:ext cx="134" cy="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" name="Vergelijking" r:id="rId3" imgW="139680" imgH="126720" progId="Equation.3">
                    <p:embed/>
                  </p:oleObj>
                </mc:Choice>
                <mc:Fallback>
                  <p:oleObj name="Vergelijking" r:id="rId3" imgW="139680" imgH="12672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9" y="1622"/>
                          <a:ext cx="134" cy="12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23850" y="5761038"/>
            <a:ext cx="1038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Afspraak</a:t>
            </a:r>
            <a:endParaRPr lang="nl-NL" b="1" i="1">
              <a:latin typeface="Calibri" panose="020F0502020204030204" pitchFamily="34" charset="0"/>
            </a:endParaRPr>
          </a:p>
        </p:txBody>
      </p:sp>
      <p:pic>
        <p:nvPicPr>
          <p:cNvPr id="19" name="Afbeelding 18" descr="03_congruente_veelhoeken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662113"/>
            <a:ext cx="31686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19464" grpId="0"/>
      <p:bldP spid="19465" grpId="0"/>
      <p:bldP spid="194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1979613" y="2852738"/>
            <a:ext cx="1655762" cy="17272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468313" y="5157788"/>
            <a:ext cx="1295400" cy="12954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 rot="5400000">
            <a:off x="4248944" y="5409407"/>
            <a:ext cx="1150937" cy="10795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nl-BE" sz="2400">
              <a:solidFill>
                <a:srgbClr val="000000"/>
              </a:solidFill>
            </a:endParaRP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 rot="16200000" flipV="1">
            <a:off x="7450931" y="2061369"/>
            <a:ext cx="1296988" cy="12954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 rot="5400000">
            <a:off x="7380288" y="5229225"/>
            <a:ext cx="1295400" cy="12954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323850" y="2133600"/>
            <a:ext cx="1655763" cy="1079500"/>
          </a:xfrm>
          <a:custGeom>
            <a:avLst/>
            <a:gdLst>
              <a:gd name="T0" fmla="*/ 1504905 w 21600"/>
              <a:gd name="T1" fmla="*/ 539750 h 21600"/>
              <a:gd name="T2" fmla="*/ 827882 w 21600"/>
              <a:gd name="T3" fmla="*/ 1079500 h 21600"/>
              <a:gd name="T4" fmla="*/ 150858 w 21600"/>
              <a:gd name="T5" fmla="*/ 539750 h 21600"/>
              <a:gd name="T6" fmla="*/ 8278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768 w 21600"/>
              <a:gd name="T13" fmla="*/ 3768 h 21600"/>
              <a:gd name="T14" fmla="*/ 17832 w 21600"/>
              <a:gd name="T15" fmla="*/ 1783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935" y="21600"/>
                </a:lnTo>
                <a:lnTo>
                  <a:pt x="1766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 rot="10800000">
            <a:off x="5651500" y="2852738"/>
            <a:ext cx="1655763" cy="1079500"/>
          </a:xfrm>
          <a:custGeom>
            <a:avLst/>
            <a:gdLst>
              <a:gd name="T0" fmla="*/ 1504905 w 21600"/>
              <a:gd name="T1" fmla="*/ 539750 h 21600"/>
              <a:gd name="T2" fmla="*/ 827882 w 21600"/>
              <a:gd name="T3" fmla="*/ 1079500 h 21600"/>
              <a:gd name="T4" fmla="*/ 150858 w 21600"/>
              <a:gd name="T5" fmla="*/ 539750 h 21600"/>
              <a:gd name="T6" fmla="*/ 8278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768 w 21600"/>
              <a:gd name="T13" fmla="*/ 3768 h 21600"/>
              <a:gd name="T14" fmla="*/ 17832 w 21600"/>
              <a:gd name="T15" fmla="*/ 1783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935" y="21600"/>
                </a:lnTo>
                <a:lnTo>
                  <a:pt x="1766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endParaRPr lang="nl-BE"/>
          </a:p>
        </p:txBody>
      </p: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995738" y="1989138"/>
            <a:ext cx="1295400" cy="1295400"/>
          </a:xfrm>
          <a:prstGeom prst="flowChartManualInpu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 rot="-5400000">
            <a:off x="5580063" y="4510088"/>
            <a:ext cx="1295400" cy="12954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 rot="-5400000">
            <a:off x="2269331" y="5012532"/>
            <a:ext cx="1439863" cy="1079500"/>
          </a:xfrm>
          <a:custGeom>
            <a:avLst/>
            <a:gdLst>
              <a:gd name="T0" fmla="*/ 1308676 w 21600"/>
              <a:gd name="T1" fmla="*/ 539750 h 21600"/>
              <a:gd name="T2" fmla="*/ 719932 w 21600"/>
              <a:gd name="T3" fmla="*/ 1079500 h 21600"/>
              <a:gd name="T4" fmla="*/ 131188 w 21600"/>
              <a:gd name="T5" fmla="*/ 539750 h 21600"/>
              <a:gd name="T6" fmla="*/ 71993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768 w 21600"/>
              <a:gd name="T13" fmla="*/ 3768 h 21600"/>
              <a:gd name="T14" fmla="*/ 17832 w 21600"/>
              <a:gd name="T15" fmla="*/ 1783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935" y="21600"/>
                </a:lnTo>
                <a:lnTo>
                  <a:pt x="1766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nl-BE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6300788" y="31416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7812088" y="2492375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771775" y="53006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572000" y="57340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6089650" y="4868863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7812088" y="5661025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000000"/>
                </a:solidFill>
              </a:rPr>
              <a:t>9</a:t>
            </a:r>
          </a:p>
        </p:txBody>
      </p:sp>
      <p:sp>
        <p:nvSpPr>
          <p:cNvPr id="21525" name="Rectangle 21"/>
          <p:cNvSpPr>
            <a:spLocks noGrp="1" noChangeArrowheads="1"/>
          </p:cNvSpPr>
          <p:nvPr>
            <p:ph type="title"/>
          </p:nvPr>
        </p:nvSpPr>
        <p:spPr>
          <a:xfrm>
            <a:off x="36513" y="1196975"/>
            <a:ext cx="8496300" cy="504825"/>
          </a:xfrm>
          <a:noFill/>
        </p:spPr>
        <p:txBody>
          <a:bodyPr/>
          <a:lstStyle/>
          <a:p>
            <a:pPr algn="l"/>
            <a:r>
              <a:rPr lang="en-GB" sz="1800" b="1" i="1" smtClean="0">
                <a:latin typeface="Calibri" panose="020F0502020204030204" pitchFamily="34" charset="0"/>
              </a:rPr>
              <a:t>Oefening - Welke van deze figuren zijn congruent met de </a:t>
            </a:r>
            <a:r>
              <a:rPr lang="en-GB" sz="1800" b="1" i="1" smtClean="0">
                <a:solidFill>
                  <a:srgbClr val="006600"/>
                </a:solidFill>
                <a:latin typeface="Calibri" panose="020F0502020204030204" pitchFamily="34" charset="0"/>
              </a:rPr>
              <a:t>groene</a:t>
            </a:r>
            <a:r>
              <a:rPr lang="en-GB" sz="1800" b="1" i="1" smtClean="0">
                <a:latin typeface="Calibri" panose="020F0502020204030204" pitchFamily="34" charset="0"/>
              </a:rPr>
              <a:t> figuur?</a:t>
            </a:r>
          </a:p>
        </p:txBody>
      </p:sp>
      <p:grpSp>
        <p:nvGrpSpPr>
          <p:cNvPr id="6163" name="Group 6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6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6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8" grpId="0"/>
      <p:bldP spid="21519" grpId="0"/>
      <p:bldP spid="21520" grpId="0"/>
      <p:bldP spid="21521" grpId="0"/>
      <p:bldP spid="21522" grpId="0"/>
      <p:bldP spid="21523" grpId="0"/>
      <p:bldP spid="215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956550" y="0"/>
            <a:ext cx="1187450" cy="26035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1600" b="1"/>
              <a:t>Start page</a:t>
            </a: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1979613" y="2852738"/>
            <a:ext cx="1655762" cy="1727200"/>
          </a:xfrm>
          <a:prstGeom prst="flowChartManualInpu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468313" y="5157788"/>
            <a:ext cx="1295400" cy="1295400"/>
          </a:xfrm>
          <a:prstGeom prst="flowChartManualInpu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323850" y="2133600"/>
            <a:ext cx="1655763" cy="1079500"/>
          </a:xfrm>
          <a:custGeom>
            <a:avLst/>
            <a:gdLst>
              <a:gd name="T0" fmla="*/ 1504905 w 21600"/>
              <a:gd name="T1" fmla="*/ 539750 h 21600"/>
              <a:gd name="T2" fmla="*/ 827882 w 21600"/>
              <a:gd name="T3" fmla="*/ 1079500 h 21600"/>
              <a:gd name="T4" fmla="*/ 150858 w 21600"/>
              <a:gd name="T5" fmla="*/ 539750 h 21600"/>
              <a:gd name="T6" fmla="*/ 8278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768 w 21600"/>
              <a:gd name="T13" fmla="*/ 3768 h 21600"/>
              <a:gd name="T14" fmla="*/ 17832 w 21600"/>
              <a:gd name="T15" fmla="*/ 1783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935" y="21600"/>
                </a:lnTo>
                <a:lnTo>
                  <a:pt x="1766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3995738" y="1989138"/>
            <a:ext cx="1295400" cy="1295400"/>
          </a:xfrm>
          <a:prstGeom prst="flowChartManualInpu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651500" y="2852738"/>
            <a:ext cx="1655763" cy="1079500"/>
            <a:chOff x="3560" y="1570"/>
            <a:chExt cx="1043" cy="680"/>
          </a:xfrm>
        </p:grpSpPr>
        <p:sp>
          <p:nvSpPr>
            <p:cNvPr id="7195" name="AutoShape 9"/>
            <p:cNvSpPr>
              <a:spLocks noChangeArrowheads="1"/>
            </p:cNvSpPr>
            <p:nvPr/>
          </p:nvSpPr>
          <p:spPr bwMode="auto">
            <a:xfrm rot="10800000">
              <a:off x="3560" y="1570"/>
              <a:ext cx="1043" cy="680"/>
            </a:xfrm>
            <a:custGeom>
              <a:avLst/>
              <a:gdLst>
                <a:gd name="T0" fmla="*/ 948 w 21600"/>
                <a:gd name="T1" fmla="*/ 340 h 21600"/>
                <a:gd name="T2" fmla="*/ 522 w 21600"/>
                <a:gd name="T3" fmla="*/ 680 h 21600"/>
                <a:gd name="T4" fmla="*/ 95 w 21600"/>
                <a:gd name="T5" fmla="*/ 340 h 21600"/>
                <a:gd name="T6" fmla="*/ 52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69 w 21600"/>
                <a:gd name="T13" fmla="*/ 3780 h 21600"/>
                <a:gd name="T14" fmla="*/ 17831 w 21600"/>
                <a:gd name="T15" fmla="*/ 178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935" y="21600"/>
                  </a:lnTo>
                  <a:lnTo>
                    <a:pt x="1766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nl-BE"/>
            </a:p>
          </p:txBody>
        </p:sp>
        <p:sp>
          <p:nvSpPr>
            <p:cNvPr id="7196" name="Text Box 10"/>
            <p:cNvSpPr txBox="1">
              <a:spLocks noChangeArrowheads="1"/>
            </p:cNvSpPr>
            <p:nvPr/>
          </p:nvSpPr>
          <p:spPr bwMode="auto">
            <a:xfrm>
              <a:off x="3969" y="1752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3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451725" y="2060575"/>
            <a:ext cx="1295400" cy="1296988"/>
            <a:chOff x="4694" y="1071"/>
            <a:chExt cx="816" cy="817"/>
          </a:xfrm>
        </p:grpSpPr>
        <p:sp>
          <p:nvSpPr>
            <p:cNvPr id="7193" name="AutoShape 12"/>
            <p:cNvSpPr>
              <a:spLocks noChangeArrowheads="1"/>
            </p:cNvSpPr>
            <p:nvPr/>
          </p:nvSpPr>
          <p:spPr bwMode="auto">
            <a:xfrm rot="16200000" flipV="1">
              <a:off x="4693" y="1072"/>
              <a:ext cx="817" cy="816"/>
            </a:xfrm>
            <a:prstGeom prst="flowChartManualInpu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7194" name="Text Box 13"/>
            <p:cNvSpPr txBox="1">
              <a:spLocks noChangeArrowheads="1"/>
            </p:cNvSpPr>
            <p:nvPr/>
          </p:nvSpPr>
          <p:spPr bwMode="auto">
            <a:xfrm>
              <a:off x="4921" y="1344"/>
              <a:ext cx="223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4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449513" y="4832350"/>
            <a:ext cx="1079500" cy="1439863"/>
            <a:chOff x="1543" y="2817"/>
            <a:chExt cx="680" cy="907"/>
          </a:xfrm>
        </p:grpSpPr>
        <p:sp>
          <p:nvSpPr>
            <p:cNvPr id="7191" name="AutoShape 15"/>
            <p:cNvSpPr>
              <a:spLocks noChangeArrowheads="1"/>
            </p:cNvSpPr>
            <p:nvPr/>
          </p:nvSpPr>
          <p:spPr bwMode="auto">
            <a:xfrm rot="-5400000">
              <a:off x="1429" y="2931"/>
              <a:ext cx="907" cy="680"/>
            </a:xfrm>
            <a:custGeom>
              <a:avLst/>
              <a:gdLst>
                <a:gd name="T0" fmla="*/ 824 w 21600"/>
                <a:gd name="T1" fmla="*/ 340 h 21600"/>
                <a:gd name="T2" fmla="*/ 454 w 21600"/>
                <a:gd name="T3" fmla="*/ 680 h 21600"/>
                <a:gd name="T4" fmla="*/ 83 w 21600"/>
                <a:gd name="T5" fmla="*/ 340 h 21600"/>
                <a:gd name="T6" fmla="*/ 454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763 w 21600"/>
                <a:gd name="T13" fmla="*/ 3780 h 21600"/>
                <a:gd name="T14" fmla="*/ 17837 w 21600"/>
                <a:gd name="T15" fmla="*/ 1782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935" y="21600"/>
                  </a:lnTo>
                  <a:lnTo>
                    <a:pt x="1766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nl-BE"/>
            </a:p>
          </p:txBody>
        </p:sp>
        <p:sp>
          <p:nvSpPr>
            <p:cNvPr id="7192" name="Text Box 16"/>
            <p:cNvSpPr txBox="1">
              <a:spLocks noChangeArrowheads="1"/>
            </p:cNvSpPr>
            <p:nvPr/>
          </p:nvSpPr>
          <p:spPr bwMode="auto">
            <a:xfrm>
              <a:off x="1746" y="3113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6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284663" y="5373688"/>
            <a:ext cx="1079500" cy="1150937"/>
            <a:chOff x="2699" y="3158"/>
            <a:chExt cx="680" cy="725"/>
          </a:xfrm>
        </p:grpSpPr>
        <p:sp>
          <p:nvSpPr>
            <p:cNvPr id="7189" name="AutoShape 18"/>
            <p:cNvSpPr>
              <a:spLocks noChangeArrowheads="1"/>
            </p:cNvSpPr>
            <p:nvPr/>
          </p:nvSpPr>
          <p:spPr bwMode="auto">
            <a:xfrm rot="5400000">
              <a:off x="2676" y="3181"/>
              <a:ext cx="725" cy="680"/>
            </a:xfrm>
            <a:prstGeom prst="flowChartManualInpu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2400">
                <a:solidFill>
                  <a:srgbClr val="000000"/>
                </a:solidFill>
              </a:endParaRPr>
            </a:p>
          </p:txBody>
        </p:sp>
        <p:sp>
          <p:nvSpPr>
            <p:cNvPr id="7190" name="Text Box 19"/>
            <p:cNvSpPr txBox="1">
              <a:spLocks noChangeArrowheads="1"/>
            </p:cNvSpPr>
            <p:nvPr/>
          </p:nvSpPr>
          <p:spPr bwMode="auto">
            <a:xfrm>
              <a:off x="2880" y="3385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7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5580063" y="4510088"/>
            <a:ext cx="1295400" cy="1295400"/>
            <a:chOff x="3515" y="2614"/>
            <a:chExt cx="816" cy="816"/>
          </a:xfrm>
        </p:grpSpPr>
        <p:sp>
          <p:nvSpPr>
            <p:cNvPr id="7187" name="AutoShape 21"/>
            <p:cNvSpPr>
              <a:spLocks noChangeArrowheads="1"/>
            </p:cNvSpPr>
            <p:nvPr/>
          </p:nvSpPr>
          <p:spPr bwMode="auto">
            <a:xfrm rot="-5400000">
              <a:off x="3515" y="2614"/>
              <a:ext cx="816" cy="816"/>
            </a:xfrm>
            <a:prstGeom prst="flowChartManualInpu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7188" name="Text Box 22"/>
            <p:cNvSpPr txBox="1">
              <a:spLocks noChangeArrowheads="1"/>
            </p:cNvSpPr>
            <p:nvPr/>
          </p:nvSpPr>
          <p:spPr bwMode="auto">
            <a:xfrm>
              <a:off x="3836" y="2870"/>
              <a:ext cx="223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8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7380288" y="5229225"/>
            <a:ext cx="1295400" cy="1295400"/>
            <a:chOff x="4649" y="3067"/>
            <a:chExt cx="816" cy="816"/>
          </a:xfrm>
        </p:grpSpPr>
        <p:sp>
          <p:nvSpPr>
            <p:cNvPr id="7185" name="AutoShape 24"/>
            <p:cNvSpPr>
              <a:spLocks noChangeArrowheads="1"/>
            </p:cNvSpPr>
            <p:nvPr/>
          </p:nvSpPr>
          <p:spPr bwMode="auto">
            <a:xfrm rot="5400000">
              <a:off x="4649" y="3067"/>
              <a:ext cx="816" cy="816"/>
            </a:xfrm>
            <a:prstGeom prst="flowChartManualInpu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  <p:sp>
          <p:nvSpPr>
            <p:cNvPr id="7186" name="Text Box 25"/>
            <p:cNvSpPr txBox="1">
              <a:spLocks noChangeArrowheads="1"/>
            </p:cNvSpPr>
            <p:nvPr/>
          </p:nvSpPr>
          <p:spPr bwMode="auto">
            <a:xfrm>
              <a:off x="4921" y="3339"/>
              <a:ext cx="223" cy="28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sz="2400">
                  <a:solidFill>
                    <a:srgbClr val="000000"/>
                  </a:solidFill>
                </a:rPr>
                <a:t>9</a:t>
              </a:r>
            </a:p>
          </p:txBody>
        </p:sp>
      </p:grpSp>
      <p:sp>
        <p:nvSpPr>
          <p:cNvPr id="7181" name="Rectangle 27"/>
          <p:cNvSpPr>
            <a:spLocks noGrp="1" noChangeArrowheads="1"/>
          </p:cNvSpPr>
          <p:nvPr>
            <p:ph type="title"/>
          </p:nvPr>
        </p:nvSpPr>
        <p:spPr>
          <a:xfrm>
            <a:off x="87313" y="1196975"/>
            <a:ext cx="7499350" cy="431800"/>
          </a:xfrm>
          <a:noFill/>
        </p:spPr>
        <p:txBody>
          <a:bodyPr/>
          <a:lstStyle/>
          <a:p>
            <a:pPr algn="l"/>
            <a:r>
              <a:rPr lang="en-GB" sz="1800" b="1" i="1" smtClean="0">
                <a:latin typeface="Calibri" panose="020F0502020204030204" pitchFamily="34" charset="0"/>
              </a:rPr>
              <a:t>Oplossing - Congruente figuren worden in het </a:t>
            </a:r>
            <a:r>
              <a:rPr lang="en-GB" sz="1800" b="1" i="1" smtClean="0">
                <a:solidFill>
                  <a:srgbClr val="006600"/>
                </a:solidFill>
                <a:latin typeface="Calibri" panose="020F0502020204030204" pitchFamily="34" charset="0"/>
              </a:rPr>
              <a:t>groen</a:t>
            </a:r>
            <a:r>
              <a:rPr lang="en-GB" sz="1800" b="1" i="1" smtClean="0">
                <a:latin typeface="Calibri" panose="020F0502020204030204" pitchFamily="34" charset="0"/>
              </a:rPr>
              <a:t> getoond. </a:t>
            </a:r>
          </a:p>
        </p:txBody>
      </p:sp>
      <p:grpSp>
        <p:nvGrpSpPr>
          <p:cNvPr id="7182" name="Group 6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3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4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  <p:bldP spid="22533" grpId="0" animBg="1"/>
      <p:bldP spid="225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" y="1196975"/>
            <a:ext cx="7535863" cy="504825"/>
          </a:xfrm>
        </p:spPr>
        <p:txBody>
          <a:bodyPr/>
          <a:lstStyle/>
          <a:p>
            <a:pPr algn="l"/>
            <a:r>
              <a:rPr lang="en-GB" sz="1800" b="1" i="1" smtClean="0">
                <a:solidFill>
                  <a:schemeClr val="tx1"/>
                </a:solidFill>
                <a:latin typeface="Calibri" panose="020F0502020204030204" pitchFamily="34" charset="0"/>
              </a:rPr>
              <a:t>Oefening - Welke van deze figuren zijn congruent met de </a:t>
            </a:r>
            <a:r>
              <a:rPr lang="en-GB" sz="1800" b="1" i="1" smtClean="0">
                <a:solidFill>
                  <a:srgbClr val="006600"/>
                </a:solidFill>
                <a:latin typeface="Calibri" panose="020F0502020204030204" pitchFamily="34" charset="0"/>
              </a:rPr>
              <a:t>groene</a:t>
            </a:r>
            <a:r>
              <a:rPr lang="en-GB" sz="1800" b="1" i="1" smtClean="0">
                <a:solidFill>
                  <a:schemeClr val="tx1"/>
                </a:solidFill>
                <a:latin typeface="Calibri" panose="020F0502020204030204" pitchFamily="34" charset="0"/>
              </a:rPr>
              <a:t> figuur?</a:t>
            </a:r>
          </a:p>
        </p:txBody>
      </p:sp>
      <p:sp>
        <p:nvSpPr>
          <p:cNvPr id="19459" name="AutoShape 3"/>
          <p:cNvSpPr>
            <a:spLocks noChangeArrowheads="1"/>
          </p:cNvSpPr>
          <p:nvPr/>
        </p:nvSpPr>
        <p:spPr bwMode="auto">
          <a:xfrm rot="10800000" flipV="1">
            <a:off x="1476375" y="3355975"/>
            <a:ext cx="1728788" cy="1512888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995738" y="2060575"/>
            <a:ext cx="1223962" cy="23050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11188" y="4437063"/>
            <a:ext cx="1223962" cy="230505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 flipH="1">
            <a:off x="6948488" y="1987550"/>
            <a:ext cx="1584325" cy="2809875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5795963" y="2203450"/>
            <a:ext cx="1008062" cy="187325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468313" y="1987550"/>
            <a:ext cx="2305050" cy="1223963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9465" name="AutoShape 9"/>
          <p:cNvSpPr>
            <a:spLocks noChangeArrowheads="1"/>
          </p:cNvSpPr>
          <p:nvPr/>
        </p:nvSpPr>
        <p:spPr bwMode="auto">
          <a:xfrm>
            <a:off x="4356100" y="4508500"/>
            <a:ext cx="1368425" cy="22320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 flipH="1">
            <a:off x="2627313" y="5084763"/>
            <a:ext cx="863600" cy="165735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 rot="13579881" flipV="1">
            <a:off x="6047582" y="4977606"/>
            <a:ext cx="2305050" cy="1223963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8</a:t>
            </a:r>
          </a:p>
        </p:txBody>
      </p:sp>
      <p:grpSp>
        <p:nvGrpSpPr>
          <p:cNvPr id="8204" name="Group 6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820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20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3" y="1196975"/>
            <a:ext cx="7499350" cy="431800"/>
          </a:xfrm>
        </p:spPr>
        <p:txBody>
          <a:bodyPr/>
          <a:lstStyle/>
          <a:p>
            <a:pPr algn="l"/>
            <a:r>
              <a:rPr lang="en-GB" sz="1800" b="1" i="1" smtClean="0">
                <a:solidFill>
                  <a:schemeClr val="tx1"/>
                </a:solidFill>
                <a:latin typeface="Calibri" panose="020F0502020204030204" pitchFamily="34" charset="0"/>
              </a:rPr>
              <a:t>Oplossing - Congruente figuren worden in het </a:t>
            </a:r>
            <a:r>
              <a:rPr lang="en-GB" sz="1800" b="1" i="1" smtClean="0">
                <a:solidFill>
                  <a:srgbClr val="006600"/>
                </a:solidFill>
                <a:latin typeface="Calibri" panose="020F0502020204030204" pitchFamily="34" charset="0"/>
              </a:rPr>
              <a:t>groen</a:t>
            </a:r>
            <a:r>
              <a:rPr lang="en-GB" sz="1800" b="1" i="1" smtClean="0">
                <a:solidFill>
                  <a:schemeClr val="tx1"/>
                </a:solidFill>
                <a:latin typeface="Calibri" panose="020F0502020204030204" pitchFamily="34" charset="0"/>
              </a:rPr>
              <a:t> getoond. 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3995738" y="2060575"/>
            <a:ext cx="1223962" cy="23050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11188" y="4437063"/>
            <a:ext cx="1223962" cy="2305050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 flipH="1">
            <a:off x="6948488" y="1987550"/>
            <a:ext cx="1584325" cy="2809875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795963" y="2203450"/>
            <a:ext cx="1008062" cy="187325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468313" y="1987550"/>
            <a:ext cx="2305050" cy="1223963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4356100" y="4508500"/>
            <a:ext cx="1368425" cy="223202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 flipH="1">
            <a:off x="2627313" y="5084763"/>
            <a:ext cx="863600" cy="165735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 rot="13579881" flipV="1">
            <a:off x="6047582" y="4977606"/>
            <a:ext cx="2305050" cy="1223963"/>
          </a:xfrm>
          <a:prstGeom prst="rtTriangle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 rot="10800000" flipV="1">
            <a:off x="1476375" y="3355975"/>
            <a:ext cx="1728788" cy="1512888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2400" b="1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9228" name="Group 6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922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Congruente figuren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23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M20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  <p:bldP spid="20485" grpId="0" animBg="1"/>
      <p:bldP spid="20486" grpId="0" animBg="1"/>
      <p:bldP spid="20487" grpId="0" animBg="1"/>
      <p:bldP spid="20488" grpId="0" animBg="1"/>
      <p:bldP spid="20489" grpId="0" animBg="1"/>
      <p:bldP spid="20490" grpId="0" animBg="1"/>
      <p:bldP spid="20491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276</Words>
  <Application>Microsoft Office PowerPoint</Application>
  <PresentationFormat>Diavoorstelling (4:3)</PresentationFormat>
  <Paragraphs>95</Paragraphs>
  <Slides>8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Impact</vt:lpstr>
      <vt:lpstr>Standaardontwerp</vt:lpstr>
      <vt:lpstr>Microsoft Vergelijking 3.0</vt:lpstr>
      <vt:lpstr>       Congruente figuren</vt:lpstr>
      <vt:lpstr>PowerPoint-presentatie</vt:lpstr>
      <vt:lpstr>PowerPoint-presentatie</vt:lpstr>
      <vt:lpstr>PowerPoint-presentatie</vt:lpstr>
      <vt:lpstr>Oefening - Welke van deze figuren zijn congruent met de groene figuur?</vt:lpstr>
      <vt:lpstr>Oplossing - Congruente figuren worden in het groen getoond. </vt:lpstr>
      <vt:lpstr>Oefening - Welke van deze figuren zijn congruent met de groene figuur?</vt:lpstr>
      <vt:lpstr>Oplossing - Congruente figuren worden in het groen getoond.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42</cp:revision>
  <dcterms:created xsi:type="dcterms:W3CDTF">2009-11-24T15:08:55Z</dcterms:created>
  <dcterms:modified xsi:type="dcterms:W3CDTF">2013-12-07T14:43:01Z</dcterms:modified>
</cp:coreProperties>
</file>