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7308B-880F-4D75-BCF8-D9A59189304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26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3D68B-ABB9-4860-9EEA-C9D0753098B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14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62562-67CC-4316-ACFA-CEF06154262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836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68AE61-7B2B-4F66-B645-59F678A6503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5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CCB20E-CDD1-46D9-907C-CCF6D6C7961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33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376EB-BBF2-4C0C-BC7F-F7E9181F33E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22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4B35A-1700-41ED-8A76-B441EF7D2C6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44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58103-6056-49F6-A062-9CA340AD59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93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81FCD-0AF8-4C42-B08E-245B225ADA3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72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914AC-5244-4F41-BA02-A9D16AD12E9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99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E83-BF59-47FE-BB5C-A9B19769ABC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01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A3CD0-E561-4452-8C6A-2724122CAE3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79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33FAC6-B416-4153-A325-1DA687E4EA7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21a_congruente_driehoeken.html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file:///C:\02.%20Pelckmans%202de%20jaar%20-%20versie%202%20-%20W2013\00.%20Matrix%202de%20jaar\02.%20Matrix%202%20-%20Presentaties%20en%20applets%20meetkunde\21b_eigenschap_congruente_driehoeken.html" TargetMode="Externa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C:\02.%20Pelckmans%202de%20jaar%20-%20versie%202%20-%20W2013\00.%20Matrix%202de%20jaar\02.%20Matrix%202%20-%20Presentaties%20en%20applets%20meetkunde\21d_hzh.html" TargetMode="External"/><Relationship Id="rId3" Type="http://schemas.openxmlformats.org/officeDocument/2006/relationships/image" Target="../media/image4.png"/><Relationship Id="rId7" Type="http://schemas.openxmlformats.org/officeDocument/2006/relationships/hyperlink" Target="file:///C:\02.%20Pelckmans%202de%20jaar%20-%20versie%202%20-%20W2013\00.%20Matrix%202de%20jaar\02.%20Matrix%202%20-%20Presentaties%20en%20applets%20meetkunde\21c_zzz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hyperlink" Target="file:///C:\02.%20Pelckmans%202de%20jaar%20-%20versie%202%20-%20W2013\00.%20Matrix%202de%20jaar\02.%20Matrix%202%20-%20Presentaties%20en%20applets%20meetkunde\21g_zz90&#176;.html" TargetMode="External"/><Relationship Id="rId5" Type="http://schemas.openxmlformats.org/officeDocument/2006/relationships/image" Target="../media/image6.png"/><Relationship Id="rId10" Type="http://schemas.openxmlformats.org/officeDocument/2006/relationships/hyperlink" Target="file:///C:\02.%20Pelckmans%202de%20jaar%20-%20versie%202%20-%20W2013\00.%20Matrix%202de%20jaar\02.%20Matrix%202%20-%20Presentaties%20en%20applets%20meetkunde\21f_zhz.html" TargetMode="External"/><Relationship Id="rId4" Type="http://schemas.openxmlformats.org/officeDocument/2006/relationships/image" Target="../media/image5.png"/><Relationship Id="rId9" Type="http://schemas.openxmlformats.org/officeDocument/2006/relationships/hyperlink" Target="file:///C:\02.%20Pelckmans%202de%20jaar%20-%20versie%202%20-%20W2013\00.%20Matrix%202de%20jaar\02.%20Matrix%202%20-%20Presentaties%20en%20applets%20meetkunde\21e_zhh_hhz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file:///C:\02.%20Pelckmans%202de%20jaar%20-%20versie%202%20-%20W2013\00.%20Matrix%202de%20jaar\02.%20Matrix%202%20-%20Presentaties%20en%20applets%20meetkunde\21i_onderzoek_zh.html" TargetMode="External"/><Relationship Id="rId4" Type="http://schemas.openxmlformats.org/officeDocument/2006/relationships/hyperlink" Target="file:///C:\02.%20Pelckmans%202de%20jaar%20-%20versie%202%20-%20W2013\00.%20Matrix%202de%20jaar\02.%20Matrix%202%20-%20Presentaties%20en%20applets%20meetkunde\21h_onderzoek_hh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Congruente driehoeken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307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0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2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3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3085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3086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87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3088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89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0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1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2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3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4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3095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3096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3097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3098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3099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3100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3078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M21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04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4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4209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Congruente driehoeken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803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468313" y="241141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258888" y="3795713"/>
            <a:ext cx="7402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Congruente driehoeken</a:t>
            </a:r>
            <a:r>
              <a:rPr lang="nl-BE">
                <a:latin typeface="Calibri" panose="020F0502020204030204" pitchFamily="34" charset="0"/>
              </a:rPr>
              <a:t> zijn driehoeken waarvan alle overeenkomstige zijden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even lang zijn en alle overeenkomstige hoeken even groot.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6046788" y="4548188"/>
            <a:ext cx="1633537" cy="693737"/>
            <a:chOff x="2175" y="2745"/>
            <a:chExt cx="1029" cy="437"/>
          </a:xfrm>
        </p:grpSpPr>
        <p:grpSp>
          <p:nvGrpSpPr>
            <p:cNvPr id="1051" name="Group 27"/>
            <p:cNvGrpSpPr>
              <a:grpSpLocks/>
            </p:cNvGrpSpPr>
            <p:nvPr/>
          </p:nvGrpSpPr>
          <p:grpSpPr bwMode="auto">
            <a:xfrm>
              <a:off x="2175" y="2745"/>
              <a:ext cx="1029" cy="231"/>
              <a:chOff x="793" y="2818"/>
              <a:chExt cx="1029" cy="231"/>
            </a:xfrm>
          </p:grpSpPr>
          <p:sp>
            <p:nvSpPr>
              <p:cNvPr id="3091" name="Text Box 19"/>
              <p:cNvSpPr txBox="1">
                <a:spLocks noChangeArrowheads="1"/>
              </p:cNvSpPr>
              <p:nvPr/>
            </p:nvSpPr>
            <p:spPr bwMode="auto">
              <a:xfrm>
                <a:off x="793" y="2818"/>
                <a:ext cx="10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∆ ABC      ∆ PQR</a:t>
                </a:r>
              </a:p>
            </p:txBody>
          </p:sp>
          <p:graphicFrame>
            <p:nvGraphicFramePr>
              <p:cNvPr id="1050" name="Object 26"/>
              <p:cNvGraphicFramePr>
                <a:graphicFrameLocks noChangeAspect="1"/>
              </p:cNvGraphicFramePr>
              <p:nvPr/>
            </p:nvGraphicFramePr>
            <p:xfrm>
              <a:off x="1247" y="2875"/>
              <a:ext cx="134" cy="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8" name="Vergelijking" r:id="rId4" imgW="139680" imgH="126720" progId="Equation.3">
                      <p:embed/>
                    </p:oleObj>
                  </mc:Choice>
                  <mc:Fallback>
                    <p:oleObj name="Vergelijking" r:id="rId4" imgW="139680" imgH="126720" progId="Equation.3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47" y="2875"/>
                            <a:ext cx="134" cy="1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52" name="AutoShape 28"/>
            <p:cNvSpPr>
              <a:spLocks noChangeArrowheads="1"/>
            </p:cNvSpPr>
            <p:nvPr/>
          </p:nvSpPr>
          <p:spPr bwMode="auto">
            <a:xfrm>
              <a:off x="2637" y="3001"/>
              <a:ext cx="79" cy="181"/>
            </a:xfrm>
            <a:prstGeom prst="upDownArrow">
              <a:avLst>
                <a:gd name="adj1" fmla="val 50000"/>
                <a:gd name="adj2" fmla="val 4582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5292725" y="5335588"/>
            <a:ext cx="13493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|AB| = |PQ|</a:t>
            </a:r>
          </a:p>
          <a:p>
            <a:endParaRPr lang="nl-BE">
              <a:latin typeface="Calibri" panose="020F0502020204030204" pitchFamily="34" charset="0"/>
            </a:endParaRPr>
          </a:p>
          <a:p>
            <a:r>
              <a:rPr lang="nl-BE">
                <a:latin typeface="Calibri" panose="020F0502020204030204" pitchFamily="34" charset="0"/>
              </a:rPr>
              <a:t>|AC| = |PR|</a:t>
            </a:r>
          </a:p>
          <a:p>
            <a:endParaRPr lang="nl-BE">
              <a:latin typeface="Calibri" panose="020F0502020204030204" pitchFamily="34" charset="0"/>
            </a:endParaRPr>
          </a:p>
          <a:p>
            <a:r>
              <a:rPr lang="nl-BE">
                <a:latin typeface="Calibri" panose="020F0502020204030204" pitchFamily="34" charset="0"/>
              </a:rPr>
              <a:t>|BC| = |QR|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AutoShape 7">
            <a:hlinkClick r:id="" action="ppaction://noaction" highlightClick="1"/>
            <a:hlinkHover r:id="rId6" action="ppaction://hlinkfile"/>
          </p:cNvPr>
          <p:cNvSpPr>
            <a:spLocks noChangeArrowheads="1"/>
          </p:cNvSpPr>
          <p:nvPr/>
        </p:nvSpPr>
        <p:spPr bwMode="auto">
          <a:xfrm>
            <a:off x="468313" y="378936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23850" y="3206750"/>
            <a:ext cx="125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250950" y="2420938"/>
            <a:ext cx="7904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Congruente driehoeken</a:t>
            </a:r>
            <a:r>
              <a:rPr lang="nl-BE">
                <a:latin typeface="Calibri" panose="020F0502020204030204" pitchFamily="34" charset="0"/>
              </a:rPr>
              <a:t> zijn driehoeken die door een spiegeling, een verschuiving,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een draaiing (of een samenstelling ervan) op elkaar kunnen worden afgebeeld.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4484688"/>
            <a:ext cx="426720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7" name="Group 43"/>
          <p:cNvGrpSpPr>
            <a:grpSpLocks/>
          </p:cNvGrpSpPr>
          <p:nvPr/>
        </p:nvGrpSpPr>
        <p:grpSpPr bwMode="auto">
          <a:xfrm>
            <a:off x="7308850" y="5260975"/>
            <a:ext cx="1100138" cy="1552575"/>
            <a:chOff x="4604" y="3314"/>
            <a:chExt cx="693" cy="978"/>
          </a:xfrm>
        </p:grpSpPr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4604" y="3369"/>
              <a:ext cx="693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|A| = |P|</a:t>
              </a:r>
            </a:p>
            <a:p>
              <a:endParaRPr lang="nl-BE">
                <a:latin typeface="Calibri" panose="020F0502020204030204" pitchFamily="34" charset="0"/>
              </a:endParaRPr>
            </a:p>
            <a:p>
              <a:r>
                <a:rPr lang="nl-BE">
                  <a:latin typeface="Calibri" panose="020F0502020204030204" pitchFamily="34" charset="0"/>
                </a:rPr>
                <a:t>|B| = |Q|</a:t>
              </a:r>
            </a:p>
            <a:p>
              <a:endParaRPr lang="nl-BE">
                <a:latin typeface="Calibri" panose="020F0502020204030204" pitchFamily="34" charset="0"/>
              </a:endParaRPr>
            </a:p>
            <a:p>
              <a:r>
                <a:rPr lang="nl-BE">
                  <a:latin typeface="Calibri" panose="020F0502020204030204" pitchFamily="34" charset="0"/>
                </a:rPr>
                <a:t>|C| = |R|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1" name="Text Box 37"/>
            <p:cNvSpPr txBox="1">
              <a:spLocks noChangeArrowheads="1"/>
            </p:cNvSpPr>
            <p:nvPr/>
          </p:nvSpPr>
          <p:spPr bwMode="auto">
            <a:xfrm>
              <a:off x="4676" y="331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5024" y="331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3" name="Text Box 39"/>
            <p:cNvSpPr txBox="1">
              <a:spLocks noChangeArrowheads="1"/>
            </p:cNvSpPr>
            <p:nvPr/>
          </p:nvSpPr>
          <p:spPr bwMode="auto">
            <a:xfrm>
              <a:off x="4676" y="400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4" name="Text Box 40"/>
            <p:cNvSpPr txBox="1">
              <a:spLocks noChangeArrowheads="1"/>
            </p:cNvSpPr>
            <p:nvPr/>
          </p:nvSpPr>
          <p:spPr bwMode="auto">
            <a:xfrm>
              <a:off x="5018" y="400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5027" y="36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66" name="Text Box 42"/>
            <p:cNvSpPr txBox="1">
              <a:spLocks noChangeArrowheads="1"/>
            </p:cNvSpPr>
            <p:nvPr/>
          </p:nvSpPr>
          <p:spPr bwMode="auto">
            <a:xfrm>
              <a:off x="4676" y="36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2" grpId="0" animBg="1"/>
      <p:bldP spid="3087" grpId="0"/>
      <p:bldP spid="1053" grpId="0"/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355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355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3131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Congruente driehoeken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178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Probleemstelling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23850" y="3141663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Oplossing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23850" y="2349500"/>
            <a:ext cx="7146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Moet je telkens al deze gelijkheden gebruiken om een driehoek te tekenen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die congruent is met een gegeven driehoek?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323850" y="4149725"/>
            <a:ext cx="66087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Neen.</a:t>
            </a:r>
          </a:p>
          <a:p>
            <a:pPr eaLnBrk="1" hangingPunct="1"/>
            <a:r>
              <a:rPr lang="nl-BE" b="1">
                <a:solidFill>
                  <a:srgbClr val="FF0000"/>
                </a:solidFill>
                <a:latin typeface="Calibri" panose="020F0502020204030204" pitchFamily="34" charset="0"/>
              </a:rPr>
              <a:t>Drie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nl-BE" b="1">
                <a:solidFill>
                  <a:srgbClr val="FF0000"/>
                </a:solidFill>
                <a:latin typeface="Calibri" panose="020F0502020204030204" pitchFamily="34" charset="0"/>
              </a:rPr>
              <a:t>goed gekozen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nl-BE" b="1">
                <a:solidFill>
                  <a:srgbClr val="FF0000"/>
                </a:solidFill>
                <a:latin typeface="Calibri" panose="020F0502020204030204" pitchFamily="34" charset="0"/>
              </a:rPr>
              <a:t>gelijkheden</a:t>
            </a:r>
            <a:r>
              <a:rPr lang="nl-BE">
                <a:latin typeface="Calibri" panose="020F0502020204030204" pitchFamily="34" charset="0"/>
              </a:rPr>
              <a:t> volstaan om een driehoek te tekenen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die congruent is met een gegeven driehoek.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323850" y="3644900"/>
            <a:ext cx="431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congruentiekenmerken voor driehoeken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9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457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458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0354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Congruentiekenmerken voor driehoeken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773238"/>
            <a:ext cx="6981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latin typeface="Calibri" panose="020F0502020204030204" pitchFamily="34" charset="0"/>
              </a:rPr>
              <a:t>Twee driehoeken</a:t>
            </a:r>
            <a:r>
              <a:rPr lang="nl-BE">
                <a:latin typeface="Calibri" panose="020F0502020204030204" pitchFamily="34" charset="0"/>
              </a:rPr>
              <a:t> zijn c</a:t>
            </a:r>
            <a:r>
              <a:rPr lang="nl-BE" b="1">
                <a:latin typeface="Calibri" panose="020F0502020204030204" pitchFamily="34" charset="0"/>
              </a:rPr>
              <a:t>ongruent</a:t>
            </a:r>
            <a:r>
              <a:rPr lang="nl-BE" b="1" i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als volgende elementen even groot zijn: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23850" y="2543175"/>
            <a:ext cx="157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drie zijden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323850" y="3451225"/>
            <a:ext cx="2706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een zijde en twee hoeken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323850" y="5419725"/>
            <a:ext cx="349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twee</a:t>
            </a:r>
            <a:r>
              <a:rPr lang="nl-BE">
                <a:latin typeface="Calibri" panose="020F0502020204030204" pitchFamily="34" charset="0"/>
              </a:rPr>
              <a:t> zijden en de ingesloten hoek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323850" y="6181725"/>
            <a:ext cx="3246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twee</a:t>
            </a:r>
            <a:r>
              <a:rPr lang="nl-BE">
                <a:latin typeface="Calibri" panose="020F0502020204030204" pitchFamily="34" charset="0"/>
              </a:rPr>
              <a:t> zijden en een rechte hoek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  tegenover één van die zijden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4217988" y="2543175"/>
            <a:ext cx="512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ZZZ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203700" y="3457575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HZH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4211638" y="5419725"/>
            <a:ext cx="547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ZHZ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4211638" y="6181725"/>
            <a:ext cx="712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ZZ90°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24605" name="Picture 29" descr="01_ZZ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430463"/>
            <a:ext cx="2322512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06" name="Picture 30" descr="05_ZZ90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6226175"/>
            <a:ext cx="2338387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07" name="Picture 31" descr="02_HZ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688" y="3365500"/>
            <a:ext cx="235267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08" name="Picture 32" descr="03_ZHH=HHZ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13" y="4337050"/>
            <a:ext cx="235267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09" name="Picture 33" descr="04_ZHZ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5310188"/>
            <a:ext cx="235267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613" name="Group 37"/>
          <p:cNvGrpSpPr>
            <a:grpSpLocks/>
          </p:cNvGrpSpPr>
          <p:nvPr/>
        </p:nvGrpSpPr>
        <p:grpSpPr bwMode="auto">
          <a:xfrm>
            <a:off x="4211638" y="4176713"/>
            <a:ext cx="582612" cy="915987"/>
            <a:chOff x="2653" y="2445"/>
            <a:chExt cx="367" cy="577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2653" y="2445"/>
              <a:ext cx="367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174691"/>
                  </a:solidFill>
                  <a:latin typeface="Calibri" panose="020F0502020204030204" pitchFamily="34" charset="0"/>
                  <a:sym typeface="Wingdings 2" panose="05020102010507070707" pitchFamily="18" charset="2"/>
                </a:rPr>
                <a:t>ZHH</a:t>
              </a:r>
            </a:p>
            <a:p>
              <a:pPr eaLnBrk="1" hangingPunct="1"/>
              <a:endPara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endParaRPr>
            </a:p>
            <a:p>
              <a:pPr eaLnBrk="1" hangingPunct="1"/>
              <a:r>
                <a:rPr lang="nl-BE" b="1">
                  <a:solidFill>
                    <a:srgbClr val="174691"/>
                  </a:solidFill>
                  <a:latin typeface="Calibri" panose="020F0502020204030204" pitchFamily="34" charset="0"/>
                  <a:sym typeface="Wingdings 2" panose="05020102010507070707" pitchFamily="18" charset="2"/>
                </a:rPr>
                <a:t>HHZ</a:t>
              </a:r>
              <a:endParaRPr lang="nl-NL">
                <a:latin typeface="Calibri" panose="020F0502020204030204" pitchFamily="34" charset="0"/>
              </a:endParaRPr>
            </a:p>
          </p:txBody>
        </p:sp>
        <p:grpSp>
          <p:nvGrpSpPr>
            <p:cNvPr id="24612" name="Group 36"/>
            <p:cNvGrpSpPr>
              <a:grpSpLocks/>
            </p:cNvGrpSpPr>
            <p:nvPr/>
          </p:nvGrpSpPr>
          <p:grpSpPr bwMode="auto">
            <a:xfrm>
              <a:off x="2805" y="2665"/>
              <a:ext cx="45" cy="136"/>
              <a:chOff x="2517" y="2659"/>
              <a:chExt cx="45" cy="136"/>
            </a:xfrm>
          </p:grpSpPr>
          <p:sp>
            <p:nvSpPr>
              <p:cNvPr id="24610" name="Line 34"/>
              <p:cNvSpPr>
                <a:spLocks noChangeShapeType="1"/>
              </p:cNvSpPr>
              <p:nvPr/>
            </p:nvSpPr>
            <p:spPr bwMode="auto">
              <a:xfrm>
                <a:off x="2517" y="2659"/>
                <a:ext cx="0" cy="136"/>
              </a:xfrm>
              <a:prstGeom prst="line">
                <a:avLst/>
              </a:prstGeom>
              <a:noFill/>
              <a:ln w="25400">
                <a:solidFill>
                  <a:srgbClr val="17469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24611" name="Line 35"/>
              <p:cNvSpPr>
                <a:spLocks noChangeShapeType="1"/>
              </p:cNvSpPr>
              <p:nvPr/>
            </p:nvSpPr>
            <p:spPr bwMode="auto">
              <a:xfrm>
                <a:off x="2562" y="2659"/>
                <a:ext cx="0" cy="136"/>
              </a:xfrm>
              <a:prstGeom prst="line">
                <a:avLst/>
              </a:prstGeom>
              <a:noFill/>
              <a:ln w="25400">
                <a:solidFill>
                  <a:srgbClr val="17469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sp>
        <p:nvSpPr>
          <p:cNvPr id="3082" name="AutoShape 7">
            <a:hlinkClick r:id="" action="ppaction://noaction" highlightClick="1"/>
            <a:hlinkHover r:id="rId7" action="ppaction://hlinkfile"/>
          </p:cNvPr>
          <p:cNvSpPr>
            <a:spLocks noChangeArrowheads="1"/>
          </p:cNvSpPr>
          <p:nvPr/>
        </p:nvSpPr>
        <p:spPr bwMode="auto">
          <a:xfrm>
            <a:off x="8207375" y="2493963"/>
            <a:ext cx="468313" cy="468312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0" name="AutoShape 7">
            <a:hlinkClick r:id="" action="ppaction://noaction" highlightClick="1"/>
            <a:hlinkHover r:id="rId8" action="ppaction://hlinkfile"/>
          </p:cNvPr>
          <p:cNvSpPr>
            <a:spLocks noChangeArrowheads="1"/>
          </p:cNvSpPr>
          <p:nvPr/>
        </p:nvSpPr>
        <p:spPr bwMode="auto">
          <a:xfrm>
            <a:off x="8207375" y="3436938"/>
            <a:ext cx="468313" cy="468312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1" name="AutoShape 7">
            <a:hlinkClick r:id="" action="ppaction://noaction" highlightClick="1"/>
            <a:hlinkHover r:id="rId9" action="ppaction://hlinkfile"/>
          </p:cNvPr>
          <p:cNvSpPr>
            <a:spLocks noChangeArrowheads="1"/>
          </p:cNvSpPr>
          <p:nvPr/>
        </p:nvSpPr>
        <p:spPr bwMode="auto">
          <a:xfrm>
            <a:off x="8207375" y="4383088"/>
            <a:ext cx="468313" cy="468312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2" name="AutoShape 7">
            <a:hlinkClick r:id="" action="ppaction://noaction" highlightClick="1"/>
            <a:hlinkHover r:id="rId10" action="ppaction://hlinkfile"/>
          </p:cNvPr>
          <p:cNvSpPr>
            <a:spLocks noChangeArrowheads="1"/>
          </p:cNvSpPr>
          <p:nvPr/>
        </p:nvSpPr>
        <p:spPr bwMode="auto">
          <a:xfrm>
            <a:off x="8207375" y="5373688"/>
            <a:ext cx="468313" cy="468312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3" name="AutoShape 7">
            <a:hlinkClick r:id="" action="ppaction://noaction" highlightClick="1"/>
            <a:hlinkHover r:id="rId11" action="ppaction://hlinkfile"/>
          </p:cNvPr>
          <p:cNvSpPr>
            <a:spLocks noChangeArrowheads="1"/>
          </p:cNvSpPr>
          <p:nvPr/>
        </p:nvSpPr>
        <p:spPr bwMode="auto">
          <a:xfrm>
            <a:off x="8207375" y="6280150"/>
            <a:ext cx="468313" cy="468313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4033838" y="2170113"/>
            <a:ext cx="898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latin typeface="Calibri" panose="020F0502020204030204" pitchFamily="34" charset="0"/>
              </a:rPr>
              <a:t>Notatie</a:t>
            </a:r>
            <a:endParaRPr lang="nl-NL" b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9" grpId="0"/>
      <p:bldP spid="2" grpId="0"/>
      <p:bldP spid="3" grpId="0"/>
      <p:bldP spid="4" grpId="0"/>
      <p:bldP spid="5" grpId="0"/>
      <p:bldP spid="6" grpId="0"/>
      <p:bldP spid="7" grpId="0"/>
      <p:bldP spid="8" grpId="0"/>
      <p:bldP spid="3082" grpId="0" animBg="1"/>
      <p:bldP spid="10" grpId="0" animBg="1"/>
      <p:bldP spid="11" grpId="0" animBg="1"/>
      <p:bldP spid="12" grpId="0" animBg="1"/>
      <p:bldP spid="13" grpId="0" animBg="1"/>
      <p:bldP spid="246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driehoeken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560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9276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Congruentiekenmerken voor driehoeken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23850" y="1916113"/>
            <a:ext cx="7704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Volstaan twee gelijkheden om een driehoek te tekenen die congruent is met een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gegeven driehoek?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323850" y="2708275"/>
            <a:ext cx="1533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twee hoeken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323850" y="3709988"/>
            <a:ext cx="2352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</a:t>
            </a:r>
            <a:r>
              <a:rPr lang="nl-BE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een zijde en een hoek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4217988" y="2701925"/>
            <a:ext cx="473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HH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221163" y="3709988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ZH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25625" name="Picture 25" descr="06_H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500313"/>
            <a:ext cx="237490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6" name="Picture 26" descr="07_Z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38" y="3500438"/>
            <a:ext cx="23685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AutoShape 7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8207375" y="2546350"/>
            <a:ext cx="468313" cy="468313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7" name="AutoShape 7">
            <a:hlinkClick r:id="" action="ppaction://noaction" highlightClick="1"/>
            <a:hlinkHover r:id="rId5" action="ppaction://hlinkfile"/>
          </p:cNvPr>
          <p:cNvSpPr>
            <a:spLocks noChangeArrowheads="1"/>
          </p:cNvSpPr>
          <p:nvPr/>
        </p:nvSpPr>
        <p:spPr bwMode="auto">
          <a:xfrm>
            <a:off x="8207375" y="3565525"/>
            <a:ext cx="468313" cy="468313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23850" y="4443413"/>
            <a:ext cx="812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Twee gelijkheden volstaan niet om een driehoek te tekenen die congruent is met een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gegeven driehoek?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9" grpId="0"/>
      <p:bldP spid="3" grpId="0"/>
      <p:bldP spid="4" grpId="0"/>
      <p:bldP spid="5" grpId="0"/>
      <p:bldP spid="6" grpId="0"/>
      <p:bldP spid="3082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239</Words>
  <Application>Microsoft Office PowerPoint</Application>
  <PresentationFormat>Diavoorstelling (4:3)</PresentationFormat>
  <Paragraphs>76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Arial</vt:lpstr>
      <vt:lpstr>Calibri</vt:lpstr>
      <vt:lpstr>Comic Sans MS</vt:lpstr>
      <vt:lpstr>Impact</vt:lpstr>
      <vt:lpstr>Wingdings 2</vt:lpstr>
      <vt:lpstr>Standaardontwerp</vt:lpstr>
      <vt:lpstr>Microsoft Vergelijking 3.0</vt:lpstr>
      <vt:lpstr>       Congruente driehoeken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52</cp:revision>
  <dcterms:created xsi:type="dcterms:W3CDTF">2009-11-24T15:08:55Z</dcterms:created>
  <dcterms:modified xsi:type="dcterms:W3CDTF">2013-12-07T16:15:05Z</dcterms:modified>
</cp:coreProperties>
</file>