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+mn-cs"/>
        <a:sym typeface="Wingdings 2" panose="05020102010507070707" pitchFamily="18" charset="2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+mn-cs"/>
        <a:sym typeface="Wingdings 2" panose="05020102010507070707" pitchFamily="18" charset="2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+mn-cs"/>
        <a:sym typeface="Wingdings 2" panose="05020102010507070707" pitchFamily="18" charset="2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+mn-cs"/>
        <a:sym typeface="Wingdings 2" panose="05020102010507070707" pitchFamily="18" charset="2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+mn-cs"/>
        <a:sym typeface="Wingdings 2" panose="05020102010507070707" pitchFamily="18" charset="2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alibri" panose="020F0502020204030204" pitchFamily="34" charset="0"/>
        <a:ea typeface="+mn-ea"/>
        <a:cs typeface="+mn-cs"/>
        <a:sym typeface="Wingdings 2" panose="05020102010507070707" pitchFamily="18" charset="2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alibri" panose="020F0502020204030204" pitchFamily="34" charset="0"/>
        <a:ea typeface="+mn-ea"/>
        <a:cs typeface="+mn-cs"/>
        <a:sym typeface="Wingdings 2" panose="05020102010507070707" pitchFamily="18" charset="2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alibri" panose="020F0502020204030204" pitchFamily="34" charset="0"/>
        <a:ea typeface="+mn-ea"/>
        <a:cs typeface="+mn-cs"/>
        <a:sym typeface="Wingdings 2" panose="05020102010507070707" pitchFamily="18" charset="2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alibri" panose="020F0502020204030204" pitchFamily="34" charset="0"/>
        <a:ea typeface="+mn-ea"/>
        <a:cs typeface="+mn-cs"/>
        <a:sym typeface="Wingdings 2" panose="05020102010507070707" pitchFamily="18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BBB2E-C7A7-451E-9405-04C3BAD3A42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96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3DFF19-AB1D-4346-9674-9D45469FB91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449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0E73FB-E58D-433D-96DB-7BECFE0B117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255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7D136-5176-4684-A42F-DB1B18923F7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60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667AF-964B-40BF-AAAF-9C606E4A21E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908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A5D58-529C-4597-A46A-DB6D05D03F8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40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165BC-2A1A-4EBB-A397-17D5B09F920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35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A5A2A-CBAA-4C68-AA9E-C5483643D69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04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749FF-783A-4BE9-B525-9397335B0DA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46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70205-7B6A-4970-8D9F-54843154A2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873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A70F5-87EB-4A9A-805A-8CE046579E9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491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C1732F-AD45-41C0-9373-71A3CC3C50D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54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fld id="{E651B090-5A53-4059-9865-B93DCEE15308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hyperlink" Target="file:///C:\02.%20Pelckmans%202de%20jaar%20-%20versie%202%20-%20W2013\00.%20Matrix%202de%20jaar\02.%20Matrix%202%20-%20Presentaties%20en%20applets%20meetkunde\22d_OB_oef_820_p_279.html" TargetMode="Externa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hyperlink" Target="file:///C:\02.%20Pelckmans%202de%20jaar%20-%20versie%202%20-%20W2013\00.%20Matrix%202de%20jaar\02.%20Matrix%202%20-%20Presentaties%20en%20applets%20meetkunde\22e_LWB_oef_7_p_84.html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22a_bewijs_congruentie_driehoeken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Bewijzen met congruente driehoeken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b="0"/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solidFill>
                    <a:schemeClr val="bg1"/>
                  </a:solidFill>
                </a:rPr>
                <a:t>M</a:t>
              </a:r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solidFill>
                    <a:schemeClr val="bg1"/>
                  </a:solidFill>
                </a:rPr>
                <a:t>A</a:t>
              </a:r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solidFill>
                    <a:schemeClr val="bg1"/>
                  </a:solidFill>
                </a:rPr>
                <a:t>R</a:t>
              </a:r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solidFill>
                    <a:schemeClr val="bg1"/>
                  </a:solidFill>
                </a:rPr>
                <a:t>T</a:t>
              </a:r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solidFill>
                    <a:schemeClr val="bg1"/>
                  </a:solidFill>
                </a:rPr>
                <a:t>X</a:t>
              </a:r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solidFill>
                    <a:schemeClr val="bg1"/>
                  </a:solidFill>
                </a:rPr>
                <a:t>I</a:t>
              </a:r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>
                <a:solidFill>
                  <a:schemeClr val="bg1"/>
                </a:solidFill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>
                  <a:solidFill>
                    <a:schemeClr val="bg1"/>
                  </a:solidFill>
                </a:rPr>
                <a:t>W</a:t>
              </a:r>
              <a:endParaRPr lang="nl-NL" sz="1200">
                <a:solidFill>
                  <a:schemeClr val="bg1"/>
                </a:solidFill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>
                <a:solidFill>
                  <a:schemeClr val="bg1"/>
                </a:solidFill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>
                  <a:solidFill>
                    <a:schemeClr val="bg1"/>
                  </a:solidFill>
                </a:rPr>
                <a:t>K</a:t>
              </a:r>
              <a:endParaRPr lang="nl-NL" sz="1200">
                <a:solidFill>
                  <a:schemeClr val="bg1"/>
                </a:solidFill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>
                  <a:solidFill>
                    <a:schemeClr val="bg1"/>
                  </a:solidFill>
                </a:rPr>
                <a:t>U</a:t>
              </a:r>
              <a:endParaRPr lang="nl-NL" sz="1200">
                <a:solidFill>
                  <a:schemeClr val="bg1"/>
                </a:solidFill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>
                  <a:solidFill>
                    <a:schemeClr val="bg1"/>
                  </a:solidFill>
                </a:rPr>
                <a:t>N</a:t>
              </a:r>
              <a:endParaRPr lang="nl-NL" sz="1200">
                <a:solidFill>
                  <a:schemeClr val="bg1"/>
                </a:solidFill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>
                  <a:solidFill>
                    <a:schemeClr val="bg1"/>
                  </a:solidFill>
                </a:rPr>
                <a:t>E</a:t>
              </a:r>
              <a:endParaRPr lang="nl-NL" sz="1200">
                <a:solidFill>
                  <a:schemeClr val="bg1"/>
                </a:solidFill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>
                  <a:solidFill>
                    <a:schemeClr val="bg1"/>
                  </a:solidFill>
                </a:rPr>
                <a:t>D</a:t>
              </a:r>
              <a:endParaRPr lang="nl-NL" sz="1200">
                <a:solidFill>
                  <a:schemeClr val="bg1"/>
                </a:solidFill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>
                  <a:solidFill>
                    <a:schemeClr val="bg1"/>
                  </a:solidFill>
                </a:rPr>
                <a:t>I</a:t>
              </a:r>
              <a:endParaRPr lang="nl-NL" sz="1200">
                <a:solidFill>
                  <a:schemeClr val="bg1"/>
                </a:solidFill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>
                  <a:solidFill>
                    <a:schemeClr val="bg1"/>
                  </a:solidFill>
                </a:rPr>
                <a:t>S</a:t>
              </a:r>
              <a:endParaRPr lang="nl-NL" sz="1200">
                <a:solidFill>
                  <a:schemeClr val="bg1"/>
                </a:solidFill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>
                <a:solidFill>
                  <a:schemeClr val="bg1"/>
                </a:solidFill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>
                <a:solidFill>
                  <a:schemeClr val="bg1"/>
                </a:solidFill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 b="0"/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 b="0"/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>
                    <a:solidFill>
                      <a:srgbClr val="174691"/>
                    </a:solidFill>
                  </a:rPr>
                  <a:t>2</a:t>
                </a:r>
                <a:endParaRPr lang="nl-NL" sz="2400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i="1">
                <a:solidFill>
                  <a:schemeClr val="bg1"/>
                </a:solidFill>
                <a:latin typeface="Comic Sans MS" panose="030F0702030302020204" pitchFamily="66" charset="0"/>
              </a:rPr>
              <a:t>M22</a:t>
            </a:r>
            <a:endParaRPr lang="nl-NL" sz="2800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82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 b="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 b="0">
                  <a:solidFill>
                    <a:srgbClr val="174691"/>
                  </a:solidFill>
                  <a:latin typeface="Impact" panose="020B0806030902050204" pitchFamily="34" charset="0"/>
                </a:rPr>
                <a:t>Bewijzen met congruente driehoeken</a:t>
              </a:r>
              <a:endParaRPr lang="nl-NL" sz="3200" b="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3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 b="0">
                  <a:solidFill>
                    <a:srgbClr val="FCFDFE"/>
                  </a:solidFill>
                  <a:latin typeface="Impact" panose="020B0806030902050204" pitchFamily="34" charset="0"/>
                </a:rPr>
                <a:t>M22</a:t>
              </a:r>
              <a:endParaRPr lang="nl-BE" sz="3200" b="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39449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chemeClr val="bg1"/>
                </a:solidFill>
                <a:latin typeface="Calibri" panose="020F0502020204030204" pitchFamily="34" charset="0"/>
              </a:rPr>
              <a:t>Congruentiekenmerken van driehoeken</a:t>
            </a:r>
            <a:endParaRPr lang="nl-NL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52425" y="4527550"/>
            <a:ext cx="83661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In een bewijs met congruente driehoeken noteer je alle elementen van de ene driehoek</a:t>
            </a:r>
            <a:br>
              <a:rPr lang="nl-BE" b="0">
                <a:latin typeface="Calibri" panose="020F0502020204030204" pitchFamily="34" charset="0"/>
              </a:rPr>
            </a:br>
            <a:r>
              <a:rPr lang="nl-BE" b="0">
                <a:latin typeface="Calibri" panose="020F0502020204030204" pitchFamily="34" charset="0"/>
              </a:rPr>
              <a:t>links van het gelijkheidsteken. </a:t>
            </a:r>
            <a:br>
              <a:rPr lang="nl-BE" b="0">
                <a:latin typeface="Calibri" panose="020F0502020204030204" pitchFamily="34" charset="0"/>
              </a:rPr>
            </a:br>
            <a:r>
              <a:rPr lang="nl-BE" b="0">
                <a:latin typeface="Calibri" panose="020F0502020204030204" pitchFamily="34" charset="0"/>
              </a:rPr>
              <a:t>De elementen van de andere driehoek noteer je rechts van het gelijkheidsteken.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4024313"/>
            <a:ext cx="868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i="1">
                <a:latin typeface="Calibri" panose="020F0502020204030204" pitchFamily="34" charset="0"/>
              </a:rPr>
              <a:t>Weetje</a:t>
            </a:r>
            <a:endParaRPr lang="nl-NL" i="1">
              <a:latin typeface="Calibri" panose="020F0502020204030204" pitchFamily="34" charset="0"/>
            </a:endParaRP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339725" y="1916113"/>
            <a:ext cx="6373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De congruentiekenmerken van driehoeken</a:t>
            </a:r>
            <a:r>
              <a:rPr lang="nl-BE" b="0">
                <a:latin typeface="Calibri" panose="020F0502020204030204" pitchFamily="34" charset="0"/>
              </a:rPr>
              <a:t> kun je vaak gebruiken: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52425" y="2447925"/>
            <a:ext cx="671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solidFill>
                  <a:srgbClr val="174691"/>
                </a:solidFill>
                <a:latin typeface="Calibri" panose="020F0502020204030204" pitchFamily="34" charset="0"/>
              </a:rPr>
              <a:t> </a:t>
            </a:r>
            <a:r>
              <a:rPr lang="nl-BE" b="0">
                <a:latin typeface="Calibri" panose="020F0502020204030204" pitchFamily="34" charset="0"/>
              </a:rPr>
              <a:t>om aan te tonen (te bewijzen) dat </a:t>
            </a:r>
            <a:r>
              <a:rPr lang="nl-BE">
                <a:latin typeface="Calibri" panose="020F0502020204030204" pitchFamily="34" charset="0"/>
              </a:rPr>
              <a:t>twee driehoeken congruent</a:t>
            </a:r>
            <a:r>
              <a:rPr lang="nl-BE" b="0">
                <a:latin typeface="Calibri" panose="020F0502020204030204" pitchFamily="34" charset="0"/>
              </a:rPr>
              <a:t> zijn;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354013" y="2971800"/>
            <a:ext cx="7632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solidFill>
                  <a:srgbClr val="174691"/>
                </a:solidFill>
                <a:latin typeface="Calibri" panose="020F0502020204030204" pitchFamily="34" charset="0"/>
              </a:rPr>
              <a:t></a:t>
            </a:r>
            <a:r>
              <a:rPr lang="nl-BE" b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 b="0">
                <a:latin typeface="Calibri" panose="020F0502020204030204" pitchFamily="34" charset="0"/>
              </a:rPr>
              <a:t>om aan te tonen (te bewijzen) dat in een figuur </a:t>
            </a:r>
            <a:r>
              <a:rPr lang="nl-BE">
                <a:latin typeface="Calibri" panose="020F0502020204030204" pitchFamily="34" charset="0"/>
              </a:rPr>
              <a:t>twee hoeken even groot</a:t>
            </a:r>
            <a:r>
              <a:rPr lang="nl-BE" b="0">
                <a:latin typeface="Calibri" panose="020F0502020204030204" pitchFamily="34" charset="0"/>
              </a:rPr>
              <a:t> zijn;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47663" y="3494088"/>
            <a:ext cx="784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solidFill>
                  <a:srgbClr val="174691"/>
                </a:solidFill>
                <a:latin typeface="Calibri" panose="020F0502020204030204" pitchFamily="34" charset="0"/>
              </a:rPr>
              <a:t> </a:t>
            </a:r>
            <a:r>
              <a:rPr lang="nl-BE" b="0">
                <a:latin typeface="Calibri" panose="020F0502020204030204" pitchFamily="34" charset="0"/>
              </a:rPr>
              <a:t>om aan te tonen (te bewijzen) dat in een figuur </a:t>
            </a:r>
            <a:r>
              <a:rPr lang="nl-BE">
                <a:latin typeface="Calibri" panose="020F0502020204030204" pitchFamily="34" charset="0"/>
              </a:rPr>
              <a:t>twee lijnstukken even lang</a:t>
            </a:r>
            <a:r>
              <a:rPr lang="nl-BE" b="0">
                <a:latin typeface="Calibri" panose="020F0502020204030204" pitchFamily="34" charset="0"/>
              </a:rPr>
              <a:t> zijn.</a:t>
            </a:r>
            <a:endParaRPr lang="nl-NL" b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7" grpId="0"/>
      <p:bldP spid="2" grpId="0"/>
      <p:bldP spid="26644" grpId="0"/>
      <p:bldP spid="26645" grpId="0"/>
      <p:bldP spid="266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615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 b="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 b="0">
                  <a:solidFill>
                    <a:srgbClr val="174691"/>
                  </a:solidFill>
                  <a:latin typeface="Impact" panose="020B0806030902050204" pitchFamily="34" charset="0"/>
                </a:rPr>
                <a:t>Bewijzen met congruente driehoeken</a:t>
              </a:r>
              <a:endParaRPr lang="nl-NL" sz="3200" b="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5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 b="0">
                  <a:solidFill>
                    <a:srgbClr val="FCFDFE"/>
                  </a:solidFill>
                  <a:latin typeface="Impact" panose="020B0806030902050204" pitchFamily="34" charset="0"/>
                </a:rPr>
                <a:t>M22</a:t>
              </a:r>
              <a:endParaRPr lang="nl-BE" sz="3200" b="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48371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chemeClr val="bg1"/>
                </a:solidFill>
                <a:latin typeface="Calibri" panose="020F0502020204030204" pitchFamily="34" charset="0"/>
              </a:rPr>
              <a:t>Congruentiekenmerken van driehoeken (vervolg)</a:t>
            </a:r>
            <a:endParaRPr lang="nl-NL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23850" y="4365625"/>
            <a:ext cx="55800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</a:t>
            </a:r>
            <a:r>
              <a:rPr lang="nl-BE" b="0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Aantonen (bewijzen) dat </a:t>
            </a:r>
            <a:r>
              <a:rPr lang="nl-BE" i="1">
                <a:solidFill>
                  <a:srgbClr val="174691"/>
                </a:solidFill>
                <a:latin typeface="Calibri" panose="020F0502020204030204" pitchFamily="34" charset="0"/>
              </a:rPr>
              <a:t>twee hoeken even groot</a:t>
            </a:r>
            <a:r>
              <a:rPr lang="nl-BE">
                <a:latin typeface="Calibri" panose="020F0502020204030204" pitchFamily="34" charset="0"/>
              </a:rPr>
              <a:t> zijn.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323850" y="1905000"/>
            <a:ext cx="5891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</a:t>
            </a:r>
            <a:r>
              <a:rPr lang="nl-BE">
                <a:latin typeface="Calibri" panose="020F0502020204030204" pitchFamily="34" charset="0"/>
              </a:rPr>
              <a:t> Aantonen (bewijzen) dat </a:t>
            </a:r>
            <a:r>
              <a:rPr lang="nl-BE" i="1">
                <a:solidFill>
                  <a:srgbClr val="174691"/>
                </a:solidFill>
                <a:latin typeface="Calibri" panose="020F0502020204030204" pitchFamily="34" charset="0"/>
              </a:rPr>
              <a:t>twee driehoeken congruent</a:t>
            </a:r>
            <a:r>
              <a:rPr lang="nl-BE">
                <a:latin typeface="Calibri" panose="020F0502020204030204" pitchFamily="34" charset="0"/>
              </a:rPr>
              <a:t> zijn.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6164" name="Group 20"/>
          <p:cNvGrpSpPr>
            <a:grpSpLocks/>
          </p:cNvGrpSpPr>
          <p:nvPr/>
        </p:nvGrpSpPr>
        <p:grpSpPr bwMode="auto">
          <a:xfrm>
            <a:off x="693738" y="2349500"/>
            <a:ext cx="6686550" cy="1922463"/>
            <a:chOff x="437" y="1539"/>
            <a:chExt cx="4212" cy="1211"/>
          </a:xfrm>
        </p:grpSpPr>
        <p:sp>
          <p:nvSpPr>
            <p:cNvPr id="6152" name="AutoShape 7">
              <a:hlinkClick r:id="" action="ppaction://noaction" highlightClick="1"/>
              <a:hlinkHover r:id="rId3" action="ppaction://hlinkfile"/>
            </p:cNvPr>
            <p:cNvSpPr>
              <a:spLocks noChangeArrowheads="1"/>
            </p:cNvSpPr>
            <p:nvPr/>
          </p:nvSpPr>
          <p:spPr bwMode="auto">
            <a:xfrm>
              <a:off x="494" y="1613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 b="0"/>
            </a:p>
          </p:txBody>
        </p:sp>
        <p:sp>
          <p:nvSpPr>
            <p:cNvPr id="6154" name="Text Box 18"/>
            <p:cNvSpPr txBox="1">
              <a:spLocks noChangeArrowheads="1"/>
            </p:cNvSpPr>
            <p:nvPr/>
          </p:nvSpPr>
          <p:spPr bwMode="auto">
            <a:xfrm>
              <a:off x="1423" y="1539"/>
              <a:ext cx="3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0">
                  <a:latin typeface="Calibri" panose="020F0502020204030204" pitchFamily="34" charset="0"/>
                </a:rPr>
                <a:t>Bewijs dat de driehoeken ABC en EDC congruent zijn.</a:t>
              </a:r>
              <a:endParaRPr lang="nl-NL" b="0">
                <a:latin typeface="Calibri" panose="020F0502020204030204" pitchFamily="34" charset="0"/>
              </a:endParaRPr>
            </a:p>
          </p:txBody>
        </p:sp>
        <p:pic>
          <p:nvPicPr>
            <p:cNvPr id="6162" name="Picture 1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" y="1850"/>
              <a:ext cx="2226" cy="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163" name="Text Box 19"/>
            <p:cNvSpPr txBox="1">
              <a:spLocks noChangeArrowheads="1"/>
            </p:cNvSpPr>
            <p:nvPr/>
          </p:nvSpPr>
          <p:spPr bwMode="auto">
            <a:xfrm>
              <a:off x="437" y="2041"/>
              <a:ext cx="95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0"/>
                <a:t>OB </a:t>
              </a:r>
            </a:p>
            <a:p>
              <a:r>
                <a:rPr lang="nl-BE" b="0"/>
                <a:t>oef 820 p. 279</a:t>
              </a:r>
              <a:endParaRPr lang="nl-NL" b="0"/>
            </a:p>
          </p:txBody>
        </p:sp>
      </p:grp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7504113" y="36734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grpSp>
        <p:nvGrpSpPr>
          <p:cNvPr id="6172" name="Group 28"/>
          <p:cNvGrpSpPr>
            <a:grpSpLocks/>
          </p:cNvGrpSpPr>
          <p:nvPr/>
        </p:nvGrpSpPr>
        <p:grpSpPr bwMode="auto">
          <a:xfrm>
            <a:off x="682625" y="4799013"/>
            <a:ext cx="7539038" cy="2027237"/>
            <a:chOff x="430" y="3023"/>
            <a:chExt cx="4749" cy="1277"/>
          </a:xfrm>
        </p:grpSpPr>
        <p:grpSp>
          <p:nvGrpSpPr>
            <p:cNvPr id="6170" name="Group 26"/>
            <p:cNvGrpSpPr>
              <a:grpSpLocks/>
            </p:cNvGrpSpPr>
            <p:nvPr/>
          </p:nvGrpSpPr>
          <p:grpSpPr bwMode="auto">
            <a:xfrm>
              <a:off x="490" y="3023"/>
              <a:ext cx="4689" cy="1277"/>
              <a:chOff x="490" y="3023"/>
              <a:chExt cx="4689" cy="1277"/>
            </a:xfrm>
          </p:grpSpPr>
          <p:sp>
            <p:nvSpPr>
              <p:cNvPr id="6155" name="AutoShape 7">
                <a:hlinkClick r:id="" action="ppaction://noaction" highlightClick="1"/>
                <a:hlinkHover r:id="rId5" action="ppaction://hlinkfile"/>
              </p:cNvPr>
              <p:cNvSpPr>
                <a:spLocks noChangeArrowheads="1"/>
              </p:cNvSpPr>
              <p:nvPr/>
            </p:nvSpPr>
            <p:spPr bwMode="auto">
              <a:xfrm>
                <a:off x="490" y="3097"/>
                <a:ext cx="453" cy="408"/>
              </a:xfrm>
              <a:prstGeom prst="actionButtonInformation">
                <a:avLst/>
              </a:prstGeom>
              <a:solidFill>
                <a:srgbClr val="EDB928"/>
              </a:solidFill>
              <a:ln w="25400">
                <a:solidFill>
                  <a:srgbClr val="002C5E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 b="0"/>
              </a:p>
            </p:txBody>
          </p:sp>
          <p:pic>
            <p:nvPicPr>
              <p:cNvPr id="6165" name="Picture 21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53" y="3249"/>
                <a:ext cx="1607" cy="1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6169" name="Group 25"/>
              <p:cNvGrpSpPr>
                <a:grpSpLocks/>
              </p:cNvGrpSpPr>
              <p:nvPr/>
            </p:nvGrpSpPr>
            <p:grpSpPr bwMode="auto">
              <a:xfrm>
                <a:off x="1437" y="3023"/>
                <a:ext cx="3742" cy="231"/>
                <a:chOff x="1437" y="3023"/>
                <a:chExt cx="3742" cy="231"/>
              </a:xfrm>
            </p:grpSpPr>
            <p:sp>
              <p:nvSpPr>
                <p:cNvPr id="615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437" y="3023"/>
                  <a:ext cx="374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nl-BE" b="0">
                      <a:latin typeface="Calibri" panose="020F0502020204030204" pitchFamily="34" charset="0"/>
                    </a:rPr>
                    <a:t>Bewijs via congruentie dat in de onderstaande figuur               .</a:t>
                  </a:r>
                  <a:endParaRPr lang="nl-NL" b="0">
                    <a:latin typeface="Calibri" panose="020F0502020204030204" pitchFamily="34" charset="0"/>
                  </a:endParaRPr>
                </a:p>
              </p:txBody>
            </p:sp>
            <p:graphicFrame>
              <p:nvGraphicFramePr>
                <p:cNvPr id="6168" name="Object 24"/>
                <p:cNvGraphicFramePr>
                  <a:graphicFrameLocks noChangeAspect="1"/>
                </p:cNvGraphicFramePr>
                <p:nvPr/>
              </p:nvGraphicFramePr>
              <p:xfrm>
                <a:off x="4617" y="3036"/>
                <a:ext cx="440" cy="21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173" name="Vergelijking" r:id="rId7" imgW="634680" imgH="304560" progId="Equation.3">
                        <p:embed/>
                      </p:oleObj>
                    </mc:Choice>
                    <mc:Fallback>
                      <p:oleObj name="Vergelijking" r:id="rId7" imgW="634680" imgH="304560" progId="Equation.3">
                        <p:embed/>
                        <p:pic>
                          <p:nvPicPr>
                            <p:cNvPr id="0" name="Object 2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617" y="3036"/>
                              <a:ext cx="440" cy="21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430" y="3542"/>
              <a:ext cx="73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0"/>
                <a:t>LWB </a:t>
              </a:r>
            </a:p>
            <a:p>
              <a:r>
                <a:rPr lang="nl-BE" b="0"/>
                <a:t>oef 7 p. 84</a:t>
              </a:r>
              <a:endParaRPr lang="nl-NL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7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411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 b="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 b="0">
                  <a:solidFill>
                    <a:srgbClr val="174691"/>
                  </a:solidFill>
                  <a:latin typeface="Impact" panose="020B0806030902050204" pitchFamily="34" charset="0"/>
                </a:rPr>
                <a:t>Bewijzen met congruente driehoeken</a:t>
              </a:r>
              <a:endParaRPr lang="nl-NL" sz="3200" b="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1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 b="0">
                  <a:solidFill>
                    <a:srgbClr val="FCFDFE"/>
                  </a:solidFill>
                  <a:latin typeface="Impact" panose="020B0806030902050204" pitchFamily="34" charset="0"/>
                </a:rPr>
                <a:t>M22</a:t>
              </a:r>
              <a:endParaRPr lang="nl-BE" sz="3200" b="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48371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chemeClr val="bg1"/>
                </a:solidFill>
                <a:latin typeface="Calibri" panose="020F0502020204030204" pitchFamily="34" charset="0"/>
              </a:rPr>
              <a:t>Congruentiekenmerken van driehoeken (vervolg)</a:t>
            </a:r>
            <a:endParaRPr lang="nl-NL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611188" y="2349500"/>
            <a:ext cx="70453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De breedte van een rivier bepalen zonder de rivier te moeten oversteken.</a:t>
            </a:r>
          </a:p>
          <a:p>
            <a:pPr eaLnBrk="1" hangingPunct="1"/>
            <a:r>
              <a:rPr lang="nl-BE" sz="1600" b="0">
                <a:latin typeface="Calibri" panose="020F0502020204030204" pitchFamily="34" charset="0"/>
              </a:rPr>
              <a:t>(Marcus Nipsus, Romeinse landmeter, tweede eeuw na Christus.)</a:t>
            </a:r>
            <a:r>
              <a:rPr lang="nl-BE" b="0">
                <a:latin typeface="Calibri" panose="020F0502020204030204" pitchFamily="34" charset="0"/>
              </a:rPr>
              <a:t> 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323850" y="1916113"/>
            <a:ext cx="5811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</a:rPr>
              <a:t></a:t>
            </a:r>
            <a:r>
              <a:rPr lang="nl-BE">
                <a:latin typeface="Calibri" panose="020F0502020204030204" pitchFamily="34" charset="0"/>
              </a:rPr>
              <a:t> Aantonen (bewijzen) dat </a:t>
            </a:r>
            <a:r>
              <a:rPr lang="nl-BE" i="1">
                <a:solidFill>
                  <a:srgbClr val="174691"/>
                </a:solidFill>
                <a:latin typeface="Calibri" panose="020F0502020204030204" pitchFamily="34" charset="0"/>
              </a:rPr>
              <a:t>twee lijnstukken even lang</a:t>
            </a:r>
            <a:r>
              <a:rPr lang="nl-BE">
                <a:latin typeface="Calibri" panose="020F0502020204030204" pitchFamily="34" charset="0"/>
              </a:rPr>
              <a:t> zijn.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476625" y="3094038"/>
            <a:ext cx="55594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Vanuit een punt B kiest hij, loodrecht op de oever, aan de overkant een herkenningspunt</a:t>
            </a:r>
            <a:br>
              <a:rPr lang="nl-BE" b="0">
                <a:latin typeface="Calibri" panose="020F0502020204030204" pitchFamily="34" charset="0"/>
              </a:rPr>
            </a:br>
            <a:r>
              <a:rPr lang="nl-BE" b="0">
                <a:latin typeface="Calibri" panose="020F0502020204030204" pitchFamily="34" charset="0"/>
              </a:rPr>
              <a:t>(bv. de boom in het punt A).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3468688" y="4005263"/>
            <a:ext cx="5665787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Hij zet een paaltje in het punt B, stapt 20 passen verder</a:t>
            </a:r>
            <a:br>
              <a:rPr lang="nl-BE" b="0">
                <a:latin typeface="Calibri" panose="020F0502020204030204" pitchFamily="34" charset="0"/>
              </a:rPr>
            </a:br>
            <a:r>
              <a:rPr lang="nl-BE" b="0">
                <a:latin typeface="Calibri" panose="020F0502020204030204" pitchFamily="34" charset="0"/>
              </a:rPr>
              <a:t>langs de oever en plaatst in het punt C een tweede paaltje.</a:t>
            </a:r>
            <a:r>
              <a:rPr lang="nl-BE" sz="1000" b="0">
                <a:latin typeface="Calibri" panose="020F0502020204030204" pitchFamily="34" charset="0"/>
              </a:rPr>
              <a:t/>
            </a:r>
            <a:br>
              <a:rPr lang="nl-BE" sz="1000" b="0">
                <a:latin typeface="Calibri" panose="020F0502020204030204" pitchFamily="34" charset="0"/>
              </a:rPr>
            </a:br>
            <a:endParaRPr lang="nl-BE" b="0">
              <a:latin typeface="Calibri" panose="020F0502020204030204" pitchFamily="34" charset="0"/>
            </a:endParaRPr>
          </a:p>
          <a:p>
            <a:pPr eaLnBrk="1" hangingPunct="1"/>
            <a:r>
              <a:rPr lang="nl-BE" b="0">
                <a:latin typeface="Calibri" panose="020F0502020204030204" pitchFamily="34" charset="0"/>
              </a:rPr>
              <a:t>Hij stapt nog eens 20 passen verder tot in het punt D en</a:t>
            </a:r>
            <a:br>
              <a:rPr lang="nl-BE" b="0">
                <a:latin typeface="Calibri" panose="020F0502020204030204" pitchFamily="34" charset="0"/>
              </a:rPr>
            </a:br>
            <a:r>
              <a:rPr lang="nl-BE" b="0">
                <a:latin typeface="Calibri" panose="020F0502020204030204" pitchFamily="34" charset="0"/>
              </a:rPr>
              <a:t>plaatst er een derde paaltje.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3468688" y="5451475"/>
            <a:ext cx="52181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Vanuit D gaat hij loodrecht van de oever weg tot hij </a:t>
            </a:r>
            <a:br>
              <a:rPr lang="nl-BE" b="0">
                <a:latin typeface="Calibri" panose="020F0502020204030204" pitchFamily="34" charset="0"/>
              </a:rPr>
            </a:br>
            <a:r>
              <a:rPr lang="nl-BE" b="0">
                <a:latin typeface="Calibri" panose="020F0502020204030204" pitchFamily="34" charset="0"/>
              </a:rPr>
              <a:t>A en C op één rechte lijn ziet. Dit punt noemt hij E.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20713" y="6092825"/>
            <a:ext cx="769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Marcus Nipsus beweert dat de lengte van [DE] even lang is als de breedte van de rivier. Heeft Marcus gelijk?</a:t>
            </a:r>
            <a:endParaRPr lang="nl-NL" b="0">
              <a:latin typeface="Calibri" panose="020F0502020204030204" pitchFamily="34" charset="0"/>
            </a:endParaRPr>
          </a:p>
        </p:txBody>
      </p:sp>
      <p:pic>
        <p:nvPicPr>
          <p:cNvPr id="12" name="Afbeelding 11" descr="01a_plan_landmeter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3143250"/>
            <a:ext cx="2579687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Afbeelding 12" descr="01a_plan_landmeter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3143250"/>
            <a:ext cx="2579687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Afbeelding 13" descr="01a_plan_landmeter_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3143250"/>
            <a:ext cx="2579687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Afbeelding 14" descr="01a_plan_landmeter_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3143250"/>
            <a:ext cx="2579687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7" grpId="0"/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514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 b="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 b="0">
                  <a:solidFill>
                    <a:srgbClr val="174691"/>
                  </a:solidFill>
                  <a:latin typeface="Impact" panose="020B0806030902050204" pitchFamily="34" charset="0"/>
                </a:rPr>
                <a:t>Bewijzen met congruente driehoeken</a:t>
              </a:r>
              <a:endParaRPr lang="nl-NL" sz="3200" b="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4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 b="0">
                  <a:solidFill>
                    <a:srgbClr val="FCFDFE"/>
                  </a:solidFill>
                  <a:latin typeface="Impact" panose="020B0806030902050204" pitchFamily="34" charset="0"/>
                </a:rPr>
                <a:t>M22</a:t>
              </a:r>
              <a:endParaRPr lang="nl-BE" sz="3200" b="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48371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chemeClr val="bg1"/>
                </a:solidFill>
                <a:latin typeface="Calibri" panose="020F0502020204030204" pitchFamily="34" charset="0"/>
              </a:rPr>
              <a:t>Congruentiekenmerken van driehoeken (vervolg)</a:t>
            </a:r>
            <a:endParaRPr lang="nl-NL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23850" y="2133600"/>
            <a:ext cx="197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Wat weet je zeker?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323850" y="1773238"/>
            <a:ext cx="1962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i="1">
                <a:latin typeface="Calibri" panose="020F0502020204030204" pitchFamily="34" charset="0"/>
              </a:rPr>
              <a:t>Stap 1   Verkennen</a:t>
            </a:r>
            <a:endParaRPr lang="nl-NL" i="1">
              <a:latin typeface="Calibri" panose="020F0502020204030204" pitchFamily="34" charset="0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23850" y="2859088"/>
            <a:ext cx="7559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Wat is gegeven? Noteer dit in symbolen. Duid dit in het groen aan op de figuur.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323850" y="2492375"/>
            <a:ext cx="666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i="1">
                <a:latin typeface="Calibri" panose="020F0502020204030204" pitchFamily="34" charset="0"/>
              </a:rPr>
              <a:t>Stap 2   Analyseren: vooruitdenken – terugdenken – een plan maken</a:t>
            </a:r>
            <a:endParaRPr lang="nl-NL" i="1">
              <a:latin typeface="Calibri" panose="020F0502020204030204" pitchFamily="34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323850" y="3219450"/>
            <a:ext cx="8140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Wat moet je aantonen? Noteer dit in symbolen. Duid dit in het rood aan op de figuur.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23850" y="3579813"/>
            <a:ext cx="8080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Noteer en kleur de driehoeken waarvan je vermoedt dat ze congruent zijn, elk in een</a:t>
            </a:r>
            <a:br>
              <a:rPr lang="nl-BE" b="0">
                <a:latin typeface="Calibri" panose="020F0502020204030204" pitchFamily="34" charset="0"/>
              </a:rPr>
            </a:br>
            <a:r>
              <a:rPr lang="nl-BE" b="0">
                <a:latin typeface="Calibri" panose="020F0502020204030204" pitchFamily="34" charset="0"/>
              </a:rPr>
              <a:t>andere kleur.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23850" y="4194175"/>
            <a:ext cx="8502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Kun je op de figuur nog zijden of hoeken vinden waarvan je zeker weet dat ze even groot </a:t>
            </a:r>
            <a:br>
              <a:rPr lang="nl-BE" b="0">
                <a:latin typeface="Calibri" panose="020F0502020204030204" pitchFamily="34" charset="0"/>
              </a:rPr>
            </a:br>
            <a:r>
              <a:rPr lang="nl-BE" b="0">
                <a:latin typeface="Calibri" panose="020F0502020204030204" pitchFamily="34" charset="0"/>
              </a:rPr>
              <a:t>of even lang zijn? Denk aan vroegere eigenschappen.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323850" y="4803775"/>
            <a:ext cx="4360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Welk congruentiekenmerk kun je gebruiken?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23850" y="5145088"/>
            <a:ext cx="23606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Noteer de gelijkheden. </a:t>
            </a:r>
            <a:endParaRPr lang="nl-NL" b="0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23850" y="5516563"/>
            <a:ext cx="1552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i="1">
                <a:latin typeface="Calibri" panose="020F0502020204030204" pitchFamily="34" charset="0"/>
              </a:rPr>
              <a:t>Stap 3   Bewijs</a:t>
            </a:r>
            <a:endParaRPr lang="nl-NL" i="1">
              <a:latin typeface="Calibri" panose="020F0502020204030204" pitchFamily="34" charset="0"/>
            </a:endParaRPr>
          </a:p>
        </p:txBody>
      </p:sp>
      <p:sp>
        <p:nvSpPr>
          <p:cNvPr id="308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74700" y="602138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b="0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201863" y="2133600"/>
            <a:ext cx="2470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Wat wordt er beweerd? </a:t>
            </a:r>
            <a:endParaRPr lang="nl-NL" b="0">
              <a:latin typeface="Calibri" panose="020F0502020204030204" pitchFamily="34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2525713" y="5146675"/>
            <a:ext cx="2622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0">
                <a:latin typeface="Calibri" panose="020F0502020204030204" pitchFamily="34" charset="0"/>
              </a:rPr>
              <a:t>Wat mag je nu besluiten?</a:t>
            </a:r>
            <a:r>
              <a:rPr lang="nl-BE" b="0"/>
              <a:t> </a:t>
            </a:r>
            <a:endParaRPr lang="nl-NL" b="0"/>
          </a:p>
        </p:txBody>
      </p:sp>
      <p:pic>
        <p:nvPicPr>
          <p:cNvPr id="20" name="Afbeelding 19" descr="22a_bewijs_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800" y="4610100"/>
            <a:ext cx="2378075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Afbeelding 20" descr="22a_bewijs_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800" y="4610100"/>
            <a:ext cx="2378075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Afbeelding 21" descr="22a_bewijs_3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800" y="4610100"/>
            <a:ext cx="2378075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7" grpId="0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3082" grpId="0" animBg="1"/>
      <p:bldP spid="11" grpId="0"/>
      <p:bldP spid="12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418</Words>
  <Application>Microsoft Office PowerPoint</Application>
  <PresentationFormat>Diavoorstelling (4:3)</PresentationFormat>
  <Paragraphs>64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3" baseType="lpstr">
      <vt:lpstr>Arial</vt:lpstr>
      <vt:lpstr>Calibri</vt:lpstr>
      <vt:lpstr>Comic Sans MS</vt:lpstr>
      <vt:lpstr>Impact</vt:lpstr>
      <vt:lpstr>Wingdings 2</vt:lpstr>
      <vt:lpstr>Wingdings</vt:lpstr>
      <vt:lpstr>Standaardontwerp</vt:lpstr>
      <vt:lpstr>Microsoft Vergelijking 3.0</vt:lpstr>
      <vt:lpstr>       Bewijzen met congruente driehoeken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65</cp:revision>
  <dcterms:created xsi:type="dcterms:W3CDTF">2009-11-24T15:08:55Z</dcterms:created>
  <dcterms:modified xsi:type="dcterms:W3CDTF">2013-12-08T10:05:19Z</dcterms:modified>
</cp:coreProperties>
</file>