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C59C22"/>
    <a:srgbClr val="17469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8518EA-C77A-4A9F-879C-310726F5A3C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352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A3040-B061-490B-A943-6C348804894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92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29DC04-888A-4298-A57F-7387CF9A7A3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546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AB208E-E47B-4138-A9D7-848CE341440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9480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9AE6-F305-43F7-AE27-B9BFE5949B5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2334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C01C70-6863-4CAA-8CE0-A298E4670B5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427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2E8CC-D1F4-4451-89CB-04F6F7D2E86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482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D966D-9DAE-40BA-BBE9-49C887A7B61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715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CEAC1-892A-4389-A7E1-13131354F1E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950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B4BA89-258A-4528-A3C2-AB5E1B0CFEF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766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81A134-B626-4EE0-9767-E0ED2CB0471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39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BAB8BD-7C8F-4B8C-BE29-F52DBEBA244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57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FA0D3F-0565-4F09-B83D-ED7728F42061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2.%20Pelckmans%202de%20jaar%20-%20versie%202%20-%20W2013\00.%20Matrix%202de%20jaar\02.%20Matrix%202%20-%20Presentaties%20en%20applets%20meetkunde\27b_omg_eigenschap_basishoeken_gelijkbenige_driehoek.html" TargetMode="External"/><Relationship Id="rId2" Type="http://schemas.openxmlformats.org/officeDocument/2006/relationships/hyperlink" Target="file:///C:\02.%20Pelckmans%202de%20jaar%20-%20versie%202%20-%20W2013\00.%20Matrix%202de%20jaar\02.%20Matrix%202%20-%20Presentaties%20en%20applets%20meetkunde\27a_eigenschap_basishoeken_gelijkbenige_driehoek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2.%20Pelckmans%202de%20jaar%20-%20versie%202%20-%20W2013\00.%20Matrix%202de%20jaar\02.%20Matrix%202%20-%20Presentaties%20en%20applets%20meetkunde\27d_omg_eigenschap_hoeken_gelijkzijdige_driehoek.html" TargetMode="External"/><Relationship Id="rId2" Type="http://schemas.openxmlformats.org/officeDocument/2006/relationships/hyperlink" Target="file:///C:\02.%20Pelckmans%202de%20jaar%20-%20versie%202%20-%20W2013\00.%20Matrix%202de%20jaar\02.%20Matrix%202%20-%20Presentaties%20en%20applets%20meetkunde\27c_eigenschap_hoeken_gelijkzijdige_driehoek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12700" y="2770188"/>
            <a:ext cx="9144000" cy="989012"/>
          </a:xfr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/>
          <a:lstStyle/>
          <a:p>
            <a:pPr algn="l" eaLnBrk="1" hangingPunct="1"/>
            <a:r>
              <a:rPr lang="nl-BE" sz="3200" b="1" i="1" smtClean="0">
                <a:solidFill>
                  <a:srgbClr val="002C5E"/>
                </a:solidFill>
                <a:latin typeface="Comic Sans MS" panose="030F0702030302020204" pitchFamily="66" charset="0"/>
              </a:rPr>
              <a:t>       </a:t>
            </a: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De basishoeken in een gelijkbenige</a:t>
            </a:r>
            <a:b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</a:b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       driehoek</a:t>
            </a:r>
            <a:endParaRPr lang="nl-NL" sz="3200" b="1" i="1" smtClean="0">
              <a:solidFill>
                <a:srgbClr val="174691"/>
              </a:solidFill>
              <a:latin typeface="Comic Sans MS" panose="030F0702030302020204" pitchFamily="66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551738" y="65547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© André Snijers</a:t>
            </a: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M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A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R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T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X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I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W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K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U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N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E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D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I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S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 b="1">
                  <a:solidFill>
                    <a:srgbClr val="174691"/>
                  </a:solidFill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3175" y="2770188"/>
            <a:ext cx="1046163" cy="1000125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chemeClr val="bg1"/>
                </a:solidFill>
                <a:latin typeface="Comic Sans MS" panose="030F0702030302020204" pitchFamily="66" charset="0"/>
              </a:rPr>
              <a:t>M27</a:t>
            </a:r>
            <a:endParaRPr lang="nl-NL" sz="2800" b="1" i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308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De basishoeken in een gelijkbenige driehoek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8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M27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43926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De basishoeken in een gelijkbenige driehoek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4551363" y="3933825"/>
            <a:ext cx="26543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>
                <a:latin typeface="Calibri" panose="020F0502020204030204" pitchFamily="34" charset="0"/>
              </a:rPr>
              <a:t>Een driehoek is gelijkbenig</a:t>
            </a:r>
          </a:p>
          <a:p>
            <a:pPr algn="ctr" eaLnBrk="1" hangingPunct="1"/>
            <a:r>
              <a:rPr lang="nl-BE">
                <a:latin typeface="Calibri" panose="020F0502020204030204" pitchFamily="34" charset="0"/>
              </a:rPr>
              <a:t>a.s.a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1844675"/>
            <a:ext cx="1571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Op verkenning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4538663" y="4521200"/>
            <a:ext cx="3114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de basishoeken even groot zijn.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3091" name="Group 19"/>
          <p:cNvGrpSpPr>
            <a:grpSpLocks/>
          </p:cNvGrpSpPr>
          <p:nvPr/>
        </p:nvGrpSpPr>
        <p:grpSpPr bwMode="auto">
          <a:xfrm>
            <a:off x="4545013" y="5084763"/>
            <a:ext cx="1654175" cy="936625"/>
            <a:chOff x="2863" y="3203"/>
            <a:chExt cx="1042" cy="590"/>
          </a:xfrm>
        </p:grpSpPr>
        <p:sp>
          <p:nvSpPr>
            <p:cNvPr id="3086" name="Text Box 15"/>
            <p:cNvSpPr txBox="1">
              <a:spLocks noChangeArrowheads="1"/>
            </p:cNvSpPr>
            <p:nvPr/>
          </p:nvSpPr>
          <p:spPr bwMode="auto">
            <a:xfrm>
              <a:off x="2863" y="3203"/>
              <a:ext cx="104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>
                  <a:latin typeface="Calibri" panose="020F0502020204030204" pitchFamily="34" charset="0"/>
                </a:rPr>
                <a:t>In </a:t>
              </a:r>
              <a:r>
                <a:rPr lang="nl-BE"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∆</a:t>
              </a:r>
              <a:r>
                <a:rPr lang="nl-BE">
                  <a:latin typeface="Lucida Sans Unicode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 </a:t>
              </a:r>
              <a:r>
                <a:rPr lang="nl-BE"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ABC geldt:</a:t>
              </a:r>
            </a:p>
            <a:p>
              <a:pPr algn="ctr" eaLnBrk="1" hangingPunct="1"/>
              <a:r>
                <a:rPr lang="nl-BE"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|AB| = |AC|</a:t>
              </a:r>
            </a:p>
          </p:txBody>
        </p:sp>
        <p:sp>
          <p:nvSpPr>
            <p:cNvPr id="3" name="AutoShape 26"/>
            <p:cNvSpPr>
              <a:spLocks noChangeArrowheads="1"/>
            </p:cNvSpPr>
            <p:nvPr/>
          </p:nvSpPr>
          <p:spPr bwMode="auto">
            <a:xfrm>
              <a:off x="3346" y="3612"/>
              <a:ext cx="79" cy="181"/>
            </a:xfrm>
            <a:prstGeom prst="upDownArrow">
              <a:avLst>
                <a:gd name="adj1" fmla="val 50000"/>
                <a:gd name="adj2" fmla="val 45823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sp>
        <p:nvSpPr>
          <p:cNvPr id="3082" name="AutoShape 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784225" y="2420938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5" name="AutoShape 7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2844800" y="2420938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3094" name="Group 22"/>
          <p:cNvGrpSpPr>
            <a:grpSpLocks/>
          </p:cNvGrpSpPr>
          <p:nvPr/>
        </p:nvGrpSpPr>
        <p:grpSpPr bwMode="auto">
          <a:xfrm>
            <a:off x="4843463" y="5903913"/>
            <a:ext cx="1068387" cy="465137"/>
            <a:chOff x="3051" y="3719"/>
            <a:chExt cx="673" cy="293"/>
          </a:xfrm>
        </p:grpSpPr>
        <p:sp>
          <p:nvSpPr>
            <p:cNvPr id="4" name="Text Box 15"/>
            <p:cNvSpPr txBox="1">
              <a:spLocks noChangeArrowheads="1"/>
            </p:cNvSpPr>
            <p:nvPr/>
          </p:nvSpPr>
          <p:spPr bwMode="auto">
            <a:xfrm>
              <a:off x="3051" y="3781"/>
              <a:ext cx="6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|B| = |C|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3116" y="372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3093" name="Text Box 21"/>
            <p:cNvSpPr txBox="1">
              <a:spLocks noChangeArrowheads="1"/>
            </p:cNvSpPr>
            <p:nvPr/>
          </p:nvSpPr>
          <p:spPr bwMode="auto">
            <a:xfrm>
              <a:off x="3476" y="371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grpSp>
        <p:nvGrpSpPr>
          <p:cNvPr id="3096" name="Group 24"/>
          <p:cNvGrpSpPr>
            <a:grpSpLocks/>
          </p:cNvGrpSpPr>
          <p:nvPr/>
        </p:nvGrpSpPr>
        <p:grpSpPr bwMode="auto">
          <a:xfrm>
            <a:off x="323850" y="3357563"/>
            <a:ext cx="3168650" cy="2871787"/>
            <a:chOff x="204" y="2115"/>
            <a:chExt cx="1996" cy="1809"/>
          </a:xfrm>
        </p:grpSpPr>
        <p:sp>
          <p:nvSpPr>
            <p:cNvPr id="3084" name="Text Box 28"/>
            <p:cNvSpPr txBox="1">
              <a:spLocks noChangeArrowheads="1"/>
            </p:cNvSpPr>
            <p:nvPr/>
          </p:nvSpPr>
          <p:spPr bwMode="auto">
            <a:xfrm>
              <a:off x="204" y="2115"/>
              <a:ext cx="7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 i="1">
                  <a:latin typeface="Calibri" panose="020F0502020204030204" pitchFamily="34" charset="0"/>
                </a:rPr>
                <a:t>Eigenschap</a:t>
              </a:r>
              <a:endParaRPr lang="nl-NL" b="1" i="1">
                <a:latin typeface="Calibri" panose="020F0502020204030204" pitchFamily="34" charset="0"/>
              </a:endParaRPr>
            </a:p>
          </p:txBody>
        </p:sp>
        <p:pic>
          <p:nvPicPr>
            <p:cNvPr id="3095" name="Picture 23" descr="01a_gelijkbenige_driehoek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2432"/>
              <a:ext cx="1860" cy="1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87" grpId="0"/>
      <p:bldP spid="2" grpId="0"/>
      <p:bldP spid="3082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17411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De basishoeken in een gelijkbenige driehoek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7412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M27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388778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De hoeken in een gelijkzijdige driehoek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4522788" y="3933825"/>
            <a:ext cx="2616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>
                <a:latin typeface="Calibri" panose="020F0502020204030204" pitchFamily="34" charset="0"/>
              </a:rPr>
              <a:t>Een driehoek is gelijkzijdig</a:t>
            </a:r>
          </a:p>
          <a:p>
            <a:pPr algn="ctr" eaLnBrk="1" hangingPunct="1"/>
            <a:r>
              <a:rPr lang="nl-BE">
                <a:latin typeface="Calibri" panose="020F0502020204030204" pitchFamily="34" charset="0"/>
              </a:rPr>
              <a:t>a.s.a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1844675"/>
            <a:ext cx="1571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Op verkenning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4538663" y="4521200"/>
            <a:ext cx="2654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de hoeken even groot zijn.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17417" name="Group 9"/>
          <p:cNvGrpSpPr>
            <a:grpSpLocks/>
          </p:cNvGrpSpPr>
          <p:nvPr/>
        </p:nvGrpSpPr>
        <p:grpSpPr bwMode="auto">
          <a:xfrm>
            <a:off x="4535488" y="5084763"/>
            <a:ext cx="2276475" cy="936625"/>
            <a:chOff x="2669" y="3203"/>
            <a:chExt cx="1434" cy="590"/>
          </a:xfrm>
        </p:grpSpPr>
        <p:sp>
          <p:nvSpPr>
            <p:cNvPr id="17418" name="Text Box 15"/>
            <p:cNvSpPr txBox="1">
              <a:spLocks noChangeArrowheads="1"/>
            </p:cNvSpPr>
            <p:nvPr/>
          </p:nvSpPr>
          <p:spPr bwMode="auto">
            <a:xfrm>
              <a:off x="2669" y="3203"/>
              <a:ext cx="143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>
                  <a:latin typeface="Calibri" panose="020F0502020204030204" pitchFamily="34" charset="0"/>
                </a:rPr>
                <a:t>In </a:t>
              </a:r>
              <a:r>
                <a:rPr lang="nl-BE"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driehoek</a:t>
              </a:r>
              <a:r>
                <a:rPr lang="nl-BE">
                  <a:latin typeface="Lucida Sans Unicode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 </a:t>
              </a:r>
              <a:r>
                <a:rPr lang="nl-BE"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ABC geldt:</a:t>
              </a:r>
            </a:p>
            <a:p>
              <a:pPr algn="ctr" eaLnBrk="1" hangingPunct="1"/>
              <a:r>
                <a:rPr lang="nl-BE">
                  <a:latin typeface="Calibri" panose="020F050202020403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rPr>
                <a:t>|AB| = |BC| = |CA|</a:t>
              </a:r>
            </a:p>
          </p:txBody>
        </p:sp>
        <p:sp>
          <p:nvSpPr>
            <p:cNvPr id="17419" name="AutoShape 26"/>
            <p:cNvSpPr>
              <a:spLocks noChangeArrowheads="1"/>
            </p:cNvSpPr>
            <p:nvPr/>
          </p:nvSpPr>
          <p:spPr bwMode="auto">
            <a:xfrm>
              <a:off x="3346" y="3612"/>
              <a:ext cx="79" cy="181"/>
            </a:xfrm>
            <a:prstGeom prst="upDownArrow">
              <a:avLst>
                <a:gd name="adj1" fmla="val 50000"/>
                <a:gd name="adj2" fmla="val 45823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sp>
        <p:nvSpPr>
          <p:cNvPr id="3082" name="AutoShape 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784225" y="2420938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5" name="AutoShape 7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2844800" y="2420938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17432" name="Group 24"/>
          <p:cNvGrpSpPr>
            <a:grpSpLocks/>
          </p:cNvGrpSpPr>
          <p:nvPr/>
        </p:nvGrpSpPr>
        <p:grpSpPr bwMode="auto">
          <a:xfrm>
            <a:off x="4244975" y="5980113"/>
            <a:ext cx="2847975" cy="588962"/>
            <a:chOff x="2486" y="3767"/>
            <a:chExt cx="1794" cy="371"/>
          </a:xfrm>
        </p:grpSpPr>
        <p:sp>
          <p:nvSpPr>
            <p:cNvPr id="4" name="Text Box 15"/>
            <p:cNvSpPr txBox="1">
              <a:spLocks noChangeArrowheads="1"/>
            </p:cNvSpPr>
            <p:nvPr/>
          </p:nvSpPr>
          <p:spPr bwMode="auto">
            <a:xfrm>
              <a:off x="2486" y="3834"/>
              <a:ext cx="179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|A| = |B| = |C| =           = 60°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7425" name="Text Box 17"/>
            <p:cNvSpPr txBox="1">
              <a:spLocks noChangeArrowheads="1"/>
            </p:cNvSpPr>
            <p:nvPr/>
          </p:nvSpPr>
          <p:spPr bwMode="auto">
            <a:xfrm>
              <a:off x="2904" y="376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7426" name="Text Box 18"/>
            <p:cNvSpPr txBox="1">
              <a:spLocks noChangeArrowheads="1"/>
            </p:cNvSpPr>
            <p:nvPr/>
          </p:nvSpPr>
          <p:spPr bwMode="auto">
            <a:xfrm>
              <a:off x="3257" y="3768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7427" name="Text Box 19"/>
            <p:cNvSpPr txBox="1">
              <a:spLocks noChangeArrowheads="1"/>
            </p:cNvSpPr>
            <p:nvPr/>
          </p:nvSpPr>
          <p:spPr bwMode="auto">
            <a:xfrm>
              <a:off x="2556" y="377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grpSp>
          <p:nvGrpSpPr>
            <p:cNvPr id="17431" name="Group 23"/>
            <p:cNvGrpSpPr>
              <a:grpSpLocks/>
            </p:cNvGrpSpPr>
            <p:nvPr/>
          </p:nvGrpSpPr>
          <p:grpSpPr bwMode="auto">
            <a:xfrm>
              <a:off x="3546" y="3767"/>
              <a:ext cx="384" cy="371"/>
              <a:chOff x="4012" y="1521"/>
              <a:chExt cx="384" cy="371"/>
            </a:xfrm>
          </p:grpSpPr>
          <p:sp>
            <p:nvSpPr>
              <p:cNvPr id="17428" name="Text Box 20"/>
              <p:cNvSpPr txBox="1">
                <a:spLocks noChangeArrowheads="1"/>
              </p:cNvSpPr>
              <p:nvPr/>
            </p:nvSpPr>
            <p:spPr bwMode="auto">
              <a:xfrm>
                <a:off x="4012" y="1521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>
                    <a:latin typeface="Calibri" panose="020F0502020204030204" pitchFamily="34" charset="0"/>
                  </a:rPr>
                  <a:t>180°</a:t>
                </a:r>
                <a:endParaRPr lang="nl-NL">
                  <a:latin typeface="Calibri" panose="020F0502020204030204" pitchFamily="34" charset="0"/>
                </a:endParaRPr>
              </a:p>
            </p:txBody>
          </p:sp>
          <p:sp>
            <p:nvSpPr>
              <p:cNvPr id="17429" name="Text Box 21"/>
              <p:cNvSpPr txBox="1">
                <a:spLocks noChangeArrowheads="1"/>
              </p:cNvSpPr>
              <p:nvPr/>
            </p:nvSpPr>
            <p:spPr bwMode="auto">
              <a:xfrm>
                <a:off x="4094" y="1661"/>
                <a:ext cx="1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>
                    <a:latin typeface="Calibri" panose="020F0502020204030204" pitchFamily="34" charset="0"/>
                  </a:rPr>
                  <a:t>3</a:t>
                </a:r>
                <a:endParaRPr lang="nl-NL">
                  <a:latin typeface="Calibri" panose="020F0502020204030204" pitchFamily="34" charset="0"/>
                </a:endParaRPr>
              </a:p>
            </p:txBody>
          </p:sp>
          <p:sp>
            <p:nvSpPr>
              <p:cNvPr id="17430" name="Line 22"/>
              <p:cNvSpPr>
                <a:spLocks noChangeShapeType="1"/>
              </p:cNvSpPr>
              <p:nvPr/>
            </p:nvSpPr>
            <p:spPr bwMode="auto">
              <a:xfrm>
                <a:off x="4059" y="1706"/>
                <a:ext cx="27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</p:grpSp>
      <p:grpSp>
        <p:nvGrpSpPr>
          <p:cNvPr id="17434" name="Group 26"/>
          <p:cNvGrpSpPr>
            <a:grpSpLocks/>
          </p:cNvGrpSpPr>
          <p:nvPr/>
        </p:nvGrpSpPr>
        <p:grpSpPr bwMode="auto">
          <a:xfrm>
            <a:off x="323850" y="3357563"/>
            <a:ext cx="2566988" cy="2951162"/>
            <a:chOff x="204" y="2115"/>
            <a:chExt cx="1617" cy="1859"/>
          </a:xfrm>
        </p:grpSpPr>
        <p:sp>
          <p:nvSpPr>
            <p:cNvPr id="17422" name="Text Box 28"/>
            <p:cNvSpPr txBox="1">
              <a:spLocks noChangeArrowheads="1"/>
            </p:cNvSpPr>
            <p:nvPr/>
          </p:nvSpPr>
          <p:spPr bwMode="auto">
            <a:xfrm>
              <a:off x="204" y="2115"/>
              <a:ext cx="7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 i="1">
                  <a:latin typeface="Calibri" panose="020F0502020204030204" pitchFamily="34" charset="0"/>
                </a:rPr>
                <a:t>Eigenschap</a:t>
              </a:r>
              <a:endParaRPr lang="nl-NL" b="1" i="1">
                <a:latin typeface="Calibri" panose="020F0502020204030204" pitchFamily="34" charset="0"/>
              </a:endParaRPr>
            </a:p>
          </p:txBody>
        </p:sp>
        <p:pic>
          <p:nvPicPr>
            <p:cNvPr id="17433" name="Picture 25" descr="02a_gelijkzijdige_driehoek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2459"/>
              <a:ext cx="1481" cy="15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87" grpId="0"/>
      <p:bldP spid="2" grpId="0"/>
      <p:bldP spid="3082" grpId="0" animBg="1"/>
      <p:bldP spid="5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139</Words>
  <Application>Microsoft Office PowerPoint</Application>
  <PresentationFormat>Diavoorstelling (4:3)</PresentationFormat>
  <Paragraphs>47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Calibri</vt:lpstr>
      <vt:lpstr>Comic Sans MS</vt:lpstr>
      <vt:lpstr>Impact</vt:lpstr>
      <vt:lpstr>Lucida Sans Unicode</vt:lpstr>
      <vt:lpstr>Standaardontwerp</vt:lpstr>
      <vt:lpstr>       De basishoeken in een gelijkbenige        driehoek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68</cp:revision>
  <dcterms:created xsi:type="dcterms:W3CDTF">2009-11-24T15:08:55Z</dcterms:created>
  <dcterms:modified xsi:type="dcterms:W3CDTF">2013-12-08T13:19:37Z</dcterms:modified>
</cp:coreProperties>
</file>