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C59C22"/>
    <a:srgbClr val="17469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3E8C1C-4073-43DF-9622-77133ED3CBF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3517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920F78-AD49-4DA2-A1DB-A97027AE8FF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757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719AC-D07A-4C6D-9638-00713A68241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7545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895D4-6CE5-4645-87AA-7E85126A076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21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D70754-C7BD-4874-9EBB-92FEF78DACC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359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E66A17-ADBD-4A95-B508-4234C2723A0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582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2EFC8C-1292-407C-9279-3570E0D7516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407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4DFD7B-0F6E-4744-ADA9-2B988063D61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885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7A808-6240-47E4-B45F-9DA754142E1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0787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99EAB-CBE2-4128-AB3D-4AABD6D96BE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5047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FDF7E8-B621-4CD8-AABA-52FAC0C2DA1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89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A9F60-3055-4C98-B529-D822E40111A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600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CB0FB9-8768-4F0C-95AE-9F65A984AC5F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C:\02.%20Pelckmans%202de%20jaar%20-%20versie%202%20-%20W2013\00.%20Matrix%202de%20jaar\02.%20Matrix%202%20-%20Presentaties%20en%20applets%20meetkunde\28a_begrip_buitenhoek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file:///C:\02.%20Pelckmans%202de%20jaar%20-%20versie%202%20-%20W2013\00.%20Matrix%202de%20jaar\02.%20Matrix%202%20-%20Presentaties%20en%20applets%20meetkunde\28b_buitenhoek_meting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12700" y="2770188"/>
            <a:ext cx="9144000" cy="989012"/>
          </a:xfr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/>
          <a:lstStyle/>
          <a:p>
            <a:pPr algn="l" eaLnBrk="1" hangingPunct="1"/>
            <a:r>
              <a:rPr lang="nl-BE" sz="3200" b="1" i="1" smtClean="0">
                <a:solidFill>
                  <a:srgbClr val="002C5E"/>
                </a:solidFill>
                <a:latin typeface="Comic Sans MS" panose="030F0702030302020204" pitchFamily="66" charset="0"/>
              </a:rPr>
              <a:t>       </a:t>
            </a:r>
            <a:r>
              <a:rPr lang="nl-BE" sz="3200" b="1" i="1" smtClean="0">
                <a:solidFill>
                  <a:srgbClr val="174691"/>
                </a:solidFill>
                <a:latin typeface="Comic Sans MS" panose="030F0702030302020204" pitchFamily="66" charset="0"/>
              </a:rPr>
              <a:t>Een buitenhoek van een driehoek</a:t>
            </a:r>
            <a:endParaRPr lang="nl-NL" sz="3200" b="1" i="1" smtClean="0">
              <a:solidFill>
                <a:srgbClr val="174691"/>
              </a:solidFill>
              <a:latin typeface="Comic Sans MS" panose="030F0702030302020204" pitchFamily="66" charset="0"/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7551738" y="65547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© André Snijers</a:t>
            </a:r>
          </a:p>
        </p:txBody>
      </p:sp>
      <p:sp>
        <p:nvSpPr>
          <p:cNvPr id="2052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grpSp>
        <p:nvGrpSpPr>
          <p:cNvPr id="2053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M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6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A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7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R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8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T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9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X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60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I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61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2062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W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3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2064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K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5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U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6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N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7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E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8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D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9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I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70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S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71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2072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grpSp>
          <p:nvGrpSpPr>
            <p:cNvPr id="2073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2074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nl-BE"/>
              </a:p>
            </p:txBody>
          </p:sp>
          <p:sp>
            <p:nvSpPr>
              <p:cNvPr id="2075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nl-BE"/>
              </a:p>
            </p:txBody>
          </p:sp>
          <p:sp>
            <p:nvSpPr>
              <p:cNvPr id="2076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 b="1">
                  <a:solidFill>
                    <a:srgbClr val="174691"/>
                  </a:solidFill>
                </a:endParaRPr>
              </a:p>
            </p:txBody>
          </p:sp>
        </p:grpSp>
      </p:grpSp>
      <p:sp>
        <p:nvSpPr>
          <p:cNvPr id="2054" name="Text Box 50"/>
          <p:cNvSpPr txBox="1">
            <a:spLocks noChangeArrowheads="1"/>
          </p:cNvSpPr>
          <p:nvPr/>
        </p:nvSpPr>
        <p:spPr bwMode="auto">
          <a:xfrm>
            <a:off x="-3175" y="2770188"/>
            <a:ext cx="1046163" cy="1000125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 sz="2800" b="1" i="1">
                <a:solidFill>
                  <a:schemeClr val="bg1"/>
                </a:solidFill>
                <a:latin typeface="Comic Sans MS" panose="030F0702030302020204" pitchFamily="66" charset="0"/>
              </a:rPr>
              <a:t>M28</a:t>
            </a:r>
            <a:endParaRPr lang="nl-NL" sz="2800" b="1" i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3088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Een buitenhoek van een driehoek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089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M28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338455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Een buitenhoek van een driehoek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044950" y="4227513"/>
            <a:ext cx="50212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Een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buitenhoek van een driehoek</a:t>
            </a:r>
            <a:r>
              <a:rPr lang="nl-BE">
                <a:latin typeface="Calibri" panose="020F0502020204030204" pitchFamily="34" charset="0"/>
              </a:rPr>
              <a:t> is een nevenhoek</a:t>
            </a:r>
          </a:p>
          <a:p>
            <a:pPr eaLnBrk="1" hangingPunct="1"/>
            <a:r>
              <a:rPr lang="nl-BE">
                <a:latin typeface="Calibri" panose="020F0502020204030204" pitchFamily="34" charset="0"/>
              </a:rPr>
              <a:t>van een binnenhoek van de driehoek.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23850" y="1844675"/>
            <a:ext cx="1571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Op verkenning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082" name="AutoShape 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784225" y="2420938"/>
            <a:ext cx="719138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4806950" y="5603875"/>
            <a:ext cx="1870075" cy="465138"/>
            <a:chOff x="3051" y="3294"/>
            <a:chExt cx="1178" cy="293"/>
          </a:xfrm>
        </p:grpSpPr>
        <p:sp>
          <p:nvSpPr>
            <p:cNvPr id="4" name="Text Box 15"/>
            <p:cNvSpPr txBox="1">
              <a:spLocks noChangeArrowheads="1"/>
            </p:cNvSpPr>
            <p:nvPr/>
          </p:nvSpPr>
          <p:spPr bwMode="auto">
            <a:xfrm>
              <a:off x="3051" y="3356"/>
              <a:ext cx="11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|B</a:t>
              </a:r>
              <a:r>
                <a:rPr lang="nl-BE" b="1" baseline="-25000">
                  <a:latin typeface="Calibri" panose="020F0502020204030204" pitchFamily="34" charset="0"/>
                </a:rPr>
                <a:t>1</a:t>
              </a:r>
              <a:r>
                <a:rPr lang="nl-BE">
                  <a:latin typeface="Calibri" panose="020F0502020204030204" pitchFamily="34" charset="0"/>
                </a:rPr>
                <a:t>| + |B</a:t>
              </a:r>
              <a:r>
                <a:rPr lang="nl-BE" b="1" baseline="-25000">
                  <a:latin typeface="Calibri" panose="020F0502020204030204" pitchFamily="34" charset="0"/>
                </a:rPr>
                <a:t>2</a:t>
              </a:r>
              <a:r>
                <a:rPr lang="nl-BE">
                  <a:latin typeface="Calibri" panose="020F0502020204030204" pitchFamily="34" charset="0"/>
                </a:rPr>
                <a:t>| = 180°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>
              <a:off x="3116" y="3295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3093" name="Text Box 21"/>
            <p:cNvSpPr txBox="1">
              <a:spLocks noChangeArrowheads="1"/>
            </p:cNvSpPr>
            <p:nvPr/>
          </p:nvSpPr>
          <p:spPr bwMode="auto">
            <a:xfrm>
              <a:off x="3524" y="329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grpSp>
        <p:nvGrpSpPr>
          <p:cNvPr id="3099" name="Group 27"/>
          <p:cNvGrpSpPr>
            <a:grpSpLocks/>
          </p:cNvGrpSpPr>
          <p:nvPr/>
        </p:nvGrpSpPr>
        <p:grpSpPr bwMode="auto">
          <a:xfrm>
            <a:off x="4048125" y="4941888"/>
            <a:ext cx="3635375" cy="750887"/>
            <a:chOff x="2859" y="2903"/>
            <a:chExt cx="2290" cy="473"/>
          </a:xfrm>
        </p:grpSpPr>
        <p:sp>
          <p:nvSpPr>
            <p:cNvPr id="2" name="Text Box 15"/>
            <p:cNvSpPr txBox="1">
              <a:spLocks noChangeArrowheads="1"/>
            </p:cNvSpPr>
            <p:nvPr/>
          </p:nvSpPr>
          <p:spPr bwMode="auto">
            <a:xfrm>
              <a:off x="2859" y="2972"/>
              <a:ext cx="229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In driehoek ABC is B</a:t>
              </a:r>
              <a:r>
                <a:rPr lang="nl-BE" b="1" baseline="-25000">
                  <a:latin typeface="Calibri" panose="020F0502020204030204" pitchFamily="34" charset="0"/>
                </a:rPr>
                <a:t>2</a:t>
              </a:r>
              <a:r>
                <a:rPr lang="nl-BE">
                  <a:latin typeface="Calibri" panose="020F0502020204030204" pitchFamily="34" charset="0"/>
                </a:rPr>
                <a:t> een buitenhoek</a:t>
              </a:r>
            </a:p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                          a.s.a.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3098" name="Text Box 26"/>
            <p:cNvSpPr txBox="1">
              <a:spLocks noChangeArrowheads="1"/>
            </p:cNvSpPr>
            <p:nvPr/>
          </p:nvSpPr>
          <p:spPr bwMode="auto">
            <a:xfrm>
              <a:off x="3956" y="290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grpSp>
        <p:nvGrpSpPr>
          <p:cNvPr id="3105" name="Group 33"/>
          <p:cNvGrpSpPr>
            <a:grpSpLocks/>
          </p:cNvGrpSpPr>
          <p:nvPr/>
        </p:nvGrpSpPr>
        <p:grpSpPr bwMode="auto">
          <a:xfrm>
            <a:off x="323850" y="3357563"/>
            <a:ext cx="3241675" cy="3240087"/>
            <a:chOff x="204" y="2115"/>
            <a:chExt cx="2042" cy="2041"/>
          </a:xfrm>
        </p:grpSpPr>
        <p:sp>
          <p:nvSpPr>
            <p:cNvPr id="3084" name="Text Box 28"/>
            <p:cNvSpPr txBox="1">
              <a:spLocks noChangeArrowheads="1"/>
            </p:cNvSpPr>
            <p:nvPr/>
          </p:nvSpPr>
          <p:spPr bwMode="auto">
            <a:xfrm>
              <a:off x="204" y="2115"/>
              <a:ext cx="6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b="1" i="1">
                  <a:latin typeface="Calibri" panose="020F0502020204030204" pitchFamily="34" charset="0"/>
                </a:rPr>
                <a:t>Definitie</a:t>
              </a:r>
              <a:endParaRPr lang="nl-NL" b="1" i="1">
                <a:latin typeface="Calibri" panose="020F0502020204030204" pitchFamily="34" charset="0"/>
              </a:endParaRPr>
            </a:p>
          </p:txBody>
        </p:sp>
        <p:pic>
          <p:nvPicPr>
            <p:cNvPr id="3104" name="Picture 32" descr="02a_definitie_buitenhoek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2368"/>
              <a:ext cx="1951" cy="17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087" grpId="0"/>
      <p:bldP spid="30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18435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Een buitenhoek van een driehoek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8436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M28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489585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Eigenschap van een buitenhoek van een driehoek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722813" y="3933825"/>
            <a:ext cx="351472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Een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buitenhoek </a:t>
            </a:r>
            <a:r>
              <a:rPr lang="nl-BE">
                <a:latin typeface="Calibri" panose="020F0502020204030204" pitchFamily="34" charset="0"/>
              </a:rPr>
              <a:t>van een driehoek is</a:t>
            </a:r>
          </a:p>
          <a:p>
            <a:pPr eaLnBrk="1" hangingPunct="1"/>
            <a:r>
              <a:rPr lang="nl-BE">
                <a:latin typeface="Calibri" panose="020F0502020204030204" pitchFamily="34" charset="0"/>
              </a:rPr>
              <a:t>even groot als de som van de twee</a:t>
            </a:r>
          </a:p>
          <a:p>
            <a:pPr eaLnBrk="1" hangingPunct="1"/>
            <a:r>
              <a:rPr lang="nl-BE">
                <a:latin typeface="Calibri" panose="020F0502020204030204" pitchFamily="34" charset="0"/>
              </a:rPr>
              <a:t>niet-aanliggende binnenhoeken.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082" name="AutoShape 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784225" y="2493963"/>
            <a:ext cx="719138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23850" y="1916113"/>
            <a:ext cx="1571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Op verkenning</a:t>
            </a:r>
            <a:endParaRPr lang="nl-NL" b="1" i="1">
              <a:latin typeface="Calibri" panose="020F0502020204030204" pitchFamily="34" charset="0"/>
            </a:endParaRPr>
          </a:p>
        </p:txBody>
      </p:sp>
      <p:grpSp>
        <p:nvGrpSpPr>
          <p:cNvPr id="18462" name="Group 30"/>
          <p:cNvGrpSpPr>
            <a:grpSpLocks/>
          </p:cNvGrpSpPr>
          <p:nvPr/>
        </p:nvGrpSpPr>
        <p:grpSpPr bwMode="auto">
          <a:xfrm>
            <a:off x="4716463" y="4953000"/>
            <a:ext cx="3106737" cy="781050"/>
            <a:chOff x="2971" y="3120"/>
            <a:chExt cx="1957" cy="492"/>
          </a:xfrm>
        </p:grpSpPr>
        <p:sp>
          <p:nvSpPr>
            <p:cNvPr id="2" name="Text Box 15"/>
            <p:cNvSpPr txBox="1">
              <a:spLocks noChangeArrowheads="1"/>
            </p:cNvSpPr>
            <p:nvPr/>
          </p:nvSpPr>
          <p:spPr bwMode="auto">
            <a:xfrm>
              <a:off x="2971" y="3182"/>
              <a:ext cx="19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A</a:t>
              </a:r>
              <a:r>
                <a:rPr lang="nl-BE" b="1" baseline="-25000">
                  <a:latin typeface="Calibri" panose="020F0502020204030204" pitchFamily="34" charset="0"/>
                </a:rPr>
                <a:t>2</a:t>
              </a:r>
              <a:r>
                <a:rPr lang="nl-BE">
                  <a:latin typeface="Calibri" panose="020F0502020204030204" pitchFamily="34" charset="0"/>
                </a:rPr>
                <a:t> is een buitenhoek van ∆ABC.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2977" y="312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8455" name="AutoShape 23"/>
            <p:cNvSpPr>
              <a:spLocks noChangeArrowheads="1"/>
            </p:cNvSpPr>
            <p:nvPr/>
          </p:nvSpPr>
          <p:spPr bwMode="auto">
            <a:xfrm>
              <a:off x="3826" y="3451"/>
              <a:ext cx="79" cy="161"/>
            </a:xfrm>
            <a:prstGeom prst="downArrow">
              <a:avLst>
                <a:gd name="adj1" fmla="val 50000"/>
                <a:gd name="adj2" fmla="val 50949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18464" name="Group 32"/>
          <p:cNvGrpSpPr>
            <a:grpSpLocks/>
          </p:cNvGrpSpPr>
          <p:nvPr/>
        </p:nvGrpSpPr>
        <p:grpSpPr bwMode="auto">
          <a:xfrm>
            <a:off x="5270500" y="5716588"/>
            <a:ext cx="1706563" cy="469900"/>
            <a:chOff x="3320" y="3601"/>
            <a:chExt cx="1075" cy="296"/>
          </a:xfrm>
        </p:grpSpPr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3390" y="360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4" name="Text Box 15"/>
            <p:cNvSpPr txBox="1">
              <a:spLocks noChangeArrowheads="1"/>
            </p:cNvSpPr>
            <p:nvPr/>
          </p:nvSpPr>
          <p:spPr bwMode="auto">
            <a:xfrm>
              <a:off x="3320" y="3666"/>
              <a:ext cx="107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|A</a:t>
              </a:r>
              <a:r>
                <a:rPr lang="nl-BE" b="1" baseline="-25000">
                  <a:latin typeface="Calibri" panose="020F0502020204030204" pitchFamily="34" charset="0"/>
                </a:rPr>
                <a:t>2</a:t>
              </a:r>
              <a:r>
                <a:rPr lang="nl-BE">
                  <a:latin typeface="Calibri" panose="020F0502020204030204" pitchFamily="34" charset="0"/>
                </a:rPr>
                <a:t>| = |B| + |C|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3790" y="360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8457" name="Text Box 25"/>
            <p:cNvSpPr txBox="1">
              <a:spLocks noChangeArrowheads="1"/>
            </p:cNvSpPr>
            <p:nvPr/>
          </p:nvSpPr>
          <p:spPr bwMode="auto">
            <a:xfrm>
              <a:off x="4149" y="360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grpSp>
        <p:nvGrpSpPr>
          <p:cNvPr id="18461" name="Group 29"/>
          <p:cNvGrpSpPr>
            <a:grpSpLocks/>
          </p:cNvGrpSpPr>
          <p:nvPr/>
        </p:nvGrpSpPr>
        <p:grpSpPr bwMode="auto">
          <a:xfrm>
            <a:off x="323850" y="3500438"/>
            <a:ext cx="3816350" cy="2503487"/>
            <a:chOff x="204" y="2205"/>
            <a:chExt cx="2404" cy="1577"/>
          </a:xfrm>
        </p:grpSpPr>
        <p:sp>
          <p:nvSpPr>
            <p:cNvPr id="3" name="Text Box 28"/>
            <p:cNvSpPr txBox="1">
              <a:spLocks noChangeArrowheads="1"/>
            </p:cNvSpPr>
            <p:nvPr/>
          </p:nvSpPr>
          <p:spPr bwMode="auto">
            <a:xfrm>
              <a:off x="204" y="2205"/>
              <a:ext cx="7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b="1" i="1">
                  <a:latin typeface="Calibri" panose="020F0502020204030204" pitchFamily="34" charset="0"/>
                </a:rPr>
                <a:t>Eigenschap</a:t>
              </a:r>
              <a:endParaRPr lang="nl-NL" b="1" i="1">
                <a:latin typeface="Calibri" panose="020F0502020204030204" pitchFamily="34" charset="0"/>
              </a:endParaRPr>
            </a:p>
          </p:txBody>
        </p:sp>
        <p:pic>
          <p:nvPicPr>
            <p:cNvPr id="18460" name="Picture 28" descr="03a_eigenschap_buitenhoek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2523"/>
              <a:ext cx="2268" cy="12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467" name="Group 35"/>
          <p:cNvGrpSpPr>
            <a:grpSpLocks/>
          </p:cNvGrpSpPr>
          <p:nvPr/>
        </p:nvGrpSpPr>
        <p:grpSpPr bwMode="auto">
          <a:xfrm>
            <a:off x="1311275" y="6134100"/>
            <a:ext cx="2136775" cy="469900"/>
            <a:chOff x="826" y="3864"/>
            <a:chExt cx="1346" cy="296"/>
          </a:xfrm>
        </p:grpSpPr>
        <p:sp>
          <p:nvSpPr>
            <p:cNvPr id="18465" name="Text Box 33"/>
            <p:cNvSpPr txBox="1">
              <a:spLocks noChangeArrowheads="1"/>
            </p:cNvSpPr>
            <p:nvPr/>
          </p:nvSpPr>
          <p:spPr bwMode="auto">
            <a:xfrm>
              <a:off x="826" y="3929"/>
              <a:ext cx="13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|Â</a:t>
              </a:r>
              <a:r>
                <a:rPr lang="nl-BE" b="1" baseline="-25000">
                  <a:latin typeface="Calibri" panose="020F0502020204030204" pitchFamily="34" charset="0"/>
                </a:rPr>
                <a:t>2</a:t>
              </a:r>
              <a:r>
                <a:rPr lang="nl-BE">
                  <a:latin typeface="Calibri" panose="020F0502020204030204" pitchFamily="34" charset="0"/>
                </a:rPr>
                <a:t>|= 46° + 26° = 72°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8466" name="Text Box 34"/>
            <p:cNvSpPr txBox="1">
              <a:spLocks noChangeArrowheads="1"/>
            </p:cNvSpPr>
            <p:nvPr/>
          </p:nvSpPr>
          <p:spPr bwMode="auto">
            <a:xfrm>
              <a:off x="833" y="3864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nl-BE">
                <a:latin typeface="Calibri" panose="020F05020202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087" grpId="0"/>
      <p:bldP spid="3082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1964</TotalTime>
  <Words>146</Words>
  <Application>Microsoft Office PowerPoint</Application>
  <PresentationFormat>Diavoorstelling (4:3)</PresentationFormat>
  <Paragraphs>46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Comic Sans MS</vt:lpstr>
      <vt:lpstr>Impact</vt:lpstr>
      <vt:lpstr>Standaardontwerp</vt:lpstr>
      <vt:lpstr>       Een buitenhoek van een driehoek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73</cp:revision>
  <dcterms:created xsi:type="dcterms:W3CDTF">2009-11-24T15:08:55Z</dcterms:created>
  <dcterms:modified xsi:type="dcterms:W3CDTF">2013-12-08T13:27:22Z</dcterms:modified>
</cp:coreProperties>
</file>