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C59C22"/>
    <a:srgbClr val="17469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ED342-A6F6-4EB5-B22E-1153106A27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388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9A9AC-90B4-4DF6-BA35-35C5AD959CD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82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08D74-618E-4F87-9639-8E9483497D9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98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CB4B7-9DB3-4A62-8D76-9432E5BB7A2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9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44020-9FDD-4440-8432-4552FBD3E75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44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E0C90-7D3F-476E-9708-35035A83274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79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EE2A8-E860-49E8-BC16-79AA30D40C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15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575BB1-DD03-4DF9-A940-BAFBDE3036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89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41109-6FBA-428A-B145-248C8614891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837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71946-2738-4FCE-BF88-958147D10E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87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3A750-96B9-4380-BE4C-FE9CD541C5F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10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DF4DD-D091-4327-A3BC-BAFFC7CA364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15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FDA8F0-62A8-4671-9453-F5A388F29A3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hyperlink" Target="file:///C:\02.%20Pelckmans%202de%20jaar%20-%20versie%202%20-%20W2013\00.%20Matrix%202de%20jaar\02.%20Matrix%202%20-%20Presentaties%20en%20applets%20meetkunde\30a_verband_tussen_hoeken_en_zijden_in_een_driehoek.html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C:\02.%20Pelckmans%202de%20jaar%20-%20versie%202%20-%20W2013\00.%20Matrix%202de%20jaar\02.%20Matrix%202%20-%20Presentaties%20en%20applets%20meetkunde\30b_driehoeksongelijkheid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2700" y="2770188"/>
            <a:ext cx="9144000" cy="989012"/>
          </a:xfr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/>
          <a:lstStyle/>
          <a:p>
            <a:pPr algn="l" eaLnBrk="1" hangingPunct="1"/>
            <a:r>
              <a:rPr lang="nl-BE" sz="3200" b="1" i="1" smtClean="0">
                <a:solidFill>
                  <a:srgbClr val="002C5E"/>
                </a:solidFill>
                <a:latin typeface="Comic Sans MS" panose="030F0702030302020204" pitchFamily="66" charset="0"/>
              </a:rPr>
              <a:t>       </a:t>
            </a:r>
            <a:r>
              <a:rPr lang="nl-BE" sz="3200" b="1" i="1" smtClean="0">
                <a:solidFill>
                  <a:srgbClr val="174691"/>
                </a:solidFill>
                <a:latin typeface="Comic Sans MS" panose="030F0702030302020204" pitchFamily="66" charset="0"/>
              </a:rPr>
              <a:t>De driehoeksongelijkheid</a:t>
            </a:r>
            <a:endParaRPr lang="nl-NL" sz="3200" b="1" i="1" smtClean="0">
              <a:solidFill>
                <a:srgbClr val="17469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551738" y="65547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© André Snijers</a:t>
            </a: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M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A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R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T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X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chemeClr val="bg1"/>
                  </a:solidFill>
                </a:rPr>
                <a:t>I</a:t>
              </a:r>
              <a:endParaRPr lang="nl-NL" b="1">
                <a:solidFill>
                  <a:schemeClr val="bg1"/>
                </a:solidFill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W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K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U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N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E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D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I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chemeClr val="bg1"/>
                  </a:solidFill>
                </a:rPr>
                <a:t>S</a:t>
              </a:r>
              <a:endParaRPr lang="nl-NL" sz="1200" b="1">
                <a:solidFill>
                  <a:schemeClr val="bg1"/>
                </a:solidFill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1200" b="1">
                <a:solidFill>
                  <a:schemeClr val="bg1"/>
                </a:solidFill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nl-BE"/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 b="1">
                  <a:solidFill>
                    <a:srgbClr val="174691"/>
                  </a:solidFill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3175" y="2770188"/>
            <a:ext cx="1046163" cy="1000125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chemeClr val="bg1"/>
                </a:solidFill>
                <a:latin typeface="Comic Sans MS" panose="030F0702030302020204" pitchFamily="66" charset="0"/>
              </a:rPr>
              <a:t>M30</a:t>
            </a:r>
            <a:endParaRPr lang="nl-NL" sz="2800" b="1" i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308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driehoeksongelijkheid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8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55435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Het verband tussen de hoeken en zijden in een driehoek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107" name="Group 35"/>
          <p:cNvGrpSpPr>
            <a:grpSpLocks/>
          </p:cNvGrpSpPr>
          <p:nvPr/>
        </p:nvGrpSpPr>
        <p:grpSpPr bwMode="auto">
          <a:xfrm>
            <a:off x="323850" y="1844675"/>
            <a:ext cx="1571625" cy="1223963"/>
            <a:chOff x="204" y="1162"/>
            <a:chExt cx="990" cy="771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04" y="1162"/>
              <a:ext cx="9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Op verkenning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sp>
          <p:nvSpPr>
            <p:cNvPr id="3082" name="AutoShape 7">
              <a:hlinkClick r:id="" action="ppaction://noaction" highlightClick="1"/>
              <a:hlinkHover r:id="rId3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1525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3997325" y="4300538"/>
            <a:ext cx="46783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In elke driehoek ligt tegenover een grotere hoek</a:t>
            </a:r>
          </a:p>
          <a:p>
            <a:r>
              <a:rPr lang="nl-BE">
                <a:latin typeface="Calibri" panose="020F0502020204030204" pitchFamily="34" charset="0"/>
              </a:rPr>
              <a:t>een grotere zijde en omgekeerd.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3121" name="Group 49"/>
          <p:cNvGrpSpPr>
            <a:grpSpLocks/>
          </p:cNvGrpSpPr>
          <p:nvPr/>
        </p:nvGrpSpPr>
        <p:grpSpPr bwMode="auto">
          <a:xfrm>
            <a:off x="323850" y="3422650"/>
            <a:ext cx="3311525" cy="2976563"/>
            <a:chOff x="204" y="2156"/>
            <a:chExt cx="2086" cy="1875"/>
          </a:xfrm>
        </p:grpSpPr>
        <p:sp>
          <p:nvSpPr>
            <p:cNvPr id="3084" name="Text Box 28"/>
            <p:cNvSpPr txBox="1">
              <a:spLocks noChangeArrowheads="1"/>
            </p:cNvSpPr>
            <p:nvPr/>
          </p:nvSpPr>
          <p:spPr bwMode="auto">
            <a:xfrm>
              <a:off x="204" y="2156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Eigenschap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3120" name="Picture 48" descr="01a_verband_tussen_hoeken_en_zijden_in_een_driehoek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478"/>
              <a:ext cx="2086" cy="1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126" name="Object 54"/>
          <p:cNvGraphicFramePr>
            <a:graphicFrameLocks noChangeAspect="1"/>
          </p:cNvGraphicFramePr>
          <p:nvPr/>
        </p:nvGraphicFramePr>
        <p:xfrm>
          <a:off x="5592763" y="5037138"/>
          <a:ext cx="6111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Vergelijking" r:id="rId5" imgW="507960" imgH="304560" progId="Equation.3">
                  <p:embed/>
                </p:oleObj>
              </mc:Choice>
              <mc:Fallback>
                <p:oleObj name="Vergelijking" r:id="rId5" imgW="507960" imgH="30456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5037138"/>
                        <a:ext cx="61118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28" name="Group 56"/>
          <p:cNvGrpSpPr>
            <a:grpSpLocks/>
          </p:cNvGrpSpPr>
          <p:nvPr/>
        </p:nvGrpSpPr>
        <p:grpSpPr bwMode="auto">
          <a:xfrm>
            <a:off x="4062413" y="5083175"/>
            <a:ext cx="1374775" cy="290513"/>
            <a:chOff x="2559" y="3202"/>
            <a:chExt cx="866" cy="183"/>
          </a:xfrm>
        </p:grpSpPr>
        <p:sp>
          <p:nvSpPr>
            <p:cNvPr id="3113" name="AutoShape 41"/>
            <p:cNvSpPr>
              <a:spLocks noChangeArrowheads="1"/>
            </p:cNvSpPr>
            <p:nvPr/>
          </p:nvSpPr>
          <p:spPr bwMode="auto">
            <a:xfrm>
              <a:off x="3198" y="3252"/>
              <a:ext cx="227" cy="79"/>
            </a:xfrm>
            <a:prstGeom prst="leftRightArrow">
              <a:avLst>
                <a:gd name="adj1" fmla="val 50000"/>
                <a:gd name="adj2" fmla="val 5746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3127" name="Object 55"/>
            <p:cNvGraphicFramePr>
              <a:graphicFrameLocks noChangeAspect="1"/>
            </p:cNvGraphicFramePr>
            <p:nvPr/>
          </p:nvGraphicFramePr>
          <p:xfrm>
            <a:off x="2559" y="3202"/>
            <a:ext cx="531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0" name="Vergelijking" r:id="rId7" imgW="698400" imgH="241200" progId="Equation.3">
                    <p:embed/>
                  </p:oleObj>
                </mc:Choice>
                <mc:Fallback>
                  <p:oleObj name="Vergelijking" r:id="rId7" imgW="698400" imgH="2412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9" y="3202"/>
                          <a:ext cx="531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3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6"/>
          <p:cNvGrpSpPr>
            <a:grpSpLocks/>
          </p:cNvGrpSpPr>
          <p:nvPr/>
        </p:nvGrpSpPr>
        <p:grpSpPr bwMode="auto">
          <a:xfrm>
            <a:off x="0" y="0"/>
            <a:ext cx="9144000" cy="1000125"/>
            <a:chOff x="0" y="0"/>
            <a:chExt cx="5760" cy="630"/>
          </a:xfrm>
        </p:grpSpPr>
        <p:sp>
          <p:nvSpPr>
            <p:cNvPr id="1843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driehoeksongelijkheid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843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M30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230346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Driehoeksongelijkheid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8462" name="Group 30"/>
          <p:cNvGrpSpPr>
            <a:grpSpLocks/>
          </p:cNvGrpSpPr>
          <p:nvPr/>
        </p:nvGrpSpPr>
        <p:grpSpPr bwMode="auto">
          <a:xfrm>
            <a:off x="323850" y="1916113"/>
            <a:ext cx="1571625" cy="1225550"/>
            <a:chOff x="204" y="1207"/>
            <a:chExt cx="990" cy="772"/>
          </a:xfrm>
        </p:grpSpPr>
        <p:sp>
          <p:nvSpPr>
            <p:cNvPr id="3082" name="AutoShape 7">
              <a:hlinkClick r:id="" action="ppaction://noaction" highlightClick="1"/>
              <a:hlinkHover r:id="rId2" action="ppaction://hlinkfile"/>
            </p:cNvPr>
            <p:cNvSpPr>
              <a:spLocks noChangeArrowheads="1"/>
            </p:cNvSpPr>
            <p:nvPr/>
          </p:nvSpPr>
          <p:spPr bwMode="auto">
            <a:xfrm>
              <a:off x="494" y="1571"/>
              <a:ext cx="453" cy="408"/>
            </a:xfrm>
            <a:prstGeom prst="actionButtonInformation">
              <a:avLst/>
            </a:prstGeom>
            <a:solidFill>
              <a:srgbClr val="EDB928"/>
            </a:solidFill>
            <a:ln w="25400">
              <a:solidFill>
                <a:srgbClr val="002C5E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2" name="Text Box 28"/>
            <p:cNvSpPr txBox="1">
              <a:spLocks noChangeArrowheads="1"/>
            </p:cNvSpPr>
            <p:nvPr/>
          </p:nvSpPr>
          <p:spPr bwMode="auto">
            <a:xfrm>
              <a:off x="204" y="1207"/>
              <a:ext cx="9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Op verkenning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</p:grp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2916238" y="4076700"/>
            <a:ext cx="5265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In een driehoek is de lengte van een zijde altijd kleiner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dan de som van de lengten van de andere twee zijden.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2909888" y="4797425"/>
            <a:ext cx="22558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In driehoek ABC geldt:</a:t>
            </a:r>
          </a:p>
          <a:p>
            <a:endParaRPr lang="nl-BE">
              <a:latin typeface="Calibri" panose="020F0502020204030204" pitchFamily="34" charset="0"/>
            </a:endParaRPr>
          </a:p>
          <a:p>
            <a:r>
              <a:rPr lang="nl-BE">
                <a:latin typeface="Calibri" panose="020F0502020204030204" pitchFamily="34" charset="0"/>
              </a:rPr>
              <a:t>   |AB| &lt;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3079750" y="6208713"/>
            <a:ext cx="814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|CA| &lt;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3082925" y="5776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|BC| &lt;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3779838" y="5341938"/>
            <a:ext cx="1322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|BC| + |CA|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3778250" y="5776913"/>
            <a:ext cx="1331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|AB| + |CA|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3773488" y="6208713"/>
            <a:ext cx="132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|AB| + |BC|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18481" name="Group 49"/>
          <p:cNvGrpSpPr>
            <a:grpSpLocks/>
          </p:cNvGrpSpPr>
          <p:nvPr/>
        </p:nvGrpSpPr>
        <p:grpSpPr bwMode="auto">
          <a:xfrm>
            <a:off x="342900" y="3429000"/>
            <a:ext cx="2192338" cy="3240088"/>
            <a:chOff x="216" y="2160"/>
            <a:chExt cx="1381" cy="2041"/>
          </a:xfrm>
        </p:grpSpPr>
        <p:sp>
          <p:nvSpPr>
            <p:cNvPr id="3100" name="Text Box 28"/>
            <p:cNvSpPr txBox="1">
              <a:spLocks noChangeArrowheads="1"/>
            </p:cNvSpPr>
            <p:nvPr/>
          </p:nvSpPr>
          <p:spPr bwMode="auto">
            <a:xfrm>
              <a:off x="216" y="2160"/>
              <a:ext cx="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b="1" i="1">
                  <a:latin typeface="Calibri" panose="020F0502020204030204" pitchFamily="34" charset="0"/>
                </a:rPr>
                <a:t>Eigenschap</a:t>
              </a:r>
              <a:endParaRPr lang="nl-NL" b="1" i="1">
                <a:latin typeface="Calibri" panose="020F0502020204030204" pitchFamily="34" charset="0"/>
              </a:endParaRPr>
            </a:p>
          </p:txBody>
        </p:sp>
        <p:pic>
          <p:nvPicPr>
            <p:cNvPr id="18480" name="Picture 48" descr="02a_driehoeksongelijkhei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2432"/>
              <a:ext cx="1348" cy="1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5775325" y="5348288"/>
            <a:ext cx="1965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3 cm &lt; 7 cm + 6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775325" y="5770563"/>
            <a:ext cx="1965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7 cm &lt; 3 cm + 6 cm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5775325" y="6218238"/>
            <a:ext cx="1965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6 cm &lt; 3 cm + 7 cm</a:t>
            </a:r>
            <a:endParaRPr lang="nl-NL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  <p:bldP spid="18470" grpId="0"/>
      <p:bldP spid="18471" grpId="0"/>
      <p:bldP spid="18475" grpId="0"/>
      <p:bldP spid="18476" grpId="0"/>
      <p:bldP spid="18477" grpId="0"/>
      <p:bldP spid="18478" grpId="0"/>
      <p:bldP spid="18479" grpId="0"/>
      <p:bldP spid="18482" grpId="0"/>
      <p:bldP spid="18483" grpId="0"/>
      <p:bldP spid="18484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135</Words>
  <Application>Microsoft Office PowerPoint</Application>
  <PresentationFormat>Diavoorstelling (4:3)</PresentationFormat>
  <Paragraphs>42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Calibri</vt:lpstr>
      <vt:lpstr>Comic Sans MS</vt:lpstr>
      <vt:lpstr>Impact</vt:lpstr>
      <vt:lpstr>Standaardontwerp</vt:lpstr>
      <vt:lpstr>Microsoft Vergelijkingseditor 3.0</vt:lpstr>
      <vt:lpstr>       De driehoeksongelijkheid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76</cp:revision>
  <dcterms:created xsi:type="dcterms:W3CDTF">2009-11-24T15:08:55Z</dcterms:created>
  <dcterms:modified xsi:type="dcterms:W3CDTF">2013-12-08T14:20:40Z</dcterms:modified>
</cp:coreProperties>
</file>