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8" r:id="rId4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C5E"/>
    <a:srgbClr val="D49E00"/>
    <a:srgbClr val="3DB645"/>
    <a:srgbClr val="4A66AA"/>
    <a:srgbClr val="0000FF"/>
    <a:srgbClr val="C59C22"/>
    <a:srgbClr val="174691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 smtClean="0"/>
              <a:t>Klik om het opmaakprofiel van de modelondertitel te bewerken</a:t>
            </a:r>
            <a:endParaRPr lang="nl-B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F19A774-C77E-435B-86FA-59091ADBB604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762257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70F8E7-2A29-40C2-976E-4F458D42EAEF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004283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7A5A1E-D35A-4200-9CE5-C3082FBD5745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015355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A896822-1702-4D4D-B42F-1184C3FEFBA1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444086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05CD151-9EB9-4C2F-815F-968B27C4D402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157645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5B5B2C0-5BFE-45A8-800B-301A8F46AD85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245528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C4C4AA-880A-4D09-86B4-2AAFC1395797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150753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F6991B-0F3A-41E9-8AF2-E5B0C899FE1F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503310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43C2654-5D60-4D87-80E9-26F72B259E7D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071454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83F295-3004-4B89-92B8-CC7020CBB024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099705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6321A3-1370-450A-9916-085B1DD01F55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424533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BE" noProof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30F1E90-CE09-4D79-8ADA-3B76DCBDC1AC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625696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1CA7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het opmaakprofiel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1E6EA79-B1F0-455E-A9D4-1CA340AC7968}" type="slidenum">
              <a:rPr lang="nl-NL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file:///C:\02.%20Pelckmans%202de%20jaar%20-%20versie%202%20-%20W2013\00.%20Matrix%202de%20jaar\02.%20Matrix%202%20-%20Presentaties%20en%20applets%20meetkunde\34a_driehoeksongelijkheid.html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file:///C:\02.%20Pelckmans%202de%20jaar%20-%20versie%202%20-%20W2013\00.%20Matrix%202de%20jaar\02.%20Matrix%202%20-%20Presentaties%20en%20applets%20meetkunde\34b_bewijs_driehoeksongelijkheid.html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Grp="1" noChangeArrowheads="1"/>
          </p:cNvSpPr>
          <p:nvPr>
            <p:ph type="title"/>
          </p:nvPr>
        </p:nvSpPr>
        <p:spPr>
          <a:xfrm>
            <a:off x="12700" y="2770188"/>
            <a:ext cx="9144000" cy="989012"/>
          </a:xfrm>
          <a:solidFill>
            <a:srgbClr val="C59C22"/>
          </a:solidFill>
          <a:ln w="25400">
            <a:solidFill>
              <a:srgbClr val="C59C22"/>
            </a:solidFill>
            <a:miter lim="800000"/>
            <a:headEnd/>
            <a:tailEnd/>
          </a:ln>
        </p:spPr>
        <p:txBody>
          <a:bodyPr lIns="72000" rIns="72000"/>
          <a:lstStyle/>
          <a:p>
            <a:pPr algn="l" eaLnBrk="1" hangingPunct="1"/>
            <a:r>
              <a:rPr lang="nl-BE" sz="3200" b="1" i="1" smtClean="0">
                <a:solidFill>
                  <a:srgbClr val="002C5E"/>
                </a:solidFill>
                <a:latin typeface="Comic Sans MS" panose="030F0702030302020204" pitchFamily="66" charset="0"/>
              </a:rPr>
              <a:t>       </a:t>
            </a:r>
            <a:r>
              <a:rPr lang="nl-BE" sz="3200" b="1" i="1" smtClean="0">
                <a:solidFill>
                  <a:srgbClr val="174691"/>
                </a:solidFill>
                <a:latin typeface="Comic Sans MS" panose="030F0702030302020204" pitchFamily="66" charset="0"/>
              </a:rPr>
              <a:t>Bewijs: de driehoeksongelijkheid</a:t>
            </a:r>
            <a:endParaRPr lang="nl-NL" sz="3200" b="1" i="1" smtClean="0">
              <a:solidFill>
                <a:srgbClr val="174691"/>
              </a:solidFill>
              <a:latin typeface="Comic Sans MS" panose="030F0702030302020204" pitchFamily="66" charset="0"/>
            </a:endParaRPr>
          </a:p>
        </p:txBody>
      </p:sp>
      <p:sp>
        <p:nvSpPr>
          <p:cNvPr id="2051" name="Text Box 7"/>
          <p:cNvSpPr txBox="1">
            <a:spLocks noChangeArrowheads="1"/>
          </p:cNvSpPr>
          <p:nvPr/>
        </p:nvSpPr>
        <p:spPr bwMode="auto">
          <a:xfrm>
            <a:off x="7551738" y="6554788"/>
            <a:ext cx="16065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1400" b="1" i="1">
                <a:solidFill>
                  <a:srgbClr val="174691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© André Snijers</a:t>
            </a:r>
          </a:p>
        </p:txBody>
      </p:sp>
      <p:sp>
        <p:nvSpPr>
          <p:cNvPr id="2052" name="Text Box 19"/>
          <p:cNvSpPr txBox="1">
            <a:spLocks noChangeArrowheads="1"/>
          </p:cNvSpPr>
          <p:nvPr/>
        </p:nvSpPr>
        <p:spPr bwMode="auto">
          <a:xfrm>
            <a:off x="3190875" y="1490663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BE"/>
          </a:p>
        </p:txBody>
      </p:sp>
      <p:grpSp>
        <p:nvGrpSpPr>
          <p:cNvPr id="2053" name="Group 51"/>
          <p:cNvGrpSpPr>
            <a:grpSpLocks/>
          </p:cNvGrpSpPr>
          <p:nvPr/>
        </p:nvGrpSpPr>
        <p:grpSpPr bwMode="auto">
          <a:xfrm>
            <a:off x="457200" y="476250"/>
            <a:ext cx="3303588" cy="914400"/>
            <a:chOff x="288" y="300"/>
            <a:chExt cx="2081" cy="576"/>
          </a:xfrm>
        </p:grpSpPr>
        <p:sp>
          <p:nvSpPr>
            <p:cNvPr id="2055" name="Text Box 9"/>
            <p:cNvSpPr txBox="1">
              <a:spLocks noChangeArrowheads="1"/>
            </p:cNvSpPr>
            <p:nvPr/>
          </p:nvSpPr>
          <p:spPr bwMode="auto">
            <a:xfrm>
              <a:off x="297" y="300"/>
              <a:ext cx="249" cy="24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BE" b="1">
                  <a:solidFill>
                    <a:schemeClr val="bg1"/>
                  </a:solidFill>
                </a:rPr>
                <a:t>M</a:t>
              </a:r>
              <a:endParaRPr lang="nl-NL" b="1">
                <a:solidFill>
                  <a:schemeClr val="bg1"/>
                </a:solidFill>
              </a:endParaRPr>
            </a:p>
          </p:txBody>
        </p:sp>
        <p:sp>
          <p:nvSpPr>
            <p:cNvPr id="2056" name="Text Box 10"/>
            <p:cNvSpPr txBox="1">
              <a:spLocks noChangeArrowheads="1"/>
            </p:cNvSpPr>
            <p:nvPr/>
          </p:nvSpPr>
          <p:spPr bwMode="auto">
            <a:xfrm>
              <a:off x="586" y="300"/>
              <a:ext cx="249" cy="24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BE" b="1">
                  <a:solidFill>
                    <a:schemeClr val="bg1"/>
                  </a:solidFill>
                </a:rPr>
                <a:t>A</a:t>
              </a:r>
              <a:endParaRPr lang="nl-NL" b="1">
                <a:solidFill>
                  <a:schemeClr val="bg1"/>
                </a:solidFill>
              </a:endParaRPr>
            </a:p>
          </p:txBody>
        </p:sp>
        <p:sp>
          <p:nvSpPr>
            <p:cNvPr id="2057" name="Text Box 11"/>
            <p:cNvSpPr txBox="1">
              <a:spLocks noChangeArrowheads="1"/>
            </p:cNvSpPr>
            <p:nvPr/>
          </p:nvSpPr>
          <p:spPr bwMode="auto">
            <a:xfrm>
              <a:off x="1159" y="300"/>
              <a:ext cx="249" cy="24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BE" b="1">
                  <a:solidFill>
                    <a:schemeClr val="bg1"/>
                  </a:solidFill>
                </a:rPr>
                <a:t>R</a:t>
              </a:r>
              <a:endParaRPr lang="nl-NL" b="1">
                <a:solidFill>
                  <a:schemeClr val="bg1"/>
                </a:solidFill>
              </a:endParaRPr>
            </a:p>
          </p:txBody>
        </p:sp>
        <p:sp>
          <p:nvSpPr>
            <p:cNvPr id="2058" name="Text Box 12"/>
            <p:cNvSpPr txBox="1">
              <a:spLocks noChangeArrowheads="1"/>
            </p:cNvSpPr>
            <p:nvPr/>
          </p:nvSpPr>
          <p:spPr bwMode="auto">
            <a:xfrm>
              <a:off x="872" y="300"/>
              <a:ext cx="249" cy="24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BE" b="1">
                  <a:solidFill>
                    <a:schemeClr val="bg1"/>
                  </a:solidFill>
                </a:rPr>
                <a:t>T</a:t>
              </a:r>
              <a:endParaRPr lang="nl-NL" b="1">
                <a:solidFill>
                  <a:schemeClr val="bg1"/>
                </a:solidFill>
              </a:endParaRPr>
            </a:p>
          </p:txBody>
        </p:sp>
        <p:sp>
          <p:nvSpPr>
            <p:cNvPr id="2059" name="Text Box 13"/>
            <p:cNvSpPr txBox="1">
              <a:spLocks noChangeArrowheads="1"/>
            </p:cNvSpPr>
            <p:nvPr/>
          </p:nvSpPr>
          <p:spPr bwMode="auto">
            <a:xfrm>
              <a:off x="1724" y="300"/>
              <a:ext cx="249" cy="24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BE" b="1">
                  <a:solidFill>
                    <a:schemeClr val="bg1"/>
                  </a:solidFill>
                </a:rPr>
                <a:t>X</a:t>
              </a:r>
              <a:endParaRPr lang="nl-NL" b="1">
                <a:solidFill>
                  <a:schemeClr val="bg1"/>
                </a:solidFill>
              </a:endParaRPr>
            </a:p>
          </p:txBody>
        </p:sp>
        <p:sp>
          <p:nvSpPr>
            <p:cNvPr id="2060" name="Text Box 14"/>
            <p:cNvSpPr txBox="1">
              <a:spLocks noChangeArrowheads="1"/>
            </p:cNvSpPr>
            <p:nvPr/>
          </p:nvSpPr>
          <p:spPr bwMode="auto">
            <a:xfrm>
              <a:off x="1445" y="300"/>
              <a:ext cx="249" cy="24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BE" b="1">
                  <a:solidFill>
                    <a:schemeClr val="bg1"/>
                  </a:solidFill>
                </a:rPr>
                <a:t>I</a:t>
              </a:r>
              <a:endParaRPr lang="nl-NL" b="1">
                <a:solidFill>
                  <a:schemeClr val="bg1"/>
                </a:solidFill>
              </a:endParaRPr>
            </a:p>
          </p:txBody>
        </p:sp>
        <p:sp>
          <p:nvSpPr>
            <p:cNvPr id="2061" name="Text Box 29"/>
            <p:cNvSpPr txBox="1">
              <a:spLocks noChangeArrowheads="1"/>
            </p:cNvSpPr>
            <p:nvPr/>
          </p:nvSpPr>
          <p:spPr bwMode="auto">
            <a:xfrm>
              <a:off x="288" y="572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endParaRPr lang="nl-BE" sz="1200" b="1">
                <a:solidFill>
                  <a:schemeClr val="bg1"/>
                </a:solidFill>
              </a:endParaRPr>
            </a:p>
          </p:txBody>
        </p:sp>
        <p:sp>
          <p:nvSpPr>
            <p:cNvPr id="2062" name="Text Box 30"/>
            <p:cNvSpPr txBox="1">
              <a:spLocks noChangeArrowheads="1"/>
            </p:cNvSpPr>
            <p:nvPr/>
          </p:nvSpPr>
          <p:spPr bwMode="auto">
            <a:xfrm>
              <a:off x="572" y="572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BE" sz="1200" b="1">
                  <a:solidFill>
                    <a:schemeClr val="bg1"/>
                  </a:solidFill>
                </a:rPr>
                <a:t>W</a:t>
              </a:r>
              <a:endParaRPr lang="nl-NL" sz="1200" b="1">
                <a:solidFill>
                  <a:schemeClr val="bg1"/>
                </a:solidFill>
              </a:endParaRPr>
            </a:p>
          </p:txBody>
        </p:sp>
        <p:sp>
          <p:nvSpPr>
            <p:cNvPr id="2063" name="Text Box 31"/>
            <p:cNvSpPr txBox="1">
              <a:spLocks noChangeArrowheads="1"/>
            </p:cNvSpPr>
            <p:nvPr/>
          </p:nvSpPr>
          <p:spPr bwMode="auto">
            <a:xfrm>
              <a:off x="431" y="572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endParaRPr lang="nl-BE" sz="1200" b="1">
                <a:solidFill>
                  <a:schemeClr val="bg1"/>
                </a:solidFill>
              </a:endParaRPr>
            </a:p>
          </p:txBody>
        </p:sp>
        <p:sp>
          <p:nvSpPr>
            <p:cNvPr id="2064" name="Text Box 32"/>
            <p:cNvSpPr txBox="1">
              <a:spLocks noChangeArrowheads="1"/>
            </p:cNvSpPr>
            <p:nvPr/>
          </p:nvSpPr>
          <p:spPr bwMode="auto">
            <a:xfrm>
              <a:off x="1003" y="572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BE" sz="1200" b="1">
                  <a:solidFill>
                    <a:schemeClr val="bg1"/>
                  </a:solidFill>
                </a:rPr>
                <a:t>K</a:t>
              </a:r>
              <a:endParaRPr lang="nl-NL" sz="1200" b="1">
                <a:solidFill>
                  <a:schemeClr val="bg1"/>
                </a:solidFill>
              </a:endParaRPr>
            </a:p>
          </p:txBody>
        </p:sp>
        <p:sp>
          <p:nvSpPr>
            <p:cNvPr id="2065" name="Text Box 33"/>
            <p:cNvSpPr txBox="1">
              <a:spLocks noChangeArrowheads="1"/>
            </p:cNvSpPr>
            <p:nvPr/>
          </p:nvSpPr>
          <p:spPr bwMode="auto">
            <a:xfrm>
              <a:off x="1148" y="572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BE" sz="1200" b="1">
                  <a:solidFill>
                    <a:schemeClr val="bg1"/>
                  </a:solidFill>
                </a:rPr>
                <a:t>U</a:t>
              </a:r>
              <a:endParaRPr lang="nl-NL" sz="1200" b="1">
                <a:solidFill>
                  <a:schemeClr val="bg1"/>
                </a:solidFill>
              </a:endParaRPr>
            </a:p>
          </p:txBody>
        </p:sp>
        <p:sp>
          <p:nvSpPr>
            <p:cNvPr id="2066" name="Text Box 34"/>
            <p:cNvSpPr txBox="1">
              <a:spLocks noChangeArrowheads="1"/>
            </p:cNvSpPr>
            <p:nvPr/>
          </p:nvSpPr>
          <p:spPr bwMode="auto">
            <a:xfrm>
              <a:off x="1292" y="572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BE" sz="1200" b="1">
                  <a:solidFill>
                    <a:schemeClr val="bg1"/>
                  </a:solidFill>
                </a:rPr>
                <a:t>N</a:t>
              </a:r>
              <a:endParaRPr lang="nl-NL" sz="1200" b="1">
                <a:solidFill>
                  <a:schemeClr val="bg1"/>
                </a:solidFill>
              </a:endParaRPr>
            </a:p>
          </p:txBody>
        </p:sp>
        <p:sp>
          <p:nvSpPr>
            <p:cNvPr id="2067" name="Text Box 35"/>
            <p:cNvSpPr txBox="1">
              <a:spLocks noChangeArrowheads="1"/>
            </p:cNvSpPr>
            <p:nvPr/>
          </p:nvSpPr>
          <p:spPr bwMode="auto">
            <a:xfrm>
              <a:off x="1583" y="572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BE" sz="1200" b="1">
                  <a:solidFill>
                    <a:schemeClr val="bg1"/>
                  </a:solidFill>
                </a:rPr>
                <a:t>E</a:t>
              </a:r>
              <a:endParaRPr lang="nl-NL" sz="1200" b="1">
                <a:solidFill>
                  <a:schemeClr val="bg1"/>
                </a:solidFill>
              </a:endParaRPr>
            </a:p>
          </p:txBody>
        </p:sp>
        <p:sp>
          <p:nvSpPr>
            <p:cNvPr id="2068" name="Text Box 36"/>
            <p:cNvSpPr txBox="1">
              <a:spLocks noChangeArrowheads="1"/>
            </p:cNvSpPr>
            <p:nvPr/>
          </p:nvSpPr>
          <p:spPr bwMode="auto">
            <a:xfrm>
              <a:off x="1429" y="572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BE" sz="1200" b="1">
                  <a:solidFill>
                    <a:schemeClr val="bg1"/>
                  </a:solidFill>
                </a:rPr>
                <a:t>D</a:t>
              </a:r>
              <a:endParaRPr lang="nl-NL" sz="1200" b="1">
                <a:solidFill>
                  <a:schemeClr val="bg1"/>
                </a:solidFill>
              </a:endParaRPr>
            </a:p>
          </p:txBody>
        </p:sp>
        <p:sp>
          <p:nvSpPr>
            <p:cNvPr id="2069" name="Text Box 37"/>
            <p:cNvSpPr txBox="1">
              <a:spLocks noChangeArrowheads="1"/>
            </p:cNvSpPr>
            <p:nvPr/>
          </p:nvSpPr>
          <p:spPr bwMode="auto">
            <a:xfrm>
              <a:off x="720" y="572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BE" sz="1200" b="1">
                  <a:solidFill>
                    <a:schemeClr val="bg1"/>
                  </a:solidFill>
                </a:rPr>
                <a:t>I</a:t>
              </a:r>
              <a:endParaRPr lang="nl-NL" sz="1200" b="1">
                <a:solidFill>
                  <a:schemeClr val="bg1"/>
                </a:solidFill>
              </a:endParaRPr>
            </a:p>
          </p:txBody>
        </p:sp>
        <p:sp>
          <p:nvSpPr>
            <p:cNvPr id="2070" name="Text Box 38"/>
            <p:cNvSpPr txBox="1">
              <a:spLocks noChangeArrowheads="1"/>
            </p:cNvSpPr>
            <p:nvPr/>
          </p:nvSpPr>
          <p:spPr bwMode="auto">
            <a:xfrm>
              <a:off x="860" y="571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BE" sz="1200" b="1">
                  <a:solidFill>
                    <a:schemeClr val="bg1"/>
                  </a:solidFill>
                </a:rPr>
                <a:t>S</a:t>
              </a:r>
              <a:endParaRPr lang="nl-NL" sz="1200" b="1">
                <a:solidFill>
                  <a:schemeClr val="bg1"/>
                </a:solidFill>
              </a:endParaRPr>
            </a:p>
          </p:txBody>
        </p:sp>
        <p:sp>
          <p:nvSpPr>
            <p:cNvPr id="2071" name="Text Box 39"/>
            <p:cNvSpPr txBox="1">
              <a:spLocks noChangeArrowheads="1"/>
            </p:cNvSpPr>
            <p:nvPr/>
          </p:nvSpPr>
          <p:spPr bwMode="auto">
            <a:xfrm>
              <a:off x="1726" y="572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endParaRPr lang="nl-BE" sz="1200" b="1">
                <a:solidFill>
                  <a:schemeClr val="bg1"/>
                </a:solidFill>
              </a:endParaRPr>
            </a:p>
          </p:txBody>
        </p:sp>
        <p:sp>
          <p:nvSpPr>
            <p:cNvPr id="2072" name="Text Box 41"/>
            <p:cNvSpPr txBox="1">
              <a:spLocks noChangeArrowheads="1"/>
            </p:cNvSpPr>
            <p:nvPr/>
          </p:nvSpPr>
          <p:spPr bwMode="auto">
            <a:xfrm>
              <a:off x="1860" y="572"/>
              <a:ext cx="113" cy="163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endParaRPr lang="nl-BE" sz="1200" b="1">
                <a:solidFill>
                  <a:schemeClr val="bg1"/>
                </a:solidFill>
              </a:endParaRPr>
            </a:p>
          </p:txBody>
        </p:sp>
        <p:grpSp>
          <p:nvGrpSpPr>
            <p:cNvPr id="2073" name="Group 49"/>
            <p:cNvGrpSpPr>
              <a:grpSpLocks/>
            </p:cNvGrpSpPr>
            <p:nvPr/>
          </p:nvGrpSpPr>
          <p:grpSpPr bwMode="auto">
            <a:xfrm>
              <a:off x="1927" y="422"/>
              <a:ext cx="442" cy="454"/>
              <a:chOff x="1927" y="422"/>
              <a:chExt cx="442" cy="454"/>
            </a:xfrm>
          </p:grpSpPr>
          <p:sp>
            <p:nvSpPr>
              <p:cNvPr id="2074" name="AutoShape 42"/>
              <p:cNvSpPr>
                <a:spLocks noChangeArrowheads="1"/>
              </p:cNvSpPr>
              <p:nvPr/>
            </p:nvSpPr>
            <p:spPr bwMode="auto">
              <a:xfrm>
                <a:off x="1927" y="422"/>
                <a:ext cx="439" cy="227"/>
              </a:xfrm>
              <a:prstGeom prst="triangle">
                <a:avLst>
                  <a:gd name="adj" fmla="val 50000"/>
                </a:avLst>
              </a:prstGeom>
              <a:solidFill>
                <a:srgbClr val="FFFF00"/>
              </a:solidFill>
              <a:ln w="9525">
                <a:solidFill>
                  <a:srgbClr val="FFFF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nl-BE"/>
              </a:p>
            </p:txBody>
          </p:sp>
          <p:sp>
            <p:nvSpPr>
              <p:cNvPr id="2075" name="AutoShape 46"/>
              <p:cNvSpPr>
                <a:spLocks noChangeArrowheads="1"/>
              </p:cNvSpPr>
              <p:nvPr/>
            </p:nvSpPr>
            <p:spPr bwMode="auto">
              <a:xfrm rot="10800000">
                <a:off x="1930" y="649"/>
                <a:ext cx="439" cy="227"/>
              </a:xfrm>
              <a:prstGeom prst="triangle">
                <a:avLst>
                  <a:gd name="adj" fmla="val 50000"/>
                </a:avLst>
              </a:prstGeom>
              <a:solidFill>
                <a:srgbClr val="FFFF00"/>
              </a:solidFill>
              <a:ln w="9525">
                <a:solidFill>
                  <a:srgbClr val="FFFF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nl-BE"/>
              </a:p>
            </p:txBody>
          </p:sp>
          <p:sp>
            <p:nvSpPr>
              <p:cNvPr id="2076" name="Text Box 47"/>
              <p:cNvSpPr txBox="1">
                <a:spLocks noChangeArrowheads="1"/>
              </p:cNvSpPr>
              <p:nvPr/>
            </p:nvSpPr>
            <p:spPr bwMode="auto">
              <a:xfrm>
                <a:off x="2095" y="485"/>
                <a:ext cx="91" cy="2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nl-BE" sz="2400" b="1">
                    <a:solidFill>
                      <a:srgbClr val="174691"/>
                    </a:solidFill>
                  </a:rPr>
                  <a:t>2</a:t>
                </a:r>
                <a:endParaRPr lang="nl-NL" sz="2400" b="1">
                  <a:solidFill>
                    <a:srgbClr val="174691"/>
                  </a:solidFill>
                </a:endParaRPr>
              </a:p>
            </p:txBody>
          </p:sp>
        </p:grpSp>
      </p:grpSp>
      <p:sp>
        <p:nvSpPr>
          <p:cNvPr id="2054" name="Text Box 50"/>
          <p:cNvSpPr txBox="1">
            <a:spLocks noChangeArrowheads="1"/>
          </p:cNvSpPr>
          <p:nvPr/>
        </p:nvSpPr>
        <p:spPr bwMode="auto">
          <a:xfrm>
            <a:off x="-3175" y="2770188"/>
            <a:ext cx="1046163" cy="1000125"/>
          </a:xfrm>
          <a:prstGeom prst="rect">
            <a:avLst/>
          </a:prstGeom>
          <a:solidFill>
            <a:srgbClr val="174691"/>
          </a:solidFill>
          <a:ln w="9525">
            <a:solidFill>
              <a:srgbClr val="174691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nl-BE" sz="2800" b="1" i="1">
                <a:solidFill>
                  <a:schemeClr val="bg1"/>
                </a:solidFill>
                <a:latin typeface="Comic Sans MS" panose="030F0702030302020204" pitchFamily="66" charset="0"/>
              </a:rPr>
              <a:t>M34</a:t>
            </a:r>
            <a:endParaRPr lang="nl-NL" sz="2800" b="1" i="1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458" name="Group 6"/>
          <p:cNvGrpSpPr>
            <a:grpSpLocks/>
          </p:cNvGrpSpPr>
          <p:nvPr/>
        </p:nvGrpSpPr>
        <p:grpSpPr bwMode="auto">
          <a:xfrm>
            <a:off x="0" y="0"/>
            <a:ext cx="9144000" cy="1000125"/>
            <a:chOff x="0" y="0"/>
            <a:chExt cx="5760" cy="630"/>
          </a:xfrm>
        </p:grpSpPr>
        <p:sp>
          <p:nvSpPr>
            <p:cNvPr id="19459" name="Rectangle 2"/>
            <p:cNvSpPr txBox="1">
              <a:spLocks noChangeArrowheads="1"/>
            </p:cNvSpPr>
            <p:nvPr/>
          </p:nvSpPr>
          <p:spPr bwMode="auto">
            <a:xfrm>
              <a:off x="0" y="0"/>
              <a:ext cx="5760" cy="630"/>
            </a:xfrm>
            <a:prstGeom prst="rect">
              <a:avLst/>
            </a:prstGeom>
            <a:solidFill>
              <a:srgbClr val="C59C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BE" sz="3600">
                  <a:solidFill>
                    <a:srgbClr val="174691"/>
                  </a:solidFill>
                  <a:latin typeface="Impact" panose="020B0806030902050204" pitchFamily="34" charset="0"/>
                </a:rPr>
                <a:t>          </a:t>
              </a:r>
              <a:r>
                <a:rPr lang="nl-BE" sz="3200">
                  <a:solidFill>
                    <a:srgbClr val="174691"/>
                  </a:solidFill>
                  <a:latin typeface="Impact" panose="020B0806030902050204" pitchFamily="34" charset="0"/>
                </a:rPr>
                <a:t>Bewijs: de driehoeksongelijkheid</a:t>
              </a:r>
              <a:endParaRPr lang="nl-NL" sz="3200">
                <a:solidFill>
                  <a:srgbClr val="174691"/>
                </a:solidFill>
                <a:latin typeface="Impact" panose="020B0806030902050204" pitchFamily="34" charset="0"/>
              </a:endParaRPr>
            </a:p>
          </p:txBody>
        </p:sp>
        <p:sp>
          <p:nvSpPr>
            <p:cNvPr id="19460" name="Tekstvak 7"/>
            <p:cNvSpPr txBox="1">
              <a:spLocks noChangeArrowheads="1"/>
            </p:cNvSpPr>
            <p:nvPr/>
          </p:nvSpPr>
          <p:spPr bwMode="auto">
            <a:xfrm>
              <a:off x="0" y="0"/>
              <a:ext cx="585" cy="630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BE" sz="3200">
                  <a:solidFill>
                    <a:srgbClr val="FCFDFE"/>
                  </a:solidFill>
                  <a:latin typeface="Impact" panose="020B0806030902050204" pitchFamily="34" charset="0"/>
                </a:rPr>
                <a:t>M34</a:t>
              </a:r>
              <a:endParaRPr lang="nl-BE" sz="3200">
                <a:latin typeface="Impact" panose="020B0806030902050204" pitchFamily="34" charset="0"/>
              </a:endParaRPr>
            </a:p>
          </p:txBody>
        </p:sp>
      </p:grpSp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323850" y="1268413"/>
            <a:ext cx="2592388" cy="366712"/>
          </a:xfrm>
          <a:prstGeom prst="rect">
            <a:avLst/>
          </a:prstGeom>
          <a:solidFill>
            <a:srgbClr val="17469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 b="1">
                <a:solidFill>
                  <a:schemeClr val="bg1"/>
                </a:solidFill>
                <a:latin typeface="Calibri" panose="020F0502020204030204" pitchFamily="34" charset="0"/>
              </a:rPr>
              <a:t>De driehoeksongelijkheid</a:t>
            </a:r>
            <a:endParaRPr lang="nl-NL" b="1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grpSp>
        <p:nvGrpSpPr>
          <p:cNvPr id="19462" name="Group 6"/>
          <p:cNvGrpSpPr>
            <a:grpSpLocks/>
          </p:cNvGrpSpPr>
          <p:nvPr/>
        </p:nvGrpSpPr>
        <p:grpSpPr bwMode="auto">
          <a:xfrm>
            <a:off x="323850" y="1844675"/>
            <a:ext cx="1571625" cy="1223963"/>
            <a:chOff x="204" y="1162"/>
            <a:chExt cx="990" cy="771"/>
          </a:xfrm>
        </p:grpSpPr>
        <p:sp>
          <p:nvSpPr>
            <p:cNvPr id="2" name="Text Box 28"/>
            <p:cNvSpPr txBox="1">
              <a:spLocks noChangeArrowheads="1"/>
            </p:cNvSpPr>
            <p:nvPr/>
          </p:nvSpPr>
          <p:spPr bwMode="auto">
            <a:xfrm>
              <a:off x="204" y="1162"/>
              <a:ext cx="99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nl-BE" b="1" i="1">
                  <a:latin typeface="Calibri" panose="020F0502020204030204" pitchFamily="34" charset="0"/>
                </a:rPr>
                <a:t>Op verkenning</a:t>
              </a:r>
              <a:endParaRPr lang="nl-NL" b="1" i="1">
                <a:latin typeface="Calibri" panose="020F0502020204030204" pitchFamily="34" charset="0"/>
              </a:endParaRPr>
            </a:p>
          </p:txBody>
        </p:sp>
        <p:sp>
          <p:nvSpPr>
            <p:cNvPr id="3082" name="AutoShape 7">
              <a:hlinkClick r:id="" action="ppaction://noaction" highlightClick="1"/>
              <a:hlinkHover r:id="rId2" action="ppaction://hlinkfile"/>
            </p:cNvPr>
            <p:cNvSpPr>
              <a:spLocks noChangeArrowheads="1"/>
            </p:cNvSpPr>
            <p:nvPr/>
          </p:nvSpPr>
          <p:spPr bwMode="auto">
            <a:xfrm>
              <a:off x="494" y="1525"/>
              <a:ext cx="453" cy="408"/>
            </a:xfrm>
            <a:prstGeom prst="actionButtonInformation">
              <a:avLst/>
            </a:prstGeom>
            <a:solidFill>
              <a:srgbClr val="EDB928"/>
            </a:solidFill>
            <a:ln w="25400">
              <a:solidFill>
                <a:srgbClr val="002C5E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nl-BE"/>
            </a:p>
          </p:txBody>
        </p:sp>
      </p:grpSp>
      <p:grpSp>
        <p:nvGrpSpPr>
          <p:cNvPr id="19469" name="Group 13"/>
          <p:cNvGrpSpPr>
            <a:grpSpLocks/>
          </p:cNvGrpSpPr>
          <p:nvPr/>
        </p:nvGrpSpPr>
        <p:grpSpPr bwMode="auto">
          <a:xfrm>
            <a:off x="342900" y="3429000"/>
            <a:ext cx="2192338" cy="3240088"/>
            <a:chOff x="216" y="2160"/>
            <a:chExt cx="1381" cy="2041"/>
          </a:xfrm>
        </p:grpSpPr>
        <p:sp>
          <p:nvSpPr>
            <p:cNvPr id="3100" name="Text Box 28"/>
            <p:cNvSpPr txBox="1">
              <a:spLocks noChangeArrowheads="1"/>
            </p:cNvSpPr>
            <p:nvPr/>
          </p:nvSpPr>
          <p:spPr bwMode="auto">
            <a:xfrm>
              <a:off x="216" y="2160"/>
              <a:ext cx="7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nl-BE" b="1" i="1">
                  <a:latin typeface="Calibri" panose="020F0502020204030204" pitchFamily="34" charset="0"/>
                </a:rPr>
                <a:t>Eigenschap</a:t>
              </a:r>
              <a:endParaRPr lang="nl-NL" b="1" i="1">
                <a:latin typeface="Calibri" panose="020F0502020204030204" pitchFamily="34" charset="0"/>
              </a:endParaRPr>
            </a:p>
          </p:txBody>
        </p:sp>
        <p:pic>
          <p:nvPicPr>
            <p:cNvPr id="19471" name="Picture 15" descr="02a_driehoeksongelijkheid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9" y="2432"/>
              <a:ext cx="1348" cy="176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9472" name="Text Box 16"/>
          <p:cNvSpPr txBox="1">
            <a:spLocks noChangeArrowheads="1"/>
          </p:cNvSpPr>
          <p:nvPr/>
        </p:nvSpPr>
        <p:spPr bwMode="auto">
          <a:xfrm>
            <a:off x="2916238" y="4076700"/>
            <a:ext cx="526573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>
                <a:latin typeface="Calibri" panose="020F0502020204030204" pitchFamily="34" charset="0"/>
              </a:rPr>
              <a:t>In een driehoek is de lengte van een zijde altijd kleiner</a:t>
            </a:r>
            <a:br>
              <a:rPr lang="nl-BE">
                <a:latin typeface="Calibri" panose="020F0502020204030204" pitchFamily="34" charset="0"/>
              </a:rPr>
            </a:br>
            <a:r>
              <a:rPr lang="nl-BE">
                <a:latin typeface="Calibri" panose="020F0502020204030204" pitchFamily="34" charset="0"/>
              </a:rPr>
              <a:t>dan de som van de lengten van de andere twee zijden.</a:t>
            </a:r>
            <a:endParaRPr lang="nl-NL">
              <a:latin typeface="Calibri" panose="020F0502020204030204" pitchFamily="34" charset="0"/>
            </a:endParaRPr>
          </a:p>
        </p:txBody>
      </p:sp>
      <p:sp>
        <p:nvSpPr>
          <p:cNvPr id="19473" name="Text Box 17"/>
          <p:cNvSpPr txBox="1">
            <a:spLocks noChangeArrowheads="1"/>
          </p:cNvSpPr>
          <p:nvPr/>
        </p:nvSpPr>
        <p:spPr bwMode="auto">
          <a:xfrm>
            <a:off x="2909888" y="4797425"/>
            <a:ext cx="225583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>
                <a:latin typeface="Calibri" panose="020F0502020204030204" pitchFamily="34" charset="0"/>
              </a:rPr>
              <a:t>In driehoek ABC geldt:</a:t>
            </a:r>
          </a:p>
          <a:p>
            <a:endParaRPr lang="nl-BE">
              <a:latin typeface="Calibri" panose="020F0502020204030204" pitchFamily="34" charset="0"/>
            </a:endParaRPr>
          </a:p>
          <a:p>
            <a:r>
              <a:rPr lang="nl-BE">
                <a:latin typeface="Calibri" panose="020F0502020204030204" pitchFamily="34" charset="0"/>
              </a:rPr>
              <a:t>   |AB| &lt;</a:t>
            </a:r>
            <a:endParaRPr lang="nl-NL">
              <a:latin typeface="Calibri" panose="020F0502020204030204" pitchFamily="34" charset="0"/>
            </a:endParaRPr>
          </a:p>
        </p:txBody>
      </p:sp>
      <p:sp>
        <p:nvSpPr>
          <p:cNvPr id="19474" name="Text Box 18"/>
          <p:cNvSpPr txBox="1">
            <a:spLocks noChangeArrowheads="1"/>
          </p:cNvSpPr>
          <p:nvPr/>
        </p:nvSpPr>
        <p:spPr bwMode="auto">
          <a:xfrm>
            <a:off x="5775325" y="5348288"/>
            <a:ext cx="19653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>
                <a:latin typeface="Calibri" panose="020F0502020204030204" pitchFamily="34" charset="0"/>
              </a:rPr>
              <a:t>3 cm &lt; 7 cm + 6 cm</a:t>
            </a:r>
            <a:endParaRPr lang="nl-NL">
              <a:latin typeface="Calibri" panose="020F0502020204030204" pitchFamily="34" charset="0"/>
            </a:endParaRPr>
          </a:p>
        </p:txBody>
      </p:sp>
      <p:sp>
        <p:nvSpPr>
          <p:cNvPr id="19475" name="Rectangle 19"/>
          <p:cNvSpPr>
            <a:spLocks noChangeArrowheads="1"/>
          </p:cNvSpPr>
          <p:nvPr/>
        </p:nvSpPr>
        <p:spPr bwMode="auto">
          <a:xfrm>
            <a:off x="3779838" y="5341938"/>
            <a:ext cx="132238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>
                <a:latin typeface="Calibri" panose="020F0502020204030204" pitchFamily="34" charset="0"/>
              </a:rPr>
              <a:t>|BC| + |CA|</a:t>
            </a:r>
            <a:endParaRPr lang="nl-NL">
              <a:latin typeface="Calibri" panose="020F0502020204030204" pitchFamily="34" charset="0"/>
            </a:endParaRPr>
          </a:p>
        </p:txBody>
      </p:sp>
      <p:sp>
        <p:nvSpPr>
          <p:cNvPr id="19476" name="Text Box 20"/>
          <p:cNvSpPr txBox="1">
            <a:spLocks noChangeArrowheads="1"/>
          </p:cNvSpPr>
          <p:nvPr/>
        </p:nvSpPr>
        <p:spPr bwMode="auto">
          <a:xfrm>
            <a:off x="3082925" y="5776913"/>
            <a:ext cx="806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>
                <a:latin typeface="Calibri" panose="020F0502020204030204" pitchFamily="34" charset="0"/>
              </a:rPr>
              <a:t>|BC| &lt;</a:t>
            </a:r>
            <a:endParaRPr lang="nl-NL">
              <a:latin typeface="Calibri" panose="020F0502020204030204" pitchFamily="34" charset="0"/>
            </a:endParaRPr>
          </a:p>
        </p:txBody>
      </p:sp>
      <p:sp>
        <p:nvSpPr>
          <p:cNvPr id="19477" name="Rectangle 21"/>
          <p:cNvSpPr>
            <a:spLocks noChangeArrowheads="1"/>
          </p:cNvSpPr>
          <p:nvPr/>
        </p:nvSpPr>
        <p:spPr bwMode="auto">
          <a:xfrm>
            <a:off x="3778250" y="5776913"/>
            <a:ext cx="133191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>
                <a:latin typeface="Calibri" panose="020F0502020204030204" pitchFamily="34" charset="0"/>
              </a:rPr>
              <a:t>|AB| + |CA|</a:t>
            </a:r>
            <a:endParaRPr lang="nl-NL">
              <a:latin typeface="Calibri" panose="020F0502020204030204" pitchFamily="34" charset="0"/>
            </a:endParaRPr>
          </a:p>
        </p:txBody>
      </p:sp>
      <p:sp>
        <p:nvSpPr>
          <p:cNvPr id="19478" name="Text Box 22"/>
          <p:cNvSpPr txBox="1">
            <a:spLocks noChangeArrowheads="1"/>
          </p:cNvSpPr>
          <p:nvPr/>
        </p:nvSpPr>
        <p:spPr bwMode="auto">
          <a:xfrm>
            <a:off x="5775325" y="5770563"/>
            <a:ext cx="19653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>
                <a:latin typeface="Calibri" panose="020F0502020204030204" pitchFamily="34" charset="0"/>
              </a:rPr>
              <a:t>7 cm &lt; 3 cm + 6 cm</a:t>
            </a:r>
            <a:endParaRPr lang="nl-NL">
              <a:latin typeface="Calibri" panose="020F0502020204030204" pitchFamily="34" charset="0"/>
            </a:endParaRPr>
          </a:p>
        </p:txBody>
      </p:sp>
      <p:sp>
        <p:nvSpPr>
          <p:cNvPr id="19479" name="Text Box 23"/>
          <p:cNvSpPr txBox="1">
            <a:spLocks noChangeArrowheads="1"/>
          </p:cNvSpPr>
          <p:nvPr/>
        </p:nvSpPr>
        <p:spPr bwMode="auto">
          <a:xfrm>
            <a:off x="3079750" y="6208713"/>
            <a:ext cx="81438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>
                <a:latin typeface="Calibri" panose="020F0502020204030204" pitchFamily="34" charset="0"/>
              </a:rPr>
              <a:t>|CA| &lt;</a:t>
            </a:r>
            <a:endParaRPr lang="nl-NL">
              <a:latin typeface="Calibri" panose="020F0502020204030204" pitchFamily="34" charset="0"/>
            </a:endParaRPr>
          </a:p>
        </p:txBody>
      </p:sp>
      <p:sp>
        <p:nvSpPr>
          <p:cNvPr id="19480" name="Rectangle 24"/>
          <p:cNvSpPr>
            <a:spLocks noChangeArrowheads="1"/>
          </p:cNvSpPr>
          <p:nvPr/>
        </p:nvSpPr>
        <p:spPr bwMode="auto">
          <a:xfrm>
            <a:off x="3773488" y="6208713"/>
            <a:ext cx="13239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>
                <a:latin typeface="Calibri" panose="020F0502020204030204" pitchFamily="34" charset="0"/>
              </a:rPr>
              <a:t>|AB| + |BC|</a:t>
            </a:r>
            <a:endParaRPr lang="nl-NL">
              <a:latin typeface="Calibri" panose="020F0502020204030204" pitchFamily="34" charset="0"/>
            </a:endParaRPr>
          </a:p>
        </p:txBody>
      </p:sp>
      <p:sp>
        <p:nvSpPr>
          <p:cNvPr id="19481" name="Text Box 25"/>
          <p:cNvSpPr txBox="1">
            <a:spLocks noChangeArrowheads="1"/>
          </p:cNvSpPr>
          <p:nvPr/>
        </p:nvSpPr>
        <p:spPr bwMode="auto">
          <a:xfrm>
            <a:off x="5775325" y="6218238"/>
            <a:ext cx="19653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>
                <a:latin typeface="Calibri" panose="020F0502020204030204" pitchFamily="34" charset="0"/>
              </a:rPr>
              <a:t>6 cm &lt; 3 cm + 7 cm</a:t>
            </a:r>
            <a:endParaRPr lang="nl-NL"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animBg="1"/>
      <p:bldP spid="19472" grpId="0"/>
      <p:bldP spid="19473" grpId="0"/>
      <p:bldP spid="19474" grpId="0"/>
      <p:bldP spid="19475" grpId="0"/>
      <p:bldP spid="19476" grpId="0"/>
      <p:bldP spid="19477" grpId="0"/>
      <p:bldP spid="19478" grpId="0"/>
      <p:bldP spid="19479" grpId="0"/>
      <p:bldP spid="19480" grpId="0"/>
      <p:bldP spid="1948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6"/>
          <p:cNvGrpSpPr>
            <a:grpSpLocks/>
          </p:cNvGrpSpPr>
          <p:nvPr/>
        </p:nvGrpSpPr>
        <p:grpSpPr bwMode="auto">
          <a:xfrm>
            <a:off x="0" y="0"/>
            <a:ext cx="9144000" cy="1000125"/>
            <a:chOff x="0" y="0"/>
            <a:chExt cx="5760" cy="630"/>
          </a:xfrm>
        </p:grpSpPr>
        <p:sp>
          <p:nvSpPr>
            <p:cNvPr id="3096" name="Rectangle 2"/>
            <p:cNvSpPr txBox="1">
              <a:spLocks noChangeArrowheads="1"/>
            </p:cNvSpPr>
            <p:nvPr/>
          </p:nvSpPr>
          <p:spPr bwMode="auto">
            <a:xfrm>
              <a:off x="0" y="0"/>
              <a:ext cx="5760" cy="630"/>
            </a:xfrm>
            <a:prstGeom prst="rect">
              <a:avLst/>
            </a:prstGeom>
            <a:solidFill>
              <a:srgbClr val="C59C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BE" sz="3600">
                  <a:solidFill>
                    <a:srgbClr val="174691"/>
                  </a:solidFill>
                  <a:latin typeface="Impact" panose="020B0806030902050204" pitchFamily="34" charset="0"/>
                </a:rPr>
                <a:t>          </a:t>
              </a:r>
              <a:r>
                <a:rPr lang="nl-BE" sz="3200">
                  <a:solidFill>
                    <a:srgbClr val="174691"/>
                  </a:solidFill>
                  <a:latin typeface="Impact" panose="020B0806030902050204" pitchFamily="34" charset="0"/>
                </a:rPr>
                <a:t>Bewijs: de driehoeksongelijkheid</a:t>
              </a:r>
              <a:endParaRPr lang="nl-NL" sz="3200">
                <a:solidFill>
                  <a:srgbClr val="174691"/>
                </a:solidFill>
                <a:latin typeface="Impact" panose="020B0806030902050204" pitchFamily="34" charset="0"/>
              </a:endParaRPr>
            </a:p>
          </p:txBody>
        </p:sp>
        <p:sp>
          <p:nvSpPr>
            <p:cNvPr id="3097" name="Tekstvak 7"/>
            <p:cNvSpPr txBox="1">
              <a:spLocks noChangeArrowheads="1"/>
            </p:cNvSpPr>
            <p:nvPr/>
          </p:nvSpPr>
          <p:spPr bwMode="auto">
            <a:xfrm>
              <a:off x="0" y="0"/>
              <a:ext cx="585" cy="630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BE" sz="3200">
                  <a:solidFill>
                    <a:srgbClr val="FCFDFE"/>
                  </a:solidFill>
                  <a:latin typeface="Impact" panose="020B0806030902050204" pitchFamily="34" charset="0"/>
                </a:rPr>
                <a:t>M34</a:t>
              </a:r>
              <a:endParaRPr lang="nl-BE" sz="3200">
                <a:latin typeface="Impact" panose="020B0806030902050204" pitchFamily="34" charset="0"/>
              </a:endParaRPr>
            </a:p>
          </p:txBody>
        </p:sp>
      </p:grpSp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323850" y="1268413"/>
            <a:ext cx="3600450" cy="366712"/>
          </a:xfrm>
          <a:prstGeom prst="rect">
            <a:avLst/>
          </a:prstGeom>
          <a:solidFill>
            <a:srgbClr val="17469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 b="1">
                <a:solidFill>
                  <a:schemeClr val="bg1"/>
                </a:solidFill>
                <a:latin typeface="Calibri" panose="020F0502020204030204" pitchFamily="34" charset="0"/>
              </a:rPr>
              <a:t>De driehoeksongelijkheid (vervolg)</a:t>
            </a:r>
            <a:endParaRPr lang="nl-NL" b="1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3100" name="Text Box 28"/>
          <p:cNvSpPr txBox="1">
            <a:spLocks noChangeArrowheads="1"/>
          </p:cNvSpPr>
          <p:nvPr/>
        </p:nvSpPr>
        <p:spPr bwMode="auto">
          <a:xfrm>
            <a:off x="323850" y="1882775"/>
            <a:ext cx="8001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 b="1" i="1">
                <a:latin typeface="Calibri" panose="020F0502020204030204" pitchFamily="34" charset="0"/>
              </a:rPr>
              <a:t>Bewijs</a:t>
            </a:r>
            <a:endParaRPr lang="nl-NL" b="1" i="1">
              <a:latin typeface="Calibri" panose="020F0502020204030204" pitchFamily="34" charset="0"/>
            </a:endParaRPr>
          </a:p>
        </p:txBody>
      </p:sp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323850" y="2417763"/>
            <a:ext cx="7848600" cy="641350"/>
          </a:xfrm>
          <a:prstGeom prst="rect">
            <a:avLst/>
          </a:prstGeom>
          <a:solidFill>
            <a:srgbClr val="17469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 b="1">
                <a:solidFill>
                  <a:schemeClr val="bg1"/>
                </a:solidFill>
                <a:latin typeface="Calibri" panose="020F0502020204030204" pitchFamily="34" charset="0"/>
              </a:rPr>
              <a:t>in een driehoek is de lengte van een zijde kleiner dan de som van de lengten van de andere twee zijden</a:t>
            </a:r>
            <a:endParaRPr lang="nl-NL" b="1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grpSp>
        <p:nvGrpSpPr>
          <p:cNvPr id="3136" name="Group 64"/>
          <p:cNvGrpSpPr>
            <a:grpSpLocks/>
          </p:cNvGrpSpPr>
          <p:nvPr/>
        </p:nvGrpSpPr>
        <p:grpSpPr bwMode="auto">
          <a:xfrm>
            <a:off x="539750" y="3411538"/>
            <a:ext cx="5761038" cy="2754312"/>
            <a:chOff x="340" y="2149"/>
            <a:chExt cx="3629" cy="1735"/>
          </a:xfrm>
        </p:grpSpPr>
        <p:sp>
          <p:nvSpPr>
            <p:cNvPr id="3092" name="Text Box 20"/>
            <p:cNvSpPr txBox="1">
              <a:spLocks noChangeArrowheads="1"/>
            </p:cNvSpPr>
            <p:nvPr/>
          </p:nvSpPr>
          <p:spPr bwMode="auto">
            <a:xfrm>
              <a:off x="2698" y="2609"/>
              <a:ext cx="1271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nl-BE">
                  <a:latin typeface="Calibri" panose="020F0502020204030204" pitchFamily="34" charset="0"/>
                </a:rPr>
                <a:t>|DE| &lt; |DF| + |FE| </a:t>
              </a:r>
              <a:endParaRPr lang="nl-NL">
                <a:latin typeface="Calibri" panose="020F0502020204030204" pitchFamily="34" charset="0"/>
              </a:endParaRPr>
            </a:p>
          </p:txBody>
        </p:sp>
        <p:sp>
          <p:nvSpPr>
            <p:cNvPr id="3082" name="AutoShape 7">
              <a:hlinkClick r:id="" action="ppaction://noaction" highlightClick="1"/>
              <a:hlinkHover r:id="rId2" action="ppaction://hlinkfile"/>
            </p:cNvPr>
            <p:cNvSpPr>
              <a:spLocks noChangeArrowheads="1"/>
            </p:cNvSpPr>
            <p:nvPr/>
          </p:nvSpPr>
          <p:spPr bwMode="auto">
            <a:xfrm>
              <a:off x="839" y="3476"/>
              <a:ext cx="453" cy="408"/>
            </a:xfrm>
            <a:prstGeom prst="actionButtonInformation">
              <a:avLst/>
            </a:prstGeom>
            <a:solidFill>
              <a:srgbClr val="EDB928"/>
            </a:solidFill>
            <a:ln w="25400">
              <a:solidFill>
                <a:srgbClr val="002C5E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nl-BE"/>
            </a:p>
          </p:txBody>
        </p:sp>
        <p:pic>
          <p:nvPicPr>
            <p:cNvPr id="3135" name="Picture 63" descr="01a_driehoeksongelijkheid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0" y="2149"/>
              <a:ext cx="1996" cy="104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animBg="1"/>
      <p:bldP spid="3100" grpId="0"/>
      <p:bldP spid="2" grpId="0" animBg="1"/>
    </p:bldLst>
  </p:timing>
</p:sld>
</file>

<file path=ppt/theme/theme1.xml><?xml version="1.0" encoding="utf-8"?>
<a:theme xmlns:a="http://schemas.openxmlformats.org/drawingml/2006/main" name="Standaardontwerp">
  <a:themeElements>
    <a:clrScheme name="Standaardontwer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ardontwer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2601</TotalTime>
  <Words>153</Words>
  <Application>Microsoft Office PowerPoint</Application>
  <PresentationFormat>Diavoorstelling (4:3)</PresentationFormat>
  <Paragraphs>41</Paragraphs>
  <Slides>3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3</vt:i4>
      </vt:variant>
    </vt:vector>
  </HeadingPairs>
  <TitlesOfParts>
    <vt:vector size="8" baseType="lpstr">
      <vt:lpstr>Arial</vt:lpstr>
      <vt:lpstr>Calibri</vt:lpstr>
      <vt:lpstr>Comic Sans MS</vt:lpstr>
      <vt:lpstr>Impact</vt:lpstr>
      <vt:lpstr>Standaardontwerp</vt:lpstr>
      <vt:lpstr>       Bewijs: de driehoeksongelijkheid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Evenredigheden</dc:title>
  <dc:creator>Snijers André</dc:creator>
  <cp:lastModifiedBy>andre snijers</cp:lastModifiedBy>
  <cp:revision>98</cp:revision>
  <dcterms:created xsi:type="dcterms:W3CDTF">2009-11-24T15:08:55Z</dcterms:created>
  <dcterms:modified xsi:type="dcterms:W3CDTF">2013-12-08T15:15:32Z</dcterms:modified>
</cp:coreProperties>
</file>