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CCD0D-0D15-4A72-863E-D6C1FDF8FD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0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037A0-7DA4-47AE-A156-9B0237F7155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2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CE484-46D6-4D55-B5D2-70BC823AED9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148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35DBA-629C-4FCB-B580-BF6129A9B68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89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F2B5A-15D2-4801-8ED3-025F1348332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54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6D5B5-B290-4F8D-9892-089BF6D15E9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18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01981-5133-456C-8349-656B454F338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12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C4477-5919-44C0-A8FE-D77A8C9344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2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4CB7E-BDB8-4CC9-BE7A-6796F9DA029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83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48604-6C48-48CD-9915-F9A60600E2E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0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D2509-0F54-460C-B2B8-064B8784F09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70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F9CF7-34FE-4312-802C-AA3599845A3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12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046F4B-B079-44DF-9334-45C43A5E1CFD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35a_hoeken_vierhoek_meting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35b_eigenschappen_vierhoeken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Eigenschappen van vierhoeken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M35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8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Eigenschappen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9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38877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som van de hoeken in een vierhoek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2997200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Eigenschap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84225" y="198913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211638" y="3716338"/>
            <a:ext cx="3090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som van de hoeken van een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vierhoek is gelijk aan 360°.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6" name="Groep 18"/>
          <p:cNvGrpSpPr>
            <a:grpSpLocks/>
          </p:cNvGrpSpPr>
          <p:nvPr/>
        </p:nvGrpSpPr>
        <p:grpSpPr bwMode="auto">
          <a:xfrm>
            <a:off x="4211638" y="5310188"/>
            <a:ext cx="2843212" cy="481012"/>
            <a:chOff x="4211638" y="5310188"/>
            <a:chExt cx="2843212" cy="481012"/>
          </a:xfrm>
        </p:grpSpPr>
        <p:sp>
          <p:nvSpPr>
            <p:cNvPr id="2" name="Text Box 20"/>
            <p:cNvSpPr txBox="1">
              <a:spLocks noChangeArrowheads="1"/>
            </p:cNvSpPr>
            <p:nvPr/>
          </p:nvSpPr>
          <p:spPr bwMode="auto">
            <a:xfrm>
              <a:off x="4211638" y="5424488"/>
              <a:ext cx="28432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|A| + |B| + |C| + |D| = 360°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83" name="Text Box 67"/>
            <p:cNvSpPr txBox="1">
              <a:spLocks noChangeArrowheads="1"/>
            </p:cNvSpPr>
            <p:nvPr/>
          </p:nvSpPr>
          <p:spPr bwMode="auto">
            <a:xfrm>
              <a:off x="4325938" y="5310188"/>
              <a:ext cx="29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84" name="Text Box 68"/>
            <p:cNvSpPr txBox="1">
              <a:spLocks noChangeArrowheads="1"/>
            </p:cNvSpPr>
            <p:nvPr/>
          </p:nvSpPr>
          <p:spPr bwMode="auto">
            <a:xfrm>
              <a:off x="4887913" y="5313363"/>
              <a:ext cx="29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85" name="Text Box 69"/>
            <p:cNvSpPr txBox="1">
              <a:spLocks noChangeArrowheads="1"/>
            </p:cNvSpPr>
            <p:nvPr/>
          </p:nvSpPr>
          <p:spPr bwMode="auto">
            <a:xfrm>
              <a:off x="5443361" y="5319713"/>
              <a:ext cx="29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86" name="Text Box 70"/>
            <p:cNvSpPr txBox="1">
              <a:spLocks noChangeArrowheads="1"/>
            </p:cNvSpPr>
            <p:nvPr/>
          </p:nvSpPr>
          <p:spPr bwMode="auto">
            <a:xfrm>
              <a:off x="5979760" y="5319713"/>
              <a:ext cx="29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pic>
        <p:nvPicPr>
          <p:cNvPr id="3145" name="Picture 73" descr="01a_eigenschap_som_van_de_hoek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83013"/>
            <a:ext cx="2808287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4211638" y="4581525"/>
            <a:ext cx="2216150" cy="773113"/>
            <a:chOff x="2653" y="2886"/>
            <a:chExt cx="1396" cy="487"/>
          </a:xfrm>
        </p:grpSpPr>
        <p:sp>
          <p:nvSpPr>
            <p:cNvPr id="3087" name="Text Box 20"/>
            <p:cNvSpPr txBox="1">
              <a:spLocks noChangeArrowheads="1"/>
            </p:cNvSpPr>
            <p:nvPr/>
          </p:nvSpPr>
          <p:spPr bwMode="auto">
            <a:xfrm>
              <a:off x="2653" y="2886"/>
              <a:ext cx="1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vierhoek.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" name="AutoShape 20"/>
            <p:cNvSpPr>
              <a:spLocks noChangeArrowheads="1"/>
            </p:cNvSpPr>
            <p:nvPr/>
          </p:nvSpPr>
          <p:spPr bwMode="auto">
            <a:xfrm>
              <a:off x="3345" y="3146"/>
              <a:ext cx="79" cy="227"/>
            </a:xfrm>
            <a:prstGeom prst="downArrow">
              <a:avLst>
                <a:gd name="adj1" fmla="val 50000"/>
                <a:gd name="adj2" fmla="val 71835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100" grpId="0"/>
      <p:bldP spid="3082" grpId="0" animBg="1"/>
      <p:bldP spid="30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150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Eigenschappen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150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30241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Diagonalen, zijden en hoeken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384300" y="198913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2990850"/>
            <a:ext cx="381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minstens één paar evenwijdige zijden.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323850" y="3351213"/>
            <a:ext cx="3671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twee paar evenwijdige zijden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23850" y="3711575"/>
            <a:ext cx="360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overstaande zijden zijn even lang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23850" y="4071938"/>
            <a:ext cx="3806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overstaande hoeken zijn even groot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23850" y="4430713"/>
            <a:ext cx="274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vier zijden zijn even lang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23850" y="4791075"/>
            <a:ext cx="302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alle hoeken zijn rechte hoeken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23850" y="5151438"/>
            <a:ext cx="4049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diagonalen snijden elkaar middendoor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23850" y="5511800"/>
            <a:ext cx="281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diagonalen zijn even lang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323850" y="5872163"/>
            <a:ext cx="3925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diagonalen staan loodrecht op elkaar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21550" name="Group 46"/>
          <p:cNvGrpSpPr>
            <a:grpSpLocks/>
          </p:cNvGrpSpPr>
          <p:nvPr/>
        </p:nvGrpSpPr>
        <p:grpSpPr bwMode="auto">
          <a:xfrm>
            <a:off x="373063" y="2205038"/>
            <a:ext cx="8685212" cy="4033837"/>
            <a:chOff x="235" y="1706"/>
            <a:chExt cx="5471" cy="2541"/>
          </a:xfrm>
        </p:grpSpPr>
        <p:pic>
          <p:nvPicPr>
            <p:cNvPr id="21516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8" y="1773"/>
              <a:ext cx="54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26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8" y="1776"/>
              <a:ext cx="54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27" name="Picture 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3" y="1773"/>
              <a:ext cx="54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28" name="Picture 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" y="1773"/>
              <a:ext cx="63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29" name="Picture 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2" y="1773"/>
              <a:ext cx="36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>
              <a:off x="2753" y="1706"/>
              <a:ext cx="29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243" y="2205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33" name="Line 29"/>
            <p:cNvSpPr>
              <a:spLocks noChangeShapeType="1"/>
            </p:cNvSpPr>
            <p:nvPr/>
          </p:nvSpPr>
          <p:spPr bwMode="auto">
            <a:xfrm>
              <a:off x="243" y="2432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>
              <a:off x="243" y="2659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>
              <a:off x="243" y="2886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>
              <a:off x="243" y="3113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243" y="3339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38" name="Line 34"/>
            <p:cNvSpPr>
              <a:spLocks noChangeShapeType="1"/>
            </p:cNvSpPr>
            <p:nvPr/>
          </p:nvSpPr>
          <p:spPr bwMode="auto">
            <a:xfrm>
              <a:off x="243" y="3566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39" name="Line 35"/>
            <p:cNvSpPr>
              <a:spLocks noChangeShapeType="1"/>
            </p:cNvSpPr>
            <p:nvPr/>
          </p:nvSpPr>
          <p:spPr bwMode="auto">
            <a:xfrm>
              <a:off x="243" y="3793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0" name="Line 36"/>
            <p:cNvSpPr>
              <a:spLocks noChangeShapeType="1"/>
            </p:cNvSpPr>
            <p:nvPr/>
          </p:nvSpPr>
          <p:spPr bwMode="auto">
            <a:xfrm>
              <a:off x="243" y="4020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1" name="Line 37"/>
            <p:cNvSpPr>
              <a:spLocks noChangeShapeType="1"/>
            </p:cNvSpPr>
            <p:nvPr/>
          </p:nvSpPr>
          <p:spPr bwMode="auto">
            <a:xfrm>
              <a:off x="243" y="4247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>
              <a:off x="2744" y="1706"/>
              <a:ext cx="0" cy="2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4" name="Line 40"/>
            <p:cNvSpPr>
              <a:spLocks noChangeShapeType="1"/>
            </p:cNvSpPr>
            <p:nvPr/>
          </p:nvSpPr>
          <p:spPr bwMode="auto">
            <a:xfrm>
              <a:off x="3334" y="1706"/>
              <a:ext cx="0" cy="2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5" name="Line 41"/>
            <p:cNvSpPr>
              <a:spLocks noChangeShapeType="1"/>
            </p:cNvSpPr>
            <p:nvPr/>
          </p:nvSpPr>
          <p:spPr bwMode="auto">
            <a:xfrm>
              <a:off x="3923" y="1706"/>
              <a:ext cx="0" cy="2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6" name="Line 42"/>
            <p:cNvSpPr>
              <a:spLocks noChangeShapeType="1"/>
            </p:cNvSpPr>
            <p:nvPr/>
          </p:nvSpPr>
          <p:spPr bwMode="auto">
            <a:xfrm>
              <a:off x="4558" y="1706"/>
              <a:ext cx="0" cy="2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7" name="Line 43"/>
            <p:cNvSpPr>
              <a:spLocks noChangeShapeType="1"/>
            </p:cNvSpPr>
            <p:nvPr/>
          </p:nvSpPr>
          <p:spPr bwMode="auto">
            <a:xfrm>
              <a:off x="5284" y="1706"/>
              <a:ext cx="0" cy="2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8" name="Line 44"/>
            <p:cNvSpPr>
              <a:spLocks noChangeShapeType="1"/>
            </p:cNvSpPr>
            <p:nvPr/>
          </p:nvSpPr>
          <p:spPr bwMode="auto">
            <a:xfrm>
              <a:off x="5706" y="1706"/>
              <a:ext cx="0" cy="2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1549" name="Line 45"/>
            <p:cNvSpPr>
              <a:spLocks noChangeShapeType="1"/>
            </p:cNvSpPr>
            <p:nvPr/>
          </p:nvSpPr>
          <p:spPr bwMode="auto">
            <a:xfrm>
              <a:off x="235" y="2205"/>
              <a:ext cx="0" cy="2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4629150" y="299085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5564188" y="299085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6573838" y="299085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7653338" y="299085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8589963" y="299085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5564188" y="3351213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6573838" y="3351213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7653338" y="3351213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8589963" y="3351213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6573838" y="3711575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8604250" y="3711575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7653338" y="3711575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5" name="Text Box 61"/>
          <p:cNvSpPr txBox="1">
            <a:spLocks noChangeArrowheads="1"/>
          </p:cNvSpPr>
          <p:nvPr/>
        </p:nvSpPr>
        <p:spPr bwMode="auto">
          <a:xfrm>
            <a:off x="5570538" y="3711575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6" name="Text Box 62"/>
          <p:cNvSpPr txBox="1">
            <a:spLocks noChangeArrowheads="1"/>
          </p:cNvSpPr>
          <p:nvPr/>
        </p:nvSpPr>
        <p:spPr bwMode="auto">
          <a:xfrm>
            <a:off x="8589963" y="407193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7667625" y="4071938"/>
            <a:ext cx="303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6573838" y="407193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5570538" y="407193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8589963" y="4430713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7651750" y="4430713"/>
            <a:ext cx="303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8589963" y="4791075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6572250" y="4791075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5" name="Text Box 71"/>
          <p:cNvSpPr txBox="1">
            <a:spLocks noChangeArrowheads="1"/>
          </p:cNvSpPr>
          <p:nvPr/>
        </p:nvSpPr>
        <p:spPr bwMode="auto">
          <a:xfrm>
            <a:off x="8589963" y="515143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7653338" y="515143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6573838" y="515143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5565775" y="5151438"/>
            <a:ext cx="303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8589963" y="551180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6573838" y="5511800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81" name="Text Box 77"/>
          <p:cNvSpPr txBox="1">
            <a:spLocks noChangeArrowheads="1"/>
          </p:cNvSpPr>
          <p:nvPr/>
        </p:nvSpPr>
        <p:spPr bwMode="auto">
          <a:xfrm>
            <a:off x="8589963" y="5872163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7651750" y="5872163"/>
            <a:ext cx="303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2" grpId="0" animBg="1"/>
      <p:bldP spid="3092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21553" grpId="0"/>
      <p:bldP spid="21554" grpId="0"/>
      <p:bldP spid="21555" grpId="0"/>
      <p:bldP spid="21556" grpId="0"/>
      <p:bldP spid="21557" grpId="0"/>
      <p:bldP spid="21558" grpId="0"/>
      <p:bldP spid="21559" grpId="0"/>
      <p:bldP spid="21560" grpId="0"/>
      <p:bldP spid="21561" grpId="0"/>
      <p:bldP spid="21562" grpId="0"/>
      <p:bldP spid="21563" grpId="0"/>
      <p:bldP spid="21564" grpId="0"/>
      <p:bldP spid="21565" grpId="0"/>
      <p:bldP spid="21566" grpId="0"/>
      <p:bldP spid="21567" grpId="0"/>
      <p:bldP spid="21568" grpId="0"/>
      <p:bldP spid="21569" grpId="0"/>
      <p:bldP spid="21570" grpId="0"/>
      <p:bldP spid="21571" grpId="0"/>
      <p:bldP spid="21572" grpId="0"/>
      <p:bldP spid="21574" grpId="0"/>
      <p:bldP spid="21575" grpId="0"/>
      <p:bldP spid="21576" grpId="0"/>
      <p:bldP spid="21577" grpId="0"/>
      <p:bldP spid="21578" grpId="0"/>
      <p:bldP spid="21579" grpId="0"/>
      <p:bldP spid="21580" grpId="0"/>
      <p:bldP spid="21581" grpId="0"/>
      <p:bldP spid="215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410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Eigenschappen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0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79600"/>
            <a:ext cx="993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Definitie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4292600"/>
            <a:ext cx="4306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trapezium is een vierhoek met minstens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één paar evenwijdige zijden.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12239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Trapezium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9477" name="Picture 21" descr="02a_trapez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32063"/>
            <a:ext cx="26400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635375" y="2997200"/>
            <a:ext cx="1265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[AB] // [DC]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514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Eigenschappen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5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15843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Parallellogram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11338"/>
            <a:ext cx="993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Definitie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2355850"/>
            <a:ext cx="3806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parallellogram is een vierhoek met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twee paar evenwijdige zijden.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6134100" y="2359025"/>
            <a:ext cx="268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[AB] // [DC] en [AD] // [BC]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323850" y="4870450"/>
            <a:ext cx="1604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Eigenschappen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23850" y="5381625"/>
            <a:ext cx="3786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overstaande zijden zijn even lang.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23850" y="5872163"/>
            <a:ext cx="4041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overstaande hoeken zijn even groot.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23850" y="6327775"/>
            <a:ext cx="413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diagonalen delen elkaar middendoor.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6069013" y="1816100"/>
            <a:ext cx="2751137" cy="557213"/>
            <a:chOff x="3823" y="1144"/>
            <a:chExt cx="1733" cy="351"/>
          </a:xfrm>
        </p:grpSpPr>
        <p:sp>
          <p:nvSpPr>
            <p:cNvPr id="5147" name="Text Box 20"/>
            <p:cNvSpPr txBox="1">
              <a:spLocks noChangeArrowheads="1"/>
            </p:cNvSpPr>
            <p:nvPr/>
          </p:nvSpPr>
          <p:spPr bwMode="auto">
            <a:xfrm>
              <a:off x="3823" y="1144"/>
              <a:ext cx="17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parallellogram.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>
              <a:off x="4686" y="1359"/>
              <a:ext cx="57" cy="136"/>
            </a:xfrm>
            <a:prstGeom prst="upDownArrow">
              <a:avLst>
                <a:gd name="adj1" fmla="val 50000"/>
                <a:gd name="adj2" fmla="val 477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6011863" y="4916488"/>
            <a:ext cx="2751137" cy="528637"/>
            <a:chOff x="3787" y="2840"/>
            <a:chExt cx="1733" cy="333"/>
          </a:xfrm>
        </p:grpSpPr>
        <p:sp>
          <p:nvSpPr>
            <p:cNvPr id="5145" name="Text Box 20"/>
            <p:cNvSpPr txBox="1">
              <a:spLocks noChangeArrowheads="1"/>
            </p:cNvSpPr>
            <p:nvPr/>
          </p:nvSpPr>
          <p:spPr bwMode="auto">
            <a:xfrm>
              <a:off x="3787" y="2840"/>
              <a:ext cx="17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parallellogram.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6" name="AutoShape 33"/>
            <p:cNvSpPr>
              <a:spLocks noChangeArrowheads="1"/>
            </p:cNvSpPr>
            <p:nvPr/>
          </p:nvSpPr>
          <p:spPr bwMode="auto">
            <a:xfrm>
              <a:off x="4642" y="3037"/>
              <a:ext cx="57" cy="136"/>
            </a:xfrm>
            <a:prstGeom prst="downArrow">
              <a:avLst>
                <a:gd name="adj1" fmla="val 50000"/>
                <a:gd name="adj2" fmla="val 5964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988050" y="5395913"/>
            <a:ext cx="283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|AB| = |CD| en |AD| = |BC|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854700" y="6327775"/>
            <a:ext cx="3100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|AM| = |MC| en |BM| = |MD|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6251575" y="5765800"/>
            <a:ext cx="2319338" cy="471488"/>
            <a:chOff x="3938" y="3632"/>
            <a:chExt cx="1461" cy="297"/>
          </a:xfrm>
        </p:grpSpPr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3938" y="3698"/>
              <a:ext cx="14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|A| = |C| en |B| = |D|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1" name="Text Box 38"/>
            <p:cNvSpPr txBox="1">
              <a:spLocks noChangeArrowheads="1"/>
            </p:cNvSpPr>
            <p:nvPr/>
          </p:nvSpPr>
          <p:spPr bwMode="auto">
            <a:xfrm>
              <a:off x="4361" y="3637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2" name="Text Box 39"/>
            <p:cNvSpPr txBox="1">
              <a:spLocks noChangeArrowheads="1"/>
            </p:cNvSpPr>
            <p:nvPr/>
          </p:nvSpPr>
          <p:spPr bwMode="auto">
            <a:xfrm>
              <a:off x="4783" y="36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3" name="Text Box 40"/>
            <p:cNvSpPr txBox="1">
              <a:spLocks noChangeArrowheads="1"/>
            </p:cNvSpPr>
            <p:nvPr/>
          </p:nvSpPr>
          <p:spPr bwMode="auto">
            <a:xfrm>
              <a:off x="5139" y="36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4" name="Text Box 41"/>
            <p:cNvSpPr txBox="1">
              <a:spLocks noChangeArrowheads="1"/>
            </p:cNvSpPr>
            <p:nvPr/>
          </p:nvSpPr>
          <p:spPr bwMode="auto">
            <a:xfrm>
              <a:off x="4007" y="363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pic>
        <p:nvPicPr>
          <p:cNvPr id="27" name="Afbeelding 26" descr="03a_parallello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99720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Afbeelding 27" descr="03b_parallellogr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99720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Afbeelding 28" descr="03c_parallellogr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99720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Afbeelding 29" descr="03d_parallellogr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99720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92" grpId="0"/>
      <p:bldP spid="2" grpId="0"/>
      <p:bldP spid="4" grpId="0"/>
      <p:bldP spid="5" grpId="0" autoUpdateAnimBg="0"/>
      <p:bldP spid="6" grpId="0" autoUpdateAnimBg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617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Eigenschappen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8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5762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Ruit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11338"/>
            <a:ext cx="993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Definitie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2355850"/>
            <a:ext cx="3698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ruit is een vierhoek met vier even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lange zijden.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6203950" y="2359025"/>
            <a:ext cx="271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|AB| = |BC| = |CD| = |DA|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323850" y="4508500"/>
            <a:ext cx="1604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Eigenschappen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23850" y="5019675"/>
            <a:ext cx="389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overstaande zijden zijn evenwijdig.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23850" y="5445125"/>
            <a:ext cx="4041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overstaande hoeken zijn even groot.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23850" y="5867400"/>
            <a:ext cx="413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diagonalen delen elkaar middendoor.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5" name="Group 29"/>
          <p:cNvGrpSpPr>
            <a:grpSpLocks/>
          </p:cNvGrpSpPr>
          <p:nvPr/>
        </p:nvGrpSpPr>
        <p:grpSpPr bwMode="auto">
          <a:xfrm>
            <a:off x="6632575" y="1825625"/>
            <a:ext cx="1736725" cy="557213"/>
            <a:chOff x="3823" y="1144"/>
            <a:chExt cx="1094" cy="351"/>
          </a:xfrm>
        </p:grpSpPr>
        <p:sp>
          <p:nvSpPr>
            <p:cNvPr id="6177" name="Text Box 20"/>
            <p:cNvSpPr txBox="1">
              <a:spLocks noChangeArrowheads="1"/>
            </p:cNvSpPr>
            <p:nvPr/>
          </p:nvSpPr>
          <p:spPr bwMode="auto">
            <a:xfrm>
              <a:off x="3823" y="1144"/>
              <a:ext cx="10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ruit.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78" name="AutoShape 15"/>
            <p:cNvSpPr>
              <a:spLocks noChangeArrowheads="1"/>
            </p:cNvSpPr>
            <p:nvPr/>
          </p:nvSpPr>
          <p:spPr bwMode="auto">
            <a:xfrm>
              <a:off x="4365" y="1359"/>
              <a:ext cx="57" cy="136"/>
            </a:xfrm>
            <a:prstGeom prst="upDownArrow">
              <a:avLst>
                <a:gd name="adj1" fmla="val 50000"/>
                <a:gd name="adj2" fmla="val 477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16" name="Group 30"/>
          <p:cNvGrpSpPr>
            <a:grpSpLocks/>
          </p:cNvGrpSpPr>
          <p:nvPr/>
        </p:nvGrpSpPr>
        <p:grpSpPr bwMode="auto">
          <a:xfrm>
            <a:off x="6553200" y="4508500"/>
            <a:ext cx="1736725" cy="504825"/>
            <a:chOff x="3787" y="2840"/>
            <a:chExt cx="1094" cy="318"/>
          </a:xfrm>
        </p:grpSpPr>
        <p:sp>
          <p:nvSpPr>
            <p:cNvPr id="6175" name="Text Box 20"/>
            <p:cNvSpPr txBox="1">
              <a:spLocks noChangeArrowheads="1"/>
            </p:cNvSpPr>
            <p:nvPr/>
          </p:nvSpPr>
          <p:spPr bwMode="auto">
            <a:xfrm>
              <a:off x="3787" y="2840"/>
              <a:ext cx="10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ruit.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76" name="AutoShape 18"/>
            <p:cNvSpPr>
              <a:spLocks noChangeArrowheads="1"/>
            </p:cNvSpPr>
            <p:nvPr/>
          </p:nvSpPr>
          <p:spPr bwMode="auto">
            <a:xfrm>
              <a:off x="4320" y="3022"/>
              <a:ext cx="57" cy="136"/>
            </a:xfrm>
            <a:prstGeom prst="downArrow">
              <a:avLst>
                <a:gd name="adj1" fmla="val 50000"/>
                <a:gd name="adj2" fmla="val 5964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367463" y="5032375"/>
            <a:ext cx="212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AB // CD en AD // BC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911850" y="5867400"/>
            <a:ext cx="3100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|AM| = |MC| en |BM| = |MD|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6294438" y="5348288"/>
            <a:ext cx="2319337" cy="471487"/>
            <a:chOff x="3965" y="3369"/>
            <a:chExt cx="1461" cy="297"/>
          </a:xfrm>
        </p:grpSpPr>
        <p:sp>
          <p:nvSpPr>
            <p:cNvPr id="6170" name="Text Box 20"/>
            <p:cNvSpPr txBox="1">
              <a:spLocks noChangeArrowheads="1"/>
            </p:cNvSpPr>
            <p:nvPr/>
          </p:nvSpPr>
          <p:spPr bwMode="auto">
            <a:xfrm>
              <a:off x="3965" y="3435"/>
              <a:ext cx="14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|A| = |C| en |B| = |D|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71" name="Text Box 23"/>
            <p:cNvSpPr txBox="1">
              <a:spLocks noChangeArrowheads="1"/>
            </p:cNvSpPr>
            <p:nvPr/>
          </p:nvSpPr>
          <p:spPr bwMode="auto">
            <a:xfrm>
              <a:off x="4394" y="337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72" name="Text Box 24"/>
            <p:cNvSpPr txBox="1">
              <a:spLocks noChangeArrowheads="1"/>
            </p:cNvSpPr>
            <p:nvPr/>
          </p:nvSpPr>
          <p:spPr bwMode="auto">
            <a:xfrm>
              <a:off x="4811" y="336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73" name="Text Box 25"/>
            <p:cNvSpPr txBox="1">
              <a:spLocks noChangeArrowheads="1"/>
            </p:cNvSpPr>
            <p:nvPr/>
          </p:nvSpPr>
          <p:spPr bwMode="auto">
            <a:xfrm>
              <a:off x="5160" y="336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74" name="Text Box 26"/>
            <p:cNvSpPr txBox="1">
              <a:spLocks noChangeArrowheads="1"/>
            </p:cNvSpPr>
            <p:nvPr/>
          </p:nvSpPr>
          <p:spPr bwMode="auto">
            <a:xfrm>
              <a:off x="4034" y="336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23850" y="6280150"/>
            <a:ext cx="416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diagonalen staan loodrecht op elkaar.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8" name="Group 35"/>
          <p:cNvGrpSpPr>
            <a:grpSpLocks/>
          </p:cNvGrpSpPr>
          <p:nvPr/>
        </p:nvGrpSpPr>
        <p:grpSpPr bwMode="auto">
          <a:xfrm>
            <a:off x="6765925" y="6270625"/>
            <a:ext cx="1401763" cy="366713"/>
            <a:chOff x="4240" y="4106"/>
            <a:chExt cx="883" cy="231"/>
          </a:xfrm>
        </p:grpSpPr>
        <p:sp>
          <p:nvSpPr>
            <p:cNvPr id="6166" name="Text Box 20"/>
            <p:cNvSpPr txBox="1">
              <a:spLocks noChangeArrowheads="1"/>
            </p:cNvSpPr>
            <p:nvPr/>
          </p:nvSpPr>
          <p:spPr bwMode="auto">
            <a:xfrm>
              <a:off x="4240" y="4106"/>
              <a:ext cx="88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[AC]       [BD] </a:t>
              </a:r>
              <a:endParaRPr lang="nl-NL">
                <a:latin typeface="Calibri" panose="020F0502020204030204" pitchFamily="34" charset="0"/>
              </a:endParaRPr>
            </a:p>
          </p:txBody>
        </p:sp>
        <p:grpSp>
          <p:nvGrpSpPr>
            <p:cNvPr id="6167" name="Group 34"/>
            <p:cNvGrpSpPr>
              <a:grpSpLocks/>
            </p:cNvGrpSpPr>
            <p:nvPr/>
          </p:nvGrpSpPr>
          <p:grpSpPr bwMode="auto">
            <a:xfrm>
              <a:off x="4593" y="4174"/>
              <a:ext cx="137" cy="97"/>
              <a:chOff x="3061" y="2970"/>
              <a:chExt cx="137" cy="97"/>
            </a:xfrm>
          </p:grpSpPr>
          <p:sp>
            <p:nvSpPr>
              <p:cNvPr id="6168" name="Line 31"/>
              <p:cNvSpPr>
                <a:spLocks noChangeShapeType="1"/>
              </p:cNvSpPr>
              <p:nvPr/>
            </p:nvSpPr>
            <p:spPr bwMode="auto">
              <a:xfrm>
                <a:off x="3061" y="3067"/>
                <a:ext cx="1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6169" name="Line 32"/>
              <p:cNvSpPr>
                <a:spLocks noChangeShapeType="1"/>
              </p:cNvSpPr>
              <p:nvPr/>
            </p:nvSpPr>
            <p:spPr bwMode="auto">
              <a:xfrm>
                <a:off x="3128" y="2970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  <p:pic>
        <p:nvPicPr>
          <p:cNvPr id="37" name="Afbeelding 36" descr="04a_ru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81300"/>
            <a:ext cx="28813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Afbeelding 37" descr="04b_rui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81300"/>
            <a:ext cx="28813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Afbeelding 38" descr="04c_rui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81300"/>
            <a:ext cx="28813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Afbeelding 39" descr="04d_rui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81300"/>
            <a:ext cx="28813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92" grpId="0"/>
      <p:bldP spid="2" grpId="0"/>
      <p:bldP spid="4" grpId="0"/>
      <p:bldP spid="5" grpId="0" autoUpdateAnimBg="0"/>
      <p:bldP spid="6" grpId="0" autoUpdateAnimBg="0"/>
      <p:bldP spid="9" grpId="0"/>
      <p:bldP spid="10" grpId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719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Eigenschappen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20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12239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Rechthoek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11338"/>
            <a:ext cx="993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Definitie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2355850"/>
            <a:ext cx="340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rechthoek is een vierhoek met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vier rechte hoeken.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23850" y="4508500"/>
            <a:ext cx="1604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Eigenschappen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23850" y="5019675"/>
            <a:ext cx="389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overstaande zijden zijn evenwijdig.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23850" y="5445125"/>
            <a:ext cx="3786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overstaande zijden zijn even lang.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23850" y="6283325"/>
            <a:ext cx="413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diagonalen delen elkaar middendoor.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5" name="Group 34"/>
          <p:cNvGrpSpPr>
            <a:grpSpLocks/>
          </p:cNvGrpSpPr>
          <p:nvPr/>
        </p:nvGrpSpPr>
        <p:grpSpPr bwMode="auto">
          <a:xfrm>
            <a:off x="6348413" y="1825625"/>
            <a:ext cx="2354262" cy="557213"/>
            <a:chOff x="3999" y="1150"/>
            <a:chExt cx="1483" cy="351"/>
          </a:xfrm>
        </p:grpSpPr>
        <p:sp>
          <p:nvSpPr>
            <p:cNvPr id="7197" name="Text Box 20"/>
            <p:cNvSpPr txBox="1">
              <a:spLocks noChangeArrowheads="1"/>
            </p:cNvSpPr>
            <p:nvPr/>
          </p:nvSpPr>
          <p:spPr bwMode="auto">
            <a:xfrm>
              <a:off x="3999" y="1150"/>
              <a:ext cx="148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rechthoek.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198" name="AutoShape 15"/>
            <p:cNvSpPr>
              <a:spLocks noChangeArrowheads="1"/>
            </p:cNvSpPr>
            <p:nvPr/>
          </p:nvSpPr>
          <p:spPr bwMode="auto">
            <a:xfrm>
              <a:off x="4720" y="1365"/>
              <a:ext cx="57" cy="136"/>
            </a:xfrm>
            <a:prstGeom prst="upDownArrow">
              <a:avLst>
                <a:gd name="adj1" fmla="val 50000"/>
                <a:gd name="adj2" fmla="val 477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16" name="Group 33"/>
          <p:cNvGrpSpPr>
            <a:grpSpLocks/>
          </p:cNvGrpSpPr>
          <p:nvPr/>
        </p:nvGrpSpPr>
        <p:grpSpPr bwMode="auto">
          <a:xfrm>
            <a:off x="6256338" y="4508500"/>
            <a:ext cx="2354262" cy="504825"/>
            <a:chOff x="3941" y="2840"/>
            <a:chExt cx="1483" cy="318"/>
          </a:xfrm>
        </p:grpSpPr>
        <p:sp>
          <p:nvSpPr>
            <p:cNvPr id="7195" name="Text Box 20"/>
            <p:cNvSpPr txBox="1">
              <a:spLocks noChangeArrowheads="1"/>
            </p:cNvSpPr>
            <p:nvPr/>
          </p:nvSpPr>
          <p:spPr bwMode="auto">
            <a:xfrm>
              <a:off x="3941" y="2840"/>
              <a:ext cx="148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rechthoek.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196" name="AutoShape 18"/>
            <p:cNvSpPr>
              <a:spLocks noChangeArrowheads="1"/>
            </p:cNvSpPr>
            <p:nvPr/>
          </p:nvSpPr>
          <p:spPr bwMode="auto">
            <a:xfrm>
              <a:off x="4661" y="3022"/>
              <a:ext cx="57" cy="136"/>
            </a:xfrm>
            <a:prstGeom prst="downArrow">
              <a:avLst>
                <a:gd name="adj1" fmla="val 50000"/>
                <a:gd name="adj2" fmla="val 5964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6386513" y="5032375"/>
            <a:ext cx="212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AB // CD en AD // BC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940425" y="6283325"/>
            <a:ext cx="3100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|AM| = |MC| en |BM| = |MD|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6049963" y="5453063"/>
            <a:ext cx="283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|AB| = |CD| en |AD| = |BC|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23850" y="5867400"/>
            <a:ext cx="305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diagonalen zijn even lang.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6804025" y="5857875"/>
            <a:ext cx="1341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|AC| = |BD|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6175375" y="2308225"/>
            <a:ext cx="2727325" cy="473075"/>
            <a:chOff x="3890" y="1454"/>
            <a:chExt cx="1718" cy="298"/>
          </a:xfrm>
        </p:grpSpPr>
        <p:sp>
          <p:nvSpPr>
            <p:cNvPr id="7190" name="Text Box 20"/>
            <p:cNvSpPr txBox="1">
              <a:spLocks noChangeArrowheads="1"/>
            </p:cNvSpPr>
            <p:nvPr/>
          </p:nvSpPr>
          <p:spPr bwMode="auto">
            <a:xfrm>
              <a:off x="3890" y="1521"/>
              <a:ext cx="17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|A| = |B| = |C| = |D| = 90°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191" name="Text Box 35"/>
            <p:cNvSpPr txBox="1">
              <a:spLocks noChangeArrowheads="1"/>
            </p:cNvSpPr>
            <p:nvPr/>
          </p:nvSpPr>
          <p:spPr bwMode="auto">
            <a:xfrm>
              <a:off x="4312" y="145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192" name="Text Box 36"/>
            <p:cNvSpPr txBox="1">
              <a:spLocks noChangeArrowheads="1"/>
            </p:cNvSpPr>
            <p:nvPr/>
          </p:nvSpPr>
          <p:spPr bwMode="auto">
            <a:xfrm>
              <a:off x="3966" y="145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193" name="Text Box 37"/>
            <p:cNvSpPr txBox="1">
              <a:spLocks noChangeArrowheads="1"/>
            </p:cNvSpPr>
            <p:nvPr/>
          </p:nvSpPr>
          <p:spPr bwMode="auto">
            <a:xfrm>
              <a:off x="4663" y="145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194" name="Text Box 38"/>
            <p:cNvSpPr txBox="1">
              <a:spLocks noChangeArrowheads="1"/>
            </p:cNvSpPr>
            <p:nvPr/>
          </p:nvSpPr>
          <p:spPr bwMode="auto">
            <a:xfrm>
              <a:off x="5010" y="146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pic>
        <p:nvPicPr>
          <p:cNvPr id="38" name="Afbeelding 37" descr="05a_rechthoe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997200"/>
            <a:ext cx="28336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Afbeelding 38" descr="05b_rechthoe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997200"/>
            <a:ext cx="28336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Afbeelding 39" descr="05c_rechthoe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997200"/>
            <a:ext cx="28336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Afbeelding 40" descr="05d_rechthoe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997200"/>
            <a:ext cx="28336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92" grpId="0"/>
      <p:bldP spid="3" grpId="0"/>
      <p:bldP spid="4" grpId="0" autoUpdateAnimBg="0"/>
      <p:bldP spid="5" grpId="0" autoUpdateAnimBg="0"/>
      <p:bldP spid="8" grpId="0"/>
      <p:bldP spid="9" grpId="0"/>
      <p:bldP spid="10" grpId="0"/>
      <p:bldP spid="11" grpId="0" autoUpdateAnimBg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822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Eigenschappen van vierhoeken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22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10080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Vierkant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11338"/>
            <a:ext cx="993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Definitie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2355850"/>
            <a:ext cx="4129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vierkant is een vierhoek met vier even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lange zijden en vier rechte hoeken.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6203950" y="2359025"/>
            <a:ext cx="271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|AB| = |BC| = |CD| = |DA|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323850" y="4508500"/>
            <a:ext cx="1604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Eigenschappen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23850" y="5019675"/>
            <a:ext cx="389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overstaande zijden zijn evenwijdig.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23850" y="5445125"/>
            <a:ext cx="305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diagonalen zijn even lang.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23850" y="5867400"/>
            <a:ext cx="413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diagonalen delen elkaar middendoor.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6" name="Group 34"/>
          <p:cNvGrpSpPr>
            <a:grpSpLocks/>
          </p:cNvGrpSpPr>
          <p:nvPr/>
        </p:nvGrpSpPr>
        <p:grpSpPr bwMode="auto">
          <a:xfrm>
            <a:off x="6443663" y="1825625"/>
            <a:ext cx="2166937" cy="557213"/>
            <a:chOff x="4059" y="1150"/>
            <a:chExt cx="1365" cy="351"/>
          </a:xfrm>
        </p:grpSpPr>
        <p:sp>
          <p:nvSpPr>
            <p:cNvPr id="8226" name="Text Box 20"/>
            <p:cNvSpPr txBox="1">
              <a:spLocks noChangeArrowheads="1"/>
            </p:cNvSpPr>
            <p:nvPr/>
          </p:nvSpPr>
          <p:spPr bwMode="auto">
            <a:xfrm>
              <a:off x="4059" y="1150"/>
              <a:ext cx="1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vierkant.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27" name="AutoShape 15"/>
            <p:cNvSpPr>
              <a:spLocks noChangeArrowheads="1"/>
            </p:cNvSpPr>
            <p:nvPr/>
          </p:nvSpPr>
          <p:spPr bwMode="auto">
            <a:xfrm>
              <a:off x="4720" y="1365"/>
              <a:ext cx="57" cy="136"/>
            </a:xfrm>
            <a:prstGeom prst="upDownArrow">
              <a:avLst>
                <a:gd name="adj1" fmla="val 50000"/>
                <a:gd name="adj2" fmla="val 477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6353175" y="4508500"/>
            <a:ext cx="2166938" cy="504825"/>
            <a:chOff x="4002" y="2840"/>
            <a:chExt cx="1365" cy="318"/>
          </a:xfrm>
        </p:grpSpPr>
        <p:sp>
          <p:nvSpPr>
            <p:cNvPr id="8224" name="Text Box 20"/>
            <p:cNvSpPr txBox="1">
              <a:spLocks noChangeArrowheads="1"/>
            </p:cNvSpPr>
            <p:nvPr/>
          </p:nvSpPr>
          <p:spPr bwMode="auto">
            <a:xfrm>
              <a:off x="4002" y="2840"/>
              <a:ext cx="1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is een vierkant.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25" name="AutoShape 18"/>
            <p:cNvSpPr>
              <a:spLocks noChangeArrowheads="1"/>
            </p:cNvSpPr>
            <p:nvPr/>
          </p:nvSpPr>
          <p:spPr bwMode="auto">
            <a:xfrm>
              <a:off x="4661" y="3022"/>
              <a:ext cx="57" cy="136"/>
            </a:xfrm>
            <a:prstGeom prst="downArrow">
              <a:avLst>
                <a:gd name="adj1" fmla="val 50000"/>
                <a:gd name="adj2" fmla="val 5964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386513" y="5032375"/>
            <a:ext cx="212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AB // CD en AD // BC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930900" y="5867400"/>
            <a:ext cx="3100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|AM| = |MC| en |BM| = |MD|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778625" y="5453063"/>
            <a:ext cx="1341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|AC| = |BD|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23850" y="6280150"/>
            <a:ext cx="416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diagonalen staan loodrecht op elkaar.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8" name="Group 28"/>
          <p:cNvGrpSpPr>
            <a:grpSpLocks/>
          </p:cNvGrpSpPr>
          <p:nvPr/>
        </p:nvGrpSpPr>
        <p:grpSpPr bwMode="auto">
          <a:xfrm>
            <a:off x="6765925" y="6270625"/>
            <a:ext cx="1401763" cy="366713"/>
            <a:chOff x="4240" y="4106"/>
            <a:chExt cx="883" cy="231"/>
          </a:xfrm>
        </p:grpSpPr>
        <p:sp>
          <p:nvSpPr>
            <p:cNvPr id="8220" name="Text Box 20"/>
            <p:cNvSpPr txBox="1">
              <a:spLocks noChangeArrowheads="1"/>
            </p:cNvSpPr>
            <p:nvPr/>
          </p:nvSpPr>
          <p:spPr bwMode="auto">
            <a:xfrm>
              <a:off x="4240" y="4106"/>
              <a:ext cx="88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[AC]       [BD] </a:t>
              </a:r>
              <a:endParaRPr lang="nl-NL">
                <a:latin typeface="Calibri" panose="020F0502020204030204" pitchFamily="34" charset="0"/>
              </a:endParaRPr>
            </a:p>
          </p:txBody>
        </p:sp>
        <p:grpSp>
          <p:nvGrpSpPr>
            <p:cNvPr id="8221" name="Group 30"/>
            <p:cNvGrpSpPr>
              <a:grpSpLocks/>
            </p:cNvGrpSpPr>
            <p:nvPr/>
          </p:nvGrpSpPr>
          <p:grpSpPr bwMode="auto">
            <a:xfrm>
              <a:off x="4593" y="4174"/>
              <a:ext cx="137" cy="97"/>
              <a:chOff x="3061" y="2970"/>
              <a:chExt cx="137" cy="97"/>
            </a:xfrm>
          </p:grpSpPr>
          <p:sp>
            <p:nvSpPr>
              <p:cNvPr id="8222" name="Line 31"/>
              <p:cNvSpPr>
                <a:spLocks noChangeShapeType="1"/>
              </p:cNvSpPr>
              <p:nvPr/>
            </p:nvSpPr>
            <p:spPr bwMode="auto">
              <a:xfrm>
                <a:off x="3061" y="3067"/>
                <a:ext cx="1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8223" name="Line 32"/>
              <p:cNvSpPr>
                <a:spLocks noChangeShapeType="1"/>
              </p:cNvSpPr>
              <p:nvPr/>
            </p:nvSpPr>
            <p:spPr bwMode="auto">
              <a:xfrm>
                <a:off x="3128" y="2970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  <p:grpSp>
        <p:nvGrpSpPr>
          <p:cNvPr id="8231" name="Group 39"/>
          <p:cNvGrpSpPr>
            <a:grpSpLocks/>
          </p:cNvGrpSpPr>
          <p:nvPr/>
        </p:nvGrpSpPr>
        <p:grpSpPr bwMode="auto">
          <a:xfrm>
            <a:off x="6059488" y="2592388"/>
            <a:ext cx="3014662" cy="473075"/>
            <a:chOff x="3817" y="1633"/>
            <a:chExt cx="1899" cy="298"/>
          </a:xfrm>
        </p:grpSpPr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3817" y="1700"/>
              <a:ext cx="18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en |A| = |B| = |C| = |D| = 90°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16" name="Text Box 37"/>
            <p:cNvSpPr txBox="1">
              <a:spLocks noChangeArrowheads="1"/>
            </p:cNvSpPr>
            <p:nvPr/>
          </p:nvSpPr>
          <p:spPr bwMode="auto">
            <a:xfrm>
              <a:off x="4422" y="163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17" name="Text Box 38"/>
            <p:cNvSpPr txBox="1">
              <a:spLocks noChangeArrowheads="1"/>
            </p:cNvSpPr>
            <p:nvPr/>
          </p:nvSpPr>
          <p:spPr bwMode="auto">
            <a:xfrm>
              <a:off x="4068" y="163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18" name="Text Box 39"/>
            <p:cNvSpPr txBox="1">
              <a:spLocks noChangeArrowheads="1"/>
            </p:cNvSpPr>
            <p:nvPr/>
          </p:nvSpPr>
          <p:spPr bwMode="auto">
            <a:xfrm>
              <a:off x="4779" y="163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19" name="Text Box 40"/>
            <p:cNvSpPr txBox="1">
              <a:spLocks noChangeArrowheads="1"/>
            </p:cNvSpPr>
            <p:nvPr/>
          </p:nvSpPr>
          <p:spPr bwMode="auto">
            <a:xfrm>
              <a:off x="5120" y="163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pic>
        <p:nvPicPr>
          <p:cNvPr id="43" name="Afbeelding 42" descr="06a_vierk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936875"/>
            <a:ext cx="1828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Afbeelding 43" descr="06b_vierk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936875"/>
            <a:ext cx="1828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Afbeelding 44" descr="06c_vierkan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936875"/>
            <a:ext cx="1828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Afbeelding 45" descr="06d_vierkan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936875"/>
            <a:ext cx="1828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92" grpId="0"/>
      <p:bldP spid="2" grpId="0"/>
      <p:bldP spid="4" grpId="0"/>
      <p:bldP spid="5" grpId="0" autoUpdateAnimBg="0"/>
      <p:bldP spid="6" grpId="0" autoUpdateAnimBg="0"/>
      <p:bldP spid="9" grpId="0"/>
      <p:bldP spid="10" grpId="0"/>
      <p:bldP spid="11" grpId="0"/>
      <p:bldP spid="12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679</Words>
  <Application>Microsoft Office PowerPoint</Application>
  <PresentationFormat>Diavoorstelling (4:3)</PresentationFormat>
  <Paragraphs>164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Impact</vt:lpstr>
      <vt:lpstr>Wingdings</vt:lpstr>
      <vt:lpstr>Standaardontwerp</vt:lpstr>
      <vt:lpstr>       Eigenschappen van vierhoeken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123</cp:revision>
  <dcterms:created xsi:type="dcterms:W3CDTF">2009-11-24T15:08:55Z</dcterms:created>
  <dcterms:modified xsi:type="dcterms:W3CDTF">2013-12-08T15:25:31Z</dcterms:modified>
</cp:coreProperties>
</file>