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C5E"/>
    <a:srgbClr val="D49E00"/>
    <a:srgbClr val="3DB645"/>
    <a:srgbClr val="4A66AA"/>
    <a:srgbClr val="0000FF"/>
    <a:srgbClr val="C59C22"/>
    <a:srgbClr val="174691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6CCD0D-0D15-4A72-863E-D6C1FDF8FDA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403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E037A0-7DA4-47AE-A156-9B0237F7155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025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0CE484-46D6-4D55-B5D2-70BC823AED9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11487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835DBA-629C-4FCB-B580-BF6129A9B680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0896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FF2B5A-15D2-4801-8ED3-025F1348332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5543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56D5B5-B290-4F8D-9892-089BF6D15E92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9188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501981-5133-456C-8349-656B454F338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3129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BC4477-5919-44C0-A8FE-D77A8C93446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9240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D4CB7E-BDB8-4CC9-BE7A-6796F9DA029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7831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548604-6C48-48CD-9915-F9A60600E2E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308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7D2509-0F54-460C-B2B8-064B8784F09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1703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EF9CF7-34FE-4312-802C-AA3599845A3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2121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CA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F046F4B-B079-44DF-9334-45C43A5E1CFD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file:///C:\02.%20Pelckmans%202de%20jaar%20-%20versie%202%20-%20W2013\00.%20Matrix%202de%20jaar\02.%20Matrix%202%20-%20Presentaties%20en%20applets%20meetkunde\35a_hoeken_vierhoek_meting.html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hyperlink" Target="file:///C:\02.%20Pelckmans%202de%20jaar%20-%20versie%202%20-%20W2013\00.%20Matrix%202de%20jaar\02.%20Matrix%202%20-%20Presentaties%20en%20applets%20meetkunde\35b_eigenschappen_vierhoeken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>
          <a:xfrm>
            <a:off x="12700" y="2770188"/>
            <a:ext cx="9144000" cy="989012"/>
          </a:xfrm>
          <a:solidFill>
            <a:srgbClr val="C59C22"/>
          </a:solidFill>
          <a:ln w="25400">
            <a:solidFill>
              <a:srgbClr val="C59C22"/>
            </a:solidFill>
            <a:miter lim="800000"/>
            <a:headEnd/>
            <a:tailEnd/>
          </a:ln>
        </p:spPr>
        <p:txBody>
          <a:bodyPr lIns="72000" rIns="72000"/>
          <a:lstStyle/>
          <a:p>
            <a:pPr algn="l" eaLnBrk="1" hangingPunct="1"/>
            <a:r>
              <a:rPr lang="nl-BE" sz="3200" b="1" i="1" smtClean="0">
                <a:solidFill>
                  <a:srgbClr val="002C5E"/>
                </a:solidFill>
                <a:latin typeface="Comic Sans MS" panose="030F0702030302020204" pitchFamily="66" charset="0"/>
              </a:rPr>
              <a:t>       </a:t>
            </a:r>
            <a:r>
              <a:rPr lang="nl-BE" sz="3200" b="1" i="1" smtClean="0">
                <a:solidFill>
                  <a:srgbClr val="174691"/>
                </a:solidFill>
                <a:latin typeface="Comic Sans MS" panose="030F0702030302020204" pitchFamily="66" charset="0"/>
              </a:rPr>
              <a:t>Eigenschappen van vierhoeken</a:t>
            </a:r>
            <a:endParaRPr lang="nl-NL" sz="3200" b="1" i="1" smtClean="0">
              <a:solidFill>
                <a:srgbClr val="174691"/>
              </a:solidFill>
              <a:latin typeface="Comic Sans MS" panose="030F0702030302020204" pitchFamily="66" charset="0"/>
            </a:endParaRPr>
          </a:p>
        </p:txBody>
      </p:sp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7551738" y="6554788"/>
            <a:ext cx="1606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 b="1" i="1">
                <a:solidFill>
                  <a:srgbClr val="17469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© André Snijers</a:t>
            </a:r>
          </a:p>
        </p:txBody>
      </p:sp>
      <p:sp>
        <p:nvSpPr>
          <p:cNvPr id="2052" name="Text Box 19"/>
          <p:cNvSpPr txBox="1">
            <a:spLocks noChangeArrowheads="1"/>
          </p:cNvSpPr>
          <p:nvPr/>
        </p:nvSpPr>
        <p:spPr bwMode="auto">
          <a:xfrm>
            <a:off x="3190875" y="1490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grpSp>
        <p:nvGrpSpPr>
          <p:cNvPr id="2053" name="Group 51"/>
          <p:cNvGrpSpPr>
            <a:grpSpLocks/>
          </p:cNvGrpSpPr>
          <p:nvPr/>
        </p:nvGrpSpPr>
        <p:grpSpPr bwMode="auto">
          <a:xfrm>
            <a:off x="457200" y="476250"/>
            <a:ext cx="3303588" cy="914400"/>
            <a:chOff x="288" y="300"/>
            <a:chExt cx="2081" cy="576"/>
          </a:xfrm>
        </p:grpSpPr>
        <p:sp>
          <p:nvSpPr>
            <p:cNvPr id="2055" name="Text Box 9"/>
            <p:cNvSpPr txBox="1">
              <a:spLocks noChangeArrowheads="1"/>
            </p:cNvSpPr>
            <p:nvPr/>
          </p:nvSpPr>
          <p:spPr bwMode="auto">
            <a:xfrm>
              <a:off x="297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M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2056" name="Text Box 10"/>
            <p:cNvSpPr txBox="1">
              <a:spLocks noChangeArrowheads="1"/>
            </p:cNvSpPr>
            <p:nvPr/>
          </p:nvSpPr>
          <p:spPr bwMode="auto">
            <a:xfrm>
              <a:off x="586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A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2057" name="Text Box 11"/>
            <p:cNvSpPr txBox="1">
              <a:spLocks noChangeArrowheads="1"/>
            </p:cNvSpPr>
            <p:nvPr/>
          </p:nvSpPr>
          <p:spPr bwMode="auto">
            <a:xfrm>
              <a:off x="1159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R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2058" name="Text Box 12"/>
            <p:cNvSpPr txBox="1">
              <a:spLocks noChangeArrowheads="1"/>
            </p:cNvSpPr>
            <p:nvPr/>
          </p:nvSpPr>
          <p:spPr bwMode="auto">
            <a:xfrm>
              <a:off x="872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T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2059" name="Text Box 13"/>
            <p:cNvSpPr txBox="1">
              <a:spLocks noChangeArrowheads="1"/>
            </p:cNvSpPr>
            <p:nvPr/>
          </p:nvSpPr>
          <p:spPr bwMode="auto">
            <a:xfrm>
              <a:off x="1724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X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2060" name="Text Box 14"/>
            <p:cNvSpPr txBox="1">
              <a:spLocks noChangeArrowheads="1"/>
            </p:cNvSpPr>
            <p:nvPr/>
          </p:nvSpPr>
          <p:spPr bwMode="auto">
            <a:xfrm>
              <a:off x="1445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b="1">
                  <a:solidFill>
                    <a:schemeClr val="bg1"/>
                  </a:solidFill>
                </a:rPr>
                <a:t>I</a:t>
              </a:r>
              <a:endParaRPr lang="nl-NL" b="1">
                <a:solidFill>
                  <a:schemeClr val="bg1"/>
                </a:solidFill>
              </a:endParaRPr>
            </a:p>
          </p:txBody>
        </p:sp>
        <p:sp>
          <p:nvSpPr>
            <p:cNvPr id="2061" name="Text Box 29"/>
            <p:cNvSpPr txBox="1">
              <a:spLocks noChangeArrowheads="1"/>
            </p:cNvSpPr>
            <p:nvPr/>
          </p:nvSpPr>
          <p:spPr bwMode="auto">
            <a:xfrm>
              <a:off x="28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1200" b="1">
                <a:solidFill>
                  <a:schemeClr val="bg1"/>
                </a:solidFill>
              </a:endParaRPr>
            </a:p>
          </p:txBody>
        </p:sp>
        <p:sp>
          <p:nvSpPr>
            <p:cNvPr id="2062" name="Text Box 30"/>
            <p:cNvSpPr txBox="1">
              <a:spLocks noChangeArrowheads="1"/>
            </p:cNvSpPr>
            <p:nvPr/>
          </p:nvSpPr>
          <p:spPr bwMode="auto">
            <a:xfrm>
              <a:off x="57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W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63" name="Text Box 31"/>
            <p:cNvSpPr txBox="1">
              <a:spLocks noChangeArrowheads="1"/>
            </p:cNvSpPr>
            <p:nvPr/>
          </p:nvSpPr>
          <p:spPr bwMode="auto">
            <a:xfrm>
              <a:off x="431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1200" b="1">
                <a:solidFill>
                  <a:schemeClr val="bg1"/>
                </a:solidFill>
              </a:endParaRPr>
            </a:p>
          </p:txBody>
        </p:sp>
        <p:sp>
          <p:nvSpPr>
            <p:cNvPr id="2064" name="Text Box 32"/>
            <p:cNvSpPr txBox="1">
              <a:spLocks noChangeArrowheads="1"/>
            </p:cNvSpPr>
            <p:nvPr/>
          </p:nvSpPr>
          <p:spPr bwMode="auto">
            <a:xfrm>
              <a:off x="100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K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65" name="Text Box 33"/>
            <p:cNvSpPr txBox="1">
              <a:spLocks noChangeArrowheads="1"/>
            </p:cNvSpPr>
            <p:nvPr/>
          </p:nvSpPr>
          <p:spPr bwMode="auto">
            <a:xfrm>
              <a:off x="114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U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66" name="Text Box 34"/>
            <p:cNvSpPr txBox="1">
              <a:spLocks noChangeArrowheads="1"/>
            </p:cNvSpPr>
            <p:nvPr/>
          </p:nvSpPr>
          <p:spPr bwMode="auto">
            <a:xfrm>
              <a:off x="129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N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67" name="Text Box 35"/>
            <p:cNvSpPr txBox="1">
              <a:spLocks noChangeArrowheads="1"/>
            </p:cNvSpPr>
            <p:nvPr/>
          </p:nvSpPr>
          <p:spPr bwMode="auto">
            <a:xfrm>
              <a:off x="158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E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68" name="Text Box 36"/>
            <p:cNvSpPr txBox="1">
              <a:spLocks noChangeArrowheads="1"/>
            </p:cNvSpPr>
            <p:nvPr/>
          </p:nvSpPr>
          <p:spPr bwMode="auto">
            <a:xfrm>
              <a:off x="1429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D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69" name="Text Box 37"/>
            <p:cNvSpPr txBox="1">
              <a:spLocks noChangeArrowheads="1"/>
            </p:cNvSpPr>
            <p:nvPr/>
          </p:nvSpPr>
          <p:spPr bwMode="auto">
            <a:xfrm>
              <a:off x="720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I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70" name="Text Box 38"/>
            <p:cNvSpPr txBox="1">
              <a:spLocks noChangeArrowheads="1"/>
            </p:cNvSpPr>
            <p:nvPr/>
          </p:nvSpPr>
          <p:spPr bwMode="auto">
            <a:xfrm>
              <a:off x="860" y="571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1200" b="1">
                  <a:solidFill>
                    <a:schemeClr val="bg1"/>
                  </a:solidFill>
                </a:rPr>
                <a:t>S</a:t>
              </a:r>
              <a:endParaRPr lang="nl-NL" sz="1200" b="1">
                <a:solidFill>
                  <a:schemeClr val="bg1"/>
                </a:solidFill>
              </a:endParaRPr>
            </a:p>
          </p:txBody>
        </p:sp>
        <p:sp>
          <p:nvSpPr>
            <p:cNvPr id="2071" name="Text Box 39"/>
            <p:cNvSpPr txBox="1">
              <a:spLocks noChangeArrowheads="1"/>
            </p:cNvSpPr>
            <p:nvPr/>
          </p:nvSpPr>
          <p:spPr bwMode="auto">
            <a:xfrm>
              <a:off x="1726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1200" b="1">
                <a:solidFill>
                  <a:schemeClr val="bg1"/>
                </a:solidFill>
              </a:endParaRPr>
            </a:p>
          </p:txBody>
        </p:sp>
        <p:sp>
          <p:nvSpPr>
            <p:cNvPr id="2072" name="Text Box 41"/>
            <p:cNvSpPr txBox="1">
              <a:spLocks noChangeArrowheads="1"/>
            </p:cNvSpPr>
            <p:nvPr/>
          </p:nvSpPr>
          <p:spPr bwMode="auto">
            <a:xfrm>
              <a:off x="1860" y="572"/>
              <a:ext cx="113" cy="163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sz="1200" b="1">
                <a:solidFill>
                  <a:schemeClr val="bg1"/>
                </a:solidFill>
              </a:endParaRPr>
            </a:p>
          </p:txBody>
        </p:sp>
        <p:grpSp>
          <p:nvGrpSpPr>
            <p:cNvPr id="2073" name="Group 49"/>
            <p:cNvGrpSpPr>
              <a:grpSpLocks/>
            </p:cNvGrpSpPr>
            <p:nvPr/>
          </p:nvGrpSpPr>
          <p:grpSpPr bwMode="auto">
            <a:xfrm>
              <a:off x="1927" y="422"/>
              <a:ext cx="442" cy="454"/>
              <a:chOff x="1927" y="422"/>
              <a:chExt cx="442" cy="454"/>
            </a:xfrm>
          </p:grpSpPr>
          <p:sp>
            <p:nvSpPr>
              <p:cNvPr id="2074" name="AutoShape 42"/>
              <p:cNvSpPr>
                <a:spLocks noChangeArrowheads="1"/>
              </p:cNvSpPr>
              <p:nvPr/>
            </p:nvSpPr>
            <p:spPr bwMode="auto">
              <a:xfrm>
                <a:off x="1927" y="422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nl-BE"/>
              </a:p>
            </p:txBody>
          </p:sp>
          <p:sp>
            <p:nvSpPr>
              <p:cNvPr id="2075" name="AutoShape 46"/>
              <p:cNvSpPr>
                <a:spLocks noChangeArrowheads="1"/>
              </p:cNvSpPr>
              <p:nvPr/>
            </p:nvSpPr>
            <p:spPr bwMode="auto">
              <a:xfrm rot="10800000">
                <a:off x="1930" y="649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nl-BE"/>
              </a:p>
            </p:txBody>
          </p:sp>
          <p:sp>
            <p:nvSpPr>
              <p:cNvPr id="2076" name="Text Box 47"/>
              <p:cNvSpPr txBox="1">
                <a:spLocks noChangeArrowheads="1"/>
              </p:cNvSpPr>
              <p:nvPr/>
            </p:nvSpPr>
            <p:spPr bwMode="auto">
              <a:xfrm>
                <a:off x="2095" y="485"/>
                <a:ext cx="91" cy="2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nl-BE" sz="2400" b="1">
                    <a:solidFill>
                      <a:srgbClr val="174691"/>
                    </a:solidFill>
                  </a:rPr>
                  <a:t>2</a:t>
                </a:r>
                <a:endParaRPr lang="nl-NL" sz="2400" b="1">
                  <a:solidFill>
                    <a:srgbClr val="174691"/>
                  </a:solidFill>
                </a:endParaRPr>
              </a:p>
            </p:txBody>
          </p:sp>
        </p:grpSp>
      </p:grpSp>
      <p:sp>
        <p:nvSpPr>
          <p:cNvPr id="2054" name="Text Box 50"/>
          <p:cNvSpPr txBox="1">
            <a:spLocks noChangeArrowheads="1"/>
          </p:cNvSpPr>
          <p:nvPr/>
        </p:nvSpPr>
        <p:spPr bwMode="auto">
          <a:xfrm>
            <a:off x="-3175" y="2770188"/>
            <a:ext cx="1046163" cy="1000125"/>
          </a:xfrm>
          <a:prstGeom prst="rect">
            <a:avLst/>
          </a:prstGeom>
          <a:solidFill>
            <a:srgbClr val="174691"/>
          </a:solidFill>
          <a:ln w="9525">
            <a:solidFill>
              <a:srgbClr val="17469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BE" sz="2800" b="1" i="1">
                <a:solidFill>
                  <a:schemeClr val="bg1"/>
                </a:solidFill>
                <a:latin typeface="Comic Sans MS" panose="030F0702030302020204" pitchFamily="66" charset="0"/>
              </a:rPr>
              <a:t>M35</a:t>
            </a:r>
            <a:endParaRPr lang="nl-NL" sz="2800" b="1" i="1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6"/>
          <p:cNvGrpSpPr>
            <a:grpSpLocks/>
          </p:cNvGrpSpPr>
          <p:nvPr/>
        </p:nvGrpSpPr>
        <p:grpSpPr bwMode="auto">
          <a:xfrm>
            <a:off x="0" y="0"/>
            <a:ext cx="9144000" cy="1000125"/>
            <a:chOff x="0" y="0"/>
            <a:chExt cx="5760" cy="630"/>
          </a:xfrm>
        </p:grpSpPr>
        <p:sp>
          <p:nvSpPr>
            <p:cNvPr id="3089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Eigenschappen van vierhoeken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3090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M35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23850" y="1268413"/>
            <a:ext cx="3887788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De som van de hoeken in een vierhoek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323850" y="2997200"/>
            <a:ext cx="1250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Eigenschap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3082" name="AutoShape 7">
            <a:hlinkClick r:id="" action="ppaction://noaction" highlightClick="1"/>
            <a:hlinkHover r:id="rId2" action="ppaction://hlinkfile"/>
          </p:cNvPr>
          <p:cNvSpPr>
            <a:spLocks noChangeArrowheads="1"/>
          </p:cNvSpPr>
          <p:nvPr/>
        </p:nvSpPr>
        <p:spPr bwMode="auto">
          <a:xfrm>
            <a:off x="784225" y="1989138"/>
            <a:ext cx="719138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4211638" y="3716338"/>
            <a:ext cx="30908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De som van de hoeken van een</a:t>
            </a:r>
          </a:p>
          <a:p>
            <a:pPr eaLnBrk="1" hangingPunct="1"/>
            <a:r>
              <a:rPr lang="nl-BE">
                <a:latin typeface="Calibri" panose="020F0502020204030204" pitchFamily="34" charset="0"/>
              </a:rPr>
              <a:t>vierhoek is gelijk aan 360°.</a:t>
            </a:r>
            <a:endParaRPr lang="nl-NL">
              <a:latin typeface="Calibri" panose="020F0502020204030204" pitchFamily="34" charset="0"/>
            </a:endParaRPr>
          </a:p>
        </p:txBody>
      </p:sp>
      <p:grpSp>
        <p:nvGrpSpPr>
          <p:cNvPr id="6" name="Groep 18"/>
          <p:cNvGrpSpPr>
            <a:grpSpLocks/>
          </p:cNvGrpSpPr>
          <p:nvPr/>
        </p:nvGrpSpPr>
        <p:grpSpPr bwMode="auto">
          <a:xfrm>
            <a:off x="4211638" y="5310188"/>
            <a:ext cx="2843212" cy="481012"/>
            <a:chOff x="4211638" y="5310188"/>
            <a:chExt cx="2843212" cy="481012"/>
          </a:xfrm>
        </p:grpSpPr>
        <p:sp>
          <p:nvSpPr>
            <p:cNvPr id="2" name="Text Box 20"/>
            <p:cNvSpPr txBox="1">
              <a:spLocks noChangeArrowheads="1"/>
            </p:cNvSpPr>
            <p:nvPr/>
          </p:nvSpPr>
          <p:spPr bwMode="auto">
            <a:xfrm>
              <a:off x="4211638" y="5424488"/>
              <a:ext cx="2843212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|A| + |B| + |C| + |D| = 360°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3083" name="Text Box 67"/>
            <p:cNvSpPr txBox="1">
              <a:spLocks noChangeArrowheads="1"/>
            </p:cNvSpPr>
            <p:nvPr/>
          </p:nvSpPr>
          <p:spPr bwMode="auto">
            <a:xfrm>
              <a:off x="4325938" y="5310188"/>
              <a:ext cx="2984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^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3084" name="Text Box 68"/>
            <p:cNvSpPr txBox="1">
              <a:spLocks noChangeArrowheads="1"/>
            </p:cNvSpPr>
            <p:nvPr/>
          </p:nvSpPr>
          <p:spPr bwMode="auto">
            <a:xfrm>
              <a:off x="4887913" y="5313363"/>
              <a:ext cx="2984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^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3085" name="Text Box 69"/>
            <p:cNvSpPr txBox="1">
              <a:spLocks noChangeArrowheads="1"/>
            </p:cNvSpPr>
            <p:nvPr/>
          </p:nvSpPr>
          <p:spPr bwMode="auto">
            <a:xfrm>
              <a:off x="5443361" y="5319713"/>
              <a:ext cx="2984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^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3086" name="Text Box 70"/>
            <p:cNvSpPr txBox="1">
              <a:spLocks noChangeArrowheads="1"/>
            </p:cNvSpPr>
            <p:nvPr/>
          </p:nvSpPr>
          <p:spPr bwMode="auto">
            <a:xfrm>
              <a:off x="5979760" y="5319713"/>
              <a:ext cx="2984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^</a:t>
              </a:r>
              <a:endParaRPr lang="nl-NL">
                <a:latin typeface="Calibri" panose="020F0502020204030204" pitchFamily="34" charset="0"/>
              </a:endParaRPr>
            </a:p>
          </p:txBody>
        </p:sp>
      </p:grpSp>
      <p:pic>
        <p:nvPicPr>
          <p:cNvPr id="3145" name="Picture 73" descr="01a_eigenschap_som_van_de_hoek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783013"/>
            <a:ext cx="2808287" cy="150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93" name="Group 21"/>
          <p:cNvGrpSpPr>
            <a:grpSpLocks/>
          </p:cNvGrpSpPr>
          <p:nvPr/>
        </p:nvGrpSpPr>
        <p:grpSpPr bwMode="auto">
          <a:xfrm>
            <a:off x="4211638" y="4581525"/>
            <a:ext cx="2216150" cy="773113"/>
            <a:chOff x="2653" y="2886"/>
            <a:chExt cx="1396" cy="487"/>
          </a:xfrm>
        </p:grpSpPr>
        <p:sp>
          <p:nvSpPr>
            <p:cNvPr id="3087" name="Text Box 20"/>
            <p:cNvSpPr txBox="1">
              <a:spLocks noChangeArrowheads="1"/>
            </p:cNvSpPr>
            <p:nvPr/>
          </p:nvSpPr>
          <p:spPr bwMode="auto">
            <a:xfrm>
              <a:off x="2653" y="2886"/>
              <a:ext cx="13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ABCD is een vierhoek.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3" name="AutoShape 20"/>
            <p:cNvSpPr>
              <a:spLocks noChangeArrowheads="1"/>
            </p:cNvSpPr>
            <p:nvPr/>
          </p:nvSpPr>
          <p:spPr bwMode="auto">
            <a:xfrm>
              <a:off x="3345" y="3146"/>
              <a:ext cx="79" cy="227"/>
            </a:xfrm>
            <a:prstGeom prst="downArrow">
              <a:avLst>
                <a:gd name="adj1" fmla="val 50000"/>
                <a:gd name="adj2" fmla="val 71835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/>
      <p:bldP spid="3100" grpId="0"/>
      <p:bldP spid="3082" grpId="0" animBg="1"/>
      <p:bldP spid="309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6"/>
          <p:cNvGrpSpPr>
            <a:grpSpLocks/>
          </p:cNvGrpSpPr>
          <p:nvPr/>
        </p:nvGrpSpPr>
        <p:grpSpPr bwMode="auto">
          <a:xfrm>
            <a:off x="0" y="0"/>
            <a:ext cx="9144000" cy="1000125"/>
            <a:chOff x="0" y="0"/>
            <a:chExt cx="5760" cy="630"/>
          </a:xfrm>
        </p:grpSpPr>
        <p:sp>
          <p:nvSpPr>
            <p:cNvPr id="21507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Eigenschappen van vierhoeken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21508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M35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23850" y="1268413"/>
            <a:ext cx="3024188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Diagonalen, zijden en hoeken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082" name="AutoShape 7">
            <a:hlinkClick r:id="" action="ppaction://noaction" highlightClick="1"/>
            <a:hlinkHover r:id="rId2" action="ppaction://hlinkfile"/>
          </p:cNvPr>
          <p:cNvSpPr>
            <a:spLocks noChangeArrowheads="1"/>
          </p:cNvSpPr>
          <p:nvPr/>
        </p:nvSpPr>
        <p:spPr bwMode="auto">
          <a:xfrm>
            <a:off x="1384300" y="1989138"/>
            <a:ext cx="719138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323850" y="2990850"/>
            <a:ext cx="3816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minstens één paar evenwijdige zijden.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" name="Text Box 20"/>
          <p:cNvSpPr txBox="1">
            <a:spLocks noChangeArrowheads="1"/>
          </p:cNvSpPr>
          <p:nvPr/>
        </p:nvSpPr>
        <p:spPr bwMode="auto">
          <a:xfrm>
            <a:off x="323850" y="3351213"/>
            <a:ext cx="36718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twee paar evenwijdige zijden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3" name="Text Box 20"/>
          <p:cNvSpPr txBox="1">
            <a:spLocks noChangeArrowheads="1"/>
          </p:cNvSpPr>
          <p:nvPr/>
        </p:nvSpPr>
        <p:spPr bwMode="auto">
          <a:xfrm>
            <a:off x="323850" y="3711575"/>
            <a:ext cx="3600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de overstaande zijden zijn even lang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4" name="Text Box 20"/>
          <p:cNvSpPr txBox="1">
            <a:spLocks noChangeArrowheads="1"/>
          </p:cNvSpPr>
          <p:nvPr/>
        </p:nvSpPr>
        <p:spPr bwMode="auto">
          <a:xfrm>
            <a:off x="323850" y="4071938"/>
            <a:ext cx="3806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de overstaande hoeken zijn even groot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5" name="Text Box 20"/>
          <p:cNvSpPr txBox="1">
            <a:spLocks noChangeArrowheads="1"/>
          </p:cNvSpPr>
          <p:nvPr/>
        </p:nvSpPr>
        <p:spPr bwMode="auto">
          <a:xfrm>
            <a:off x="323850" y="4430713"/>
            <a:ext cx="2743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de vier zijden zijn even lang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6" name="Text Box 20"/>
          <p:cNvSpPr txBox="1">
            <a:spLocks noChangeArrowheads="1"/>
          </p:cNvSpPr>
          <p:nvPr/>
        </p:nvSpPr>
        <p:spPr bwMode="auto">
          <a:xfrm>
            <a:off x="323850" y="4791075"/>
            <a:ext cx="3028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alle hoeken zijn rechte hoeken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7" name="Text Box 20"/>
          <p:cNvSpPr txBox="1">
            <a:spLocks noChangeArrowheads="1"/>
          </p:cNvSpPr>
          <p:nvPr/>
        </p:nvSpPr>
        <p:spPr bwMode="auto">
          <a:xfrm>
            <a:off x="323850" y="5151438"/>
            <a:ext cx="40497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de diagonalen snijden elkaar middendoor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8" name="Text Box 20"/>
          <p:cNvSpPr txBox="1">
            <a:spLocks noChangeArrowheads="1"/>
          </p:cNvSpPr>
          <p:nvPr/>
        </p:nvSpPr>
        <p:spPr bwMode="auto">
          <a:xfrm>
            <a:off x="323850" y="5511800"/>
            <a:ext cx="28178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de diagonalen zijn even lang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9" name="Text Box 20"/>
          <p:cNvSpPr txBox="1">
            <a:spLocks noChangeArrowheads="1"/>
          </p:cNvSpPr>
          <p:nvPr/>
        </p:nvSpPr>
        <p:spPr bwMode="auto">
          <a:xfrm>
            <a:off x="323850" y="5872163"/>
            <a:ext cx="39258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de diagonalen staan loodrecht op elkaar</a:t>
            </a:r>
            <a:endParaRPr lang="nl-NL">
              <a:latin typeface="Calibri" panose="020F0502020204030204" pitchFamily="34" charset="0"/>
            </a:endParaRPr>
          </a:p>
        </p:txBody>
      </p:sp>
      <p:grpSp>
        <p:nvGrpSpPr>
          <p:cNvPr id="21550" name="Group 46"/>
          <p:cNvGrpSpPr>
            <a:grpSpLocks/>
          </p:cNvGrpSpPr>
          <p:nvPr/>
        </p:nvGrpSpPr>
        <p:grpSpPr bwMode="auto">
          <a:xfrm>
            <a:off x="373063" y="2205038"/>
            <a:ext cx="8685212" cy="4033837"/>
            <a:chOff x="235" y="1706"/>
            <a:chExt cx="5471" cy="2541"/>
          </a:xfrm>
        </p:grpSpPr>
        <p:pic>
          <p:nvPicPr>
            <p:cNvPr id="21516" name="Picture 1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48" y="1773"/>
              <a:ext cx="540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1526" name="Picture 2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38" y="1776"/>
              <a:ext cx="540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1527" name="Picture 2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73" y="1773"/>
              <a:ext cx="540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1528" name="Picture 24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09" y="1773"/>
              <a:ext cx="630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1529" name="Picture 25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2" y="1773"/>
              <a:ext cx="360" cy="3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1531" name="Line 27"/>
            <p:cNvSpPr>
              <a:spLocks noChangeShapeType="1"/>
            </p:cNvSpPr>
            <p:nvPr/>
          </p:nvSpPr>
          <p:spPr bwMode="auto">
            <a:xfrm>
              <a:off x="2753" y="1706"/>
              <a:ext cx="294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1532" name="Line 28"/>
            <p:cNvSpPr>
              <a:spLocks noChangeShapeType="1"/>
            </p:cNvSpPr>
            <p:nvPr/>
          </p:nvSpPr>
          <p:spPr bwMode="auto">
            <a:xfrm>
              <a:off x="243" y="2205"/>
              <a:ext cx="54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1533" name="Line 29"/>
            <p:cNvSpPr>
              <a:spLocks noChangeShapeType="1"/>
            </p:cNvSpPr>
            <p:nvPr/>
          </p:nvSpPr>
          <p:spPr bwMode="auto">
            <a:xfrm>
              <a:off x="243" y="2432"/>
              <a:ext cx="54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1534" name="Line 30"/>
            <p:cNvSpPr>
              <a:spLocks noChangeShapeType="1"/>
            </p:cNvSpPr>
            <p:nvPr/>
          </p:nvSpPr>
          <p:spPr bwMode="auto">
            <a:xfrm>
              <a:off x="243" y="2659"/>
              <a:ext cx="54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1535" name="Line 31"/>
            <p:cNvSpPr>
              <a:spLocks noChangeShapeType="1"/>
            </p:cNvSpPr>
            <p:nvPr/>
          </p:nvSpPr>
          <p:spPr bwMode="auto">
            <a:xfrm>
              <a:off x="243" y="2886"/>
              <a:ext cx="54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1536" name="Line 32"/>
            <p:cNvSpPr>
              <a:spLocks noChangeShapeType="1"/>
            </p:cNvSpPr>
            <p:nvPr/>
          </p:nvSpPr>
          <p:spPr bwMode="auto">
            <a:xfrm>
              <a:off x="243" y="3113"/>
              <a:ext cx="54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1537" name="Line 33"/>
            <p:cNvSpPr>
              <a:spLocks noChangeShapeType="1"/>
            </p:cNvSpPr>
            <p:nvPr/>
          </p:nvSpPr>
          <p:spPr bwMode="auto">
            <a:xfrm>
              <a:off x="243" y="3339"/>
              <a:ext cx="54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1538" name="Line 34"/>
            <p:cNvSpPr>
              <a:spLocks noChangeShapeType="1"/>
            </p:cNvSpPr>
            <p:nvPr/>
          </p:nvSpPr>
          <p:spPr bwMode="auto">
            <a:xfrm>
              <a:off x="243" y="3566"/>
              <a:ext cx="54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1539" name="Line 35"/>
            <p:cNvSpPr>
              <a:spLocks noChangeShapeType="1"/>
            </p:cNvSpPr>
            <p:nvPr/>
          </p:nvSpPr>
          <p:spPr bwMode="auto">
            <a:xfrm>
              <a:off x="243" y="3793"/>
              <a:ext cx="54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1540" name="Line 36"/>
            <p:cNvSpPr>
              <a:spLocks noChangeShapeType="1"/>
            </p:cNvSpPr>
            <p:nvPr/>
          </p:nvSpPr>
          <p:spPr bwMode="auto">
            <a:xfrm>
              <a:off x="243" y="4020"/>
              <a:ext cx="54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1541" name="Line 37"/>
            <p:cNvSpPr>
              <a:spLocks noChangeShapeType="1"/>
            </p:cNvSpPr>
            <p:nvPr/>
          </p:nvSpPr>
          <p:spPr bwMode="auto">
            <a:xfrm>
              <a:off x="243" y="4247"/>
              <a:ext cx="54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1543" name="Line 39"/>
            <p:cNvSpPr>
              <a:spLocks noChangeShapeType="1"/>
            </p:cNvSpPr>
            <p:nvPr/>
          </p:nvSpPr>
          <p:spPr bwMode="auto">
            <a:xfrm>
              <a:off x="2744" y="1706"/>
              <a:ext cx="0" cy="25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1544" name="Line 40"/>
            <p:cNvSpPr>
              <a:spLocks noChangeShapeType="1"/>
            </p:cNvSpPr>
            <p:nvPr/>
          </p:nvSpPr>
          <p:spPr bwMode="auto">
            <a:xfrm>
              <a:off x="3334" y="1706"/>
              <a:ext cx="0" cy="25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1545" name="Line 41"/>
            <p:cNvSpPr>
              <a:spLocks noChangeShapeType="1"/>
            </p:cNvSpPr>
            <p:nvPr/>
          </p:nvSpPr>
          <p:spPr bwMode="auto">
            <a:xfrm>
              <a:off x="3923" y="1706"/>
              <a:ext cx="0" cy="25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1546" name="Line 42"/>
            <p:cNvSpPr>
              <a:spLocks noChangeShapeType="1"/>
            </p:cNvSpPr>
            <p:nvPr/>
          </p:nvSpPr>
          <p:spPr bwMode="auto">
            <a:xfrm>
              <a:off x="4558" y="1706"/>
              <a:ext cx="0" cy="25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1547" name="Line 43"/>
            <p:cNvSpPr>
              <a:spLocks noChangeShapeType="1"/>
            </p:cNvSpPr>
            <p:nvPr/>
          </p:nvSpPr>
          <p:spPr bwMode="auto">
            <a:xfrm>
              <a:off x="5284" y="1706"/>
              <a:ext cx="0" cy="25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1548" name="Line 44"/>
            <p:cNvSpPr>
              <a:spLocks noChangeShapeType="1"/>
            </p:cNvSpPr>
            <p:nvPr/>
          </p:nvSpPr>
          <p:spPr bwMode="auto">
            <a:xfrm>
              <a:off x="5706" y="1706"/>
              <a:ext cx="0" cy="25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21549" name="Line 45"/>
            <p:cNvSpPr>
              <a:spLocks noChangeShapeType="1"/>
            </p:cNvSpPr>
            <p:nvPr/>
          </p:nvSpPr>
          <p:spPr bwMode="auto">
            <a:xfrm>
              <a:off x="235" y="2205"/>
              <a:ext cx="0" cy="20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21553" name="Text Box 49"/>
          <p:cNvSpPr txBox="1">
            <a:spLocks noChangeArrowheads="1"/>
          </p:cNvSpPr>
          <p:nvPr/>
        </p:nvSpPr>
        <p:spPr bwMode="auto">
          <a:xfrm>
            <a:off x="4629150" y="2990850"/>
            <a:ext cx="3032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X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1554" name="Text Box 50"/>
          <p:cNvSpPr txBox="1">
            <a:spLocks noChangeArrowheads="1"/>
          </p:cNvSpPr>
          <p:nvPr/>
        </p:nvSpPr>
        <p:spPr bwMode="auto">
          <a:xfrm>
            <a:off x="5564188" y="2990850"/>
            <a:ext cx="3032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X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1555" name="Text Box 51"/>
          <p:cNvSpPr txBox="1">
            <a:spLocks noChangeArrowheads="1"/>
          </p:cNvSpPr>
          <p:nvPr/>
        </p:nvSpPr>
        <p:spPr bwMode="auto">
          <a:xfrm>
            <a:off x="6573838" y="2990850"/>
            <a:ext cx="3032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X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1556" name="Text Box 52"/>
          <p:cNvSpPr txBox="1">
            <a:spLocks noChangeArrowheads="1"/>
          </p:cNvSpPr>
          <p:nvPr/>
        </p:nvSpPr>
        <p:spPr bwMode="auto">
          <a:xfrm>
            <a:off x="7653338" y="2990850"/>
            <a:ext cx="3032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X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1557" name="Text Box 53"/>
          <p:cNvSpPr txBox="1">
            <a:spLocks noChangeArrowheads="1"/>
          </p:cNvSpPr>
          <p:nvPr/>
        </p:nvSpPr>
        <p:spPr bwMode="auto">
          <a:xfrm>
            <a:off x="8589963" y="2990850"/>
            <a:ext cx="3032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X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1558" name="Text Box 54"/>
          <p:cNvSpPr txBox="1">
            <a:spLocks noChangeArrowheads="1"/>
          </p:cNvSpPr>
          <p:nvPr/>
        </p:nvSpPr>
        <p:spPr bwMode="auto">
          <a:xfrm>
            <a:off x="5564188" y="3351213"/>
            <a:ext cx="3032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X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1559" name="Text Box 55"/>
          <p:cNvSpPr txBox="1">
            <a:spLocks noChangeArrowheads="1"/>
          </p:cNvSpPr>
          <p:nvPr/>
        </p:nvSpPr>
        <p:spPr bwMode="auto">
          <a:xfrm>
            <a:off x="6573838" y="3351213"/>
            <a:ext cx="3032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X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1560" name="Text Box 56"/>
          <p:cNvSpPr txBox="1">
            <a:spLocks noChangeArrowheads="1"/>
          </p:cNvSpPr>
          <p:nvPr/>
        </p:nvSpPr>
        <p:spPr bwMode="auto">
          <a:xfrm>
            <a:off x="7653338" y="3351213"/>
            <a:ext cx="3032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X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1561" name="Text Box 57"/>
          <p:cNvSpPr txBox="1">
            <a:spLocks noChangeArrowheads="1"/>
          </p:cNvSpPr>
          <p:nvPr/>
        </p:nvSpPr>
        <p:spPr bwMode="auto">
          <a:xfrm>
            <a:off x="8589963" y="3351213"/>
            <a:ext cx="3032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X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1562" name="Text Box 58"/>
          <p:cNvSpPr txBox="1">
            <a:spLocks noChangeArrowheads="1"/>
          </p:cNvSpPr>
          <p:nvPr/>
        </p:nvSpPr>
        <p:spPr bwMode="auto">
          <a:xfrm>
            <a:off x="6573838" y="3711575"/>
            <a:ext cx="3032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X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1563" name="Text Box 59"/>
          <p:cNvSpPr txBox="1">
            <a:spLocks noChangeArrowheads="1"/>
          </p:cNvSpPr>
          <p:nvPr/>
        </p:nvSpPr>
        <p:spPr bwMode="auto">
          <a:xfrm>
            <a:off x="8604250" y="3711575"/>
            <a:ext cx="3032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X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1564" name="Text Box 60"/>
          <p:cNvSpPr txBox="1">
            <a:spLocks noChangeArrowheads="1"/>
          </p:cNvSpPr>
          <p:nvPr/>
        </p:nvSpPr>
        <p:spPr bwMode="auto">
          <a:xfrm>
            <a:off x="7653338" y="3711575"/>
            <a:ext cx="3032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X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1565" name="Text Box 61"/>
          <p:cNvSpPr txBox="1">
            <a:spLocks noChangeArrowheads="1"/>
          </p:cNvSpPr>
          <p:nvPr/>
        </p:nvSpPr>
        <p:spPr bwMode="auto">
          <a:xfrm>
            <a:off x="5570538" y="3711575"/>
            <a:ext cx="3032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X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1566" name="Text Box 62"/>
          <p:cNvSpPr txBox="1">
            <a:spLocks noChangeArrowheads="1"/>
          </p:cNvSpPr>
          <p:nvPr/>
        </p:nvSpPr>
        <p:spPr bwMode="auto">
          <a:xfrm>
            <a:off x="8589963" y="4071938"/>
            <a:ext cx="3032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X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1567" name="Text Box 63"/>
          <p:cNvSpPr txBox="1">
            <a:spLocks noChangeArrowheads="1"/>
          </p:cNvSpPr>
          <p:nvPr/>
        </p:nvSpPr>
        <p:spPr bwMode="auto">
          <a:xfrm>
            <a:off x="7667625" y="4071938"/>
            <a:ext cx="3032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X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1568" name="Text Box 64"/>
          <p:cNvSpPr txBox="1">
            <a:spLocks noChangeArrowheads="1"/>
          </p:cNvSpPr>
          <p:nvPr/>
        </p:nvSpPr>
        <p:spPr bwMode="auto">
          <a:xfrm>
            <a:off x="6573838" y="4071938"/>
            <a:ext cx="3032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X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1569" name="Text Box 65"/>
          <p:cNvSpPr txBox="1">
            <a:spLocks noChangeArrowheads="1"/>
          </p:cNvSpPr>
          <p:nvPr/>
        </p:nvSpPr>
        <p:spPr bwMode="auto">
          <a:xfrm>
            <a:off x="5570538" y="4071938"/>
            <a:ext cx="3032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X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1570" name="Text Box 66"/>
          <p:cNvSpPr txBox="1">
            <a:spLocks noChangeArrowheads="1"/>
          </p:cNvSpPr>
          <p:nvPr/>
        </p:nvSpPr>
        <p:spPr bwMode="auto">
          <a:xfrm>
            <a:off x="8589963" y="4430713"/>
            <a:ext cx="3032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X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1571" name="Text Box 67"/>
          <p:cNvSpPr txBox="1">
            <a:spLocks noChangeArrowheads="1"/>
          </p:cNvSpPr>
          <p:nvPr/>
        </p:nvSpPr>
        <p:spPr bwMode="auto">
          <a:xfrm>
            <a:off x="7651750" y="4430713"/>
            <a:ext cx="3032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X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1572" name="Text Box 68"/>
          <p:cNvSpPr txBox="1">
            <a:spLocks noChangeArrowheads="1"/>
          </p:cNvSpPr>
          <p:nvPr/>
        </p:nvSpPr>
        <p:spPr bwMode="auto">
          <a:xfrm>
            <a:off x="8589963" y="4791075"/>
            <a:ext cx="3032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X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1574" name="Text Box 70"/>
          <p:cNvSpPr txBox="1">
            <a:spLocks noChangeArrowheads="1"/>
          </p:cNvSpPr>
          <p:nvPr/>
        </p:nvSpPr>
        <p:spPr bwMode="auto">
          <a:xfrm>
            <a:off x="6572250" y="4791075"/>
            <a:ext cx="3032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X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1575" name="Text Box 71"/>
          <p:cNvSpPr txBox="1">
            <a:spLocks noChangeArrowheads="1"/>
          </p:cNvSpPr>
          <p:nvPr/>
        </p:nvSpPr>
        <p:spPr bwMode="auto">
          <a:xfrm>
            <a:off x="8589963" y="5151438"/>
            <a:ext cx="3032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X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1576" name="Text Box 72"/>
          <p:cNvSpPr txBox="1">
            <a:spLocks noChangeArrowheads="1"/>
          </p:cNvSpPr>
          <p:nvPr/>
        </p:nvSpPr>
        <p:spPr bwMode="auto">
          <a:xfrm>
            <a:off x="7653338" y="5151438"/>
            <a:ext cx="3032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X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1577" name="Text Box 73"/>
          <p:cNvSpPr txBox="1">
            <a:spLocks noChangeArrowheads="1"/>
          </p:cNvSpPr>
          <p:nvPr/>
        </p:nvSpPr>
        <p:spPr bwMode="auto">
          <a:xfrm>
            <a:off x="6573838" y="5151438"/>
            <a:ext cx="3032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X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1578" name="Text Box 74"/>
          <p:cNvSpPr txBox="1">
            <a:spLocks noChangeArrowheads="1"/>
          </p:cNvSpPr>
          <p:nvPr/>
        </p:nvSpPr>
        <p:spPr bwMode="auto">
          <a:xfrm>
            <a:off x="5565775" y="5151438"/>
            <a:ext cx="3032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X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1579" name="Text Box 75"/>
          <p:cNvSpPr txBox="1">
            <a:spLocks noChangeArrowheads="1"/>
          </p:cNvSpPr>
          <p:nvPr/>
        </p:nvSpPr>
        <p:spPr bwMode="auto">
          <a:xfrm>
            <a:off x="8589963" y="5511800"/>
            <a:ext cx="3032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X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1580" name="Text Box 76"/>
          <p:cNvSpPr txBox="1">
            <a:spLocks noChangeArrowheads="1"/>
          </p:cNvSpPr>
          <p:nvPr/>
        </p:nvSpPr>
        <p:spPr bwMode="auto">
          <a:xfrm>
            <a:off x="6573838" y="5511800"/>
            <a:ext cx="3032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X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1581" name="Text Box 77"/>
          <p:cNvSpPr txBox="1">
            <a:spLocks noChangeArrowheads="1"/>
          </p:cNvSpPr>
          <p:nvPr/>
        </p:nvSpPr>
        <p:spPr bwMode="auto">
          <a:xfrm>
            <a:off x="8589963" y="5872163"/>
            <a:ext cx="3032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X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1582" name="Text Box 78"/>
          <p:cNvSpPr txBox="1">
            <a:spLocks noChangeArrowheads="1"/>
          </p:cNvSpPr>
          <p:nvPr/>
        </p:nvSpPr>
        <p:spPr bwMode="auto">
          <a:xfrm>
            <a:off x="7651750" y="5872163"/>
            <a:ext cx="3032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X</a:t>
            </a:r>
            <a:endParaRPr lang="nl-NL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/>
      <p:bldP spid="3082" grpId="0" animBg="1"/>
      <p:bldP spid="3092" grpId="0"/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21553" grpId="0"/>
      <p:bldP spid="21554" grpId="0"/>
      <p:bldP spid="21555" grpId="0"/>
      <p:bldP spid="21556" grpId="0"/>
      <p:bldP spid="21557" grpId="0"/>
      <p:bldP spid="21558" grpId="0"/>
      <p:bldP spid="21559" grpId="0"/>
      <p:bldP spid="21560" grpId="0"/>
      <p:bldP spid="21561" grpId="0"/>
      <p:bldP spid="21562" grpId="0"/>
      <p:bldP spid="21563" grpId="0"/>
      <p:bldP spid="21564" grpId="0"/>
      <p:bldP spid="21565" grpId="0"/>
      <p:bldP spid="21566" grpId="0"/>
      <p:bldP spid="21567" grpId="0"/>
      <p:bldP spid="21568" grpId="0"/>
      <p:bldP spid="21569" grpId="0"/>
      <p:bldP spid="21570" grpId="0"/>
      <p:bldP spid="21571" grpId="0"/>
      <p:bldP spid="21572" grpId="0"/>
      <p:bldP spid="21574" grpId="0"/>
      <p:bldP spid="21575" grpId="0"/>
      <p:bldP spid="21576" grpId="0"/>
      <p:bldP spid="21577" grpId="0"/>
      <p:bldP spid="21578" grpId="0"/>
      <p:bldP spid="21579" grpId="0"/>
      <p:bldP spid="21580" grpId="0"/>
      <p:bldP spid="21581" grpId="0"/>
      <p:bldP spid="2158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6"/>
          <p:cNvGrpSpPr>
            <a:grpSpLocks/>
          </p:cNvGrpSpPr>
          <p:nvPr/>
        </p:nvGrpSpPr>
        <p:grpSpPr bwMode="auto">
          <a:xfrm>
            <a:off x="0" y="0"/>
            <a:ext cx="9144000" cy="1000125"/>
            <a:chOff x="0" y="0"/>
            <a:chExt cx="5760" cy="630"/>
          </a:xfrm>
        </p:grpSpPr>
        <p:sp>
          <p:nvSpPr>
            <p:cNvPr id="4106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Eigenschappen van vierhoeken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4107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M35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323850" y="1879600"/>
            <a:ext cx="9937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Definitie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323850" y="4292600"/>
            <a:ext cx="43068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Een trapezium is een vierhoek met minstens</a:t>
            </a:r>
          </a:p>
          <a:p>
            <a:pPr eaLnBrk="1" hangingPunct="1"/>
            <a:r>
              <a:rPr lang="nl-BE">
                <a:latin typeface="Calibri" panose="020F0502020204030204" pitchFamily="34" charset="0"/>
              </a:rPr>
              <a:t>één paar evenwijdige zijden.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23850" y="1268413"/>
            <a:ext cx="1223963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Trapezium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pic>
        <p:nvPicPr>
          <p:cNvPr id="19477" name="Picture 21" descr="02a_trapezi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532063"/>
            <a:ext cx="2640012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20"/>
          <p:cNvSpPr txBox="1">
            <a:spLocks noChangeArrowheads="1"/>
          </p:cNvSpPr>
          <p:nvPr/>
        </p:nvSpPr>
        <p:spPr bwMode="auto">
          <a:xfrm>
            <a:off x="3635375" y="2997200"/>
            <a:ext cx="12652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[AB] // [DC]</a:t>
            </a:r>
            <a:endParaRPr lang="nl-NL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2" grpId="0"/>
      <p:bldP spid="2" grpId="0" animBg="1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6"/>
          <p:cNvGrpSpPr>
            <a:grpSpLocks/>
          </p:cNvGrpSpPr>
          <p:nvPr/>
        </p:nvGrpSpPr>
        <p:grpSpPr bwMode="auto">
          <a:xfrm>
            <a:off x="0" y="0"/>
            <a:ext cx="9144000" cy="1000125"/>
            <a:chOff x="0" y="0"/>
            <a:chExt cx="5760" cy="630"/>
          </a:xfrm>
        </p:grpSpPr>
        <p:sp>
          <p:nvSpPr>
            <p:cNvPr id="5149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Eigenschappen van vierhoeken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5150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M35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23850" y="1268413"/>
            <a:ext cx="1584325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Parallellogram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323850" y="1811338"/>
            <a:ext cx="993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Definitie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323850" y="2355850"/>
            <a:ext cx="38068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Een parallellogram is een vierhoek met</a:t>
            </a:r>
          </a:p>
          <a:p>
            <a:pPr eaLnBrk="1" hangingPunct="1"/>
            <a:r>
              <a:rPr lang="nl-BE">
                <a:latin typeface="Calibri" panose="020F0502020204030204" pitchFamily="34" charset="0"/>
              </a:rPr>
              <a:t>twee paar evenwijdige zijden.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" name="Text Box 20"/>
          <p:cNvSpPr txBox="1">
            <a:spLocks noChangeArrowheads="1"/>
          </p:cNvSpPr>
          <p:nvPr/>
        </p:nvSpPr>
        <p:spPr bwMode="auto">
          <a:xfrm>
            <a:off x="6134100" y="2359025"/>
            <a:ext cx="2686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[AB] // [DC] en [AD] // [BC]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3" name="Text Box 28"/>
          <p:cNvSpPr txBox="1">
            <a:spLocks noChangeArrowheads="1"/>
          </p:cNvSpPr>
          <p:nvPr/>
        </p:nvSpPr>
        <p:spPr bwMode="auto">
          <a:xfrm>
            <a:off x="323850" y="4870450"/>
            <a:ext cx="16049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Eigenschappen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4" name="Text Box 20"/>
          <p:cNvSpPr txBox="1">
            <a:spLocks noChangeArrowheads="1"/>
          </p:cNvSpPr>
          <p:nvPr/>
        </p:nvSpPr>
        <p:spPr bwMode="auto">
          <a:xfrm>
            <a:off x="323850" y="5381625"/>
            <a:ext cx="37861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solidFill>
                  <a:srgbClr val="17469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</a:t>
            </a:r>
            <a:r>
              <a:rPr lang="nl-BE"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nl-BE">
                <a:latin typeface="Calibri" panose="020F0502020204030204" pitchFamily="34" charset="0"/>
              </a:rPr>
              <a:t>De overstaande zijden zijn even lang.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5" name="Text Box 20"/>
          <p:cNvSpPr txBox="1">
            <a:spLocks noChangeArrowheads="1"/>
          </p:cNvSpPr>
          <p:nvPr/>
        </p:nvSpPr>
        <p:spPr bwMode="auto">
          <a:xfrm>
            <a:off x="323850" y="5872163"/>
            <a:ext cx="4041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solidFill>
                  <a:srgbClr val="17469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</a:t>
            </a:r>
            <a:r>
              <a:rPr lang="nl-BE"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nl-BE">
                <a:latin typeface="Calibri" panose="020F0502020204030204" pitchFamily="34" charset="0"/>
              </a:rPr>
              <a:t>De overstaande hoeken zijn even groot.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6" name="Text Box 20"/>
          <p:cNvSpPr txBox="1">
            <a:spLocks noChangeArrowheads="1"/>
          </p:cNvSpPr>
          <p:nvPr/>
        </p:nvSpPr>
        <p:spPr bwMode="auto">
          <a:xfrm>
            <a:off x="323850" y="6327775"/>
            <a:ext cx="41354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solidFill>
                  <a:srgbClr val="17469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</a:t>
            </a:r>
            <a:r>
              <a:rPr lang="nl-BE"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nl-BE">
                <a:latin typeface="Calibri" panose="020F0502020204030204" pitchFamily="34" charset="0"/>
              </a:rPr>
              <a:t>De diagonalen delen elkaar middendoor.</a:t>
            </a:r>
            <a:endParaRPr lang="nl-NL">
              <a:latin typeface="Calibri" panose="020F0502020204030204" pitchFamily="34" charset="0"/>
            </a:endParaRPr>
          </a:p>
        </p:txBody>
      </p:sp>
      <p:grpSp>
        <p:nvGrpSpPr>
          <p:cNvPr id="13" name="Group 44"/>
          <p:cNvGrpSpPr>
            <a:grpSpLocks/>
          </p:cNvGrpSpPr>
          <p:nvPr/>
        </p:nvGrpSpPr>
        <p:grpSpPr bwMode="auto">
          <a:xfrm>
            <a:off x="6069013" y="1816100"/>
            <a:ext cx="2751137" cy="557213"/>
            <a:chOff x="3823" y="1144"/>
            <a:chExt cx="1733" cy="351"/>
          </a:xfrm>
        </p:grpSpPr>
        <p:sp>
          <p:nvSpPr>
            <p:cNvPr id="5147" name="Text Box 20"/>
            <p:cNvSpPr txBox="1">
              <a:spLocks noChangeArrowheads="1"/>
            </p:cNvSpPr>
            <p:nvPr/>
          </p:nvSpPr>
          <p:spPr bwMode="auto">
            <a:xfrm>
              <a:off x="3823" y="1144"/>
              <a:ext cx="17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ABCD is een parallellogram.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5148" name="AutoShape 28"/>
            <p:cNvSpPr>
              <a:spLocks noChangeArrowheads="1"/>
            </p:cNvSpPr>
            <p:nvPr/>
          </p:nvSpPr>
          <p:spPr bwMode="auto">
            <a:xfrm>
              <a:off x="4686" y="1359"/>
              <a:ext cx="57" cy="136"/>
            </a:xfrm>
            <a:prstGeom prst="upDownArrow">
              <a:avLst>
                <a:gd name="adj1" fmla="val 50000"/>
                <a:gd name="adj2" fmla="val 47719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nl-BE"/>
            </a:p>
          </p:txBody>
        </p:sp>
      </p:grpSp>
      <p:grpSp>
        <p:nvGrpSpPr>
          <p:cNvPr id="14" name="Group 43"/>
          <p:cNvGrpSpPr>
            <a:grpSpLocks/>
          </p:cNvGrpSpPr>
          <p:nvPr/>
        </p:nvGrpSpPr>
        <p:grpSpPr bwMode="auto">
          <a:xfrm>
            <a:off x="6011863" y="4916488"/>
            <a:ext cx="2751137" cy="528637"/>
            <a:chOff x="3787" y="2840"/>
            <a:chExt cx="1733" cy="333"/>
          </a:xfrm>
        </p:grpSpPr>
        <p:sp>
          <p:nvSpPr>
            <p:cNvPr id="5145" name="Text Box 20"/>
            <p:cNvSpPr txBox="1">
              <a:spLocks noChangeArrowheads="1"/>
            </p:cNvSpPr>
            <p:nvPr/>
          </p:nvSpPr>
          <p:spPr bwMode="auto">
            <a:xfrm>
              <a:off x="3787" y="2840"/>
              <a:ext cx="17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ABCD is een parallellogram.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5146" name="AutoShape 33"/>
            <p:cNvSpPr>
              <a:spLocks noChangeArrowheads="1"/>
            </p:cNvSpPr>
            <p:nvPr/>
          </p:nvSpPr>
          <p:spPr bwMode="auto">
            <a:xfrm>
              <a:off x="4642" y="3037"/>
              <a:ext cx="57" cy="136"/>
            </a:xfrm>
            <a:prstGeom prst="downArrow">
              <a:avLst>
                <a:gd name="adj1" fmla="val 50000"/>
                <a:gd name="adj2" fmla="val 59649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nl-BE"/>
            </a:p>
          </p:txBody>
        </p:sp>
      </p:grpSp>
      <p:sp>
        <p:nvSpPr>
          <p:cNvPr id="9" name="Text Box 20"/>
          <p:cNvSpPr txBox="1">
            <a:spLocks noChangeArrowheads="1"/>
          </p:cNvSpPr>
          <p:nvPr/>
        </p:nvSpPr>
        <p:spPr bwMode="auto">
          <a:xfrm>
            <a:off x="5988050" y="5395913"/>
            <a:ext cx="283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|AB| = |CD| en |AD| = |BC|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0" name="Text Box 20"/>
          <p:cNvSpPr txBox="1">
            <a:spLocks noChangeArrowheads="1"/>
          </p:cNvSpPr>
          <p:nvPr/>
        </p:nvSpPr>
        <p:spPr bwMode="auto">
          <a:xfrm>
            <a:off x="5854700" y="6327775"/>
            <a:ext cx="31003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|AM| = |MC| en |BM| = |MD|</a:t>
            </a:r>
            <a:endParaRPr lang="nl-NL">
              <a:latin typeface="Calibri" panose="020F0502020204030204" pitchFamily="34" charset="0"/>
            </a:endParaRPr>
          </a:p>
        </p:txBody>
      </p:sp>
      <p:grpSp>
        <p:nvGrpSpPr>
          <p:cNvPr id="5152" name="Group 32"/>
          <p:cNvGrpSpPr>
            <a:grpSpLocks/>
          </p:cNvGrpSpPr>
          <p:nvPr/>
        </p:nvGrpSpPr>
        <p:grpSpPr bwMode="auto">
          <a:xfrm>
            <a:off x="6251575" y="5765800"/>
            <a:ext cx="2319338" cy="471488"/>
            <a:chOff x="3938" y="3632"/>
            <a:chExt cx="1461" cy="297"/>
          </a:xfrm>
        </p:grpSpPr>
        <p:sp>
          <p:nvSpPr>
            <p:cNvPr id="5140" name="Text Box 20"/>
            <p:cNvSpPr txBox="1">
              <a:spLocks noChangeArrowheads="1"/>
            </p:cNvSpPr>
            <p:nvPr/>
          </p:nvSpPr>
          <p:spPr bwMode="auto">
            <a:xfrm>
              <a:off x="3938" y="3698"/>
              <a:ext cx="146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|A| = |C| en |B| = |D|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5141" name="Text Box 38"/>
            <p:cNvSpPr txBox="1">
              <a:spLocks noChangeArrowheads="1"/>
            </p:cNvSpPr>
            <p:nvPr/>
          </p:nvSpPr>
          <p:spPr bwMode="auto">
            <a:xfrm>
              <a:off x="4361" y="3637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^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5142" name="Text Box 39"/>
            <p:cNvSpPr txBox="1">
              <a:spLocks noChangeArrowheads="1"/>
            </p:cNvSpPr>
            <p:nvPr/>
          </p:nvSpPr>
          <p:spPr bwMode="auto">
            <a:xfrm>
              <a:off x="4783" y="3632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^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5143" name="Text Box 40"/>
            <p:cNvSpPr txBox="1">
              <a:spLocks noChangeArrowheads="1"/>
            </p:cNvSpPr>
            <p:nvPr/>
          </p:nvSpPr>
          <p:spPr bwMode="auto">
            <a:xfrm>
              <a:off x="5139" y="3632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^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5144" name="Text Box 41"/>
            <p:cNvSpPr txBox="1">
              <a:spLocks noChangeArrowheads="1"/>
            </p:cNvSpPr>
            <p:nvPr/>
          </p:nvSpPr>
          <p:spPr bwMode="auto">
            <a:xfrm>
              <a:off x="4007" y="3632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^</a:t>
              </a:r>
              <a:endParaRPr lang="nl-NL">
                <a:latin typeface="Calibri" panose="020F0502020204030204" pitchFamily="34" charset="0"/>
              </a:endParaRPr>
            </a:p>
          </p:txBody>
        </p:sp>
      </p:grpSp>
      <p:pic>
        <p:nvPicPr>
          <p:cNvPr id="27" name="Afbeelding 26" descr="03a_parallellogr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2997200"/>
            <a:ext cx="36004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Afbeelding 27" descr="03b_parallellogr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2997200"/>
            <a:ext cx="36004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Afbeelding 28" descr="03c_parallellogr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2997200"/>
            <a:ext cx="36004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Afbeelding 29" descr="03d_parallellogra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2997200"/>
            <a:ext cx="36004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/>
      <p:bldP spid="3092" grpId="0"/>
      <p:bldP spid="2" grpId="0"/>
      <p:bldP spid="4" grpId="0"/>
      <p:bldP spid="5" grpId="0" autoUpdateAnimBg="0"/>
      <p:bldP spid="6" grpId="0" autoUpdateAnimBg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6"/>
          <p:cNvGrpSpPr>
            <a:grpSpLocks/>
          </p:cNvGrpSpPr>
          <p:nvPr/>
        </p:nvGrpSpPr>
        <p:grpSpPr bwMode="auto">
          <a:xfrm>
            <a:off x="0" y="0"/>
            <a:ext cx="9144000" cy="1000125"/>
            <a:chOff x="0" y="0"/>
            <a:chExt cx="5760" cy="630"/>
          </a:xfrm>
        </p:grpSpPr>
        <p:sp>
          <p:nvSpPr>
            <p:cNvPr id="6179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Eigenschappen van vierhoeken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6180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M35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23850" y="1268413"/>
            <a:ext cx="576263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Ruit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323850" y="1811338"/>
            <a:ext cx="993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Definitie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323850" y="2355850"/>
            <a:ext cx="36988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Een ruit is een vierhoek met vier even</a:t>
            </a:r>
          </a:p>
          <a:p>
            <a:pPr eaLnBrk="1" hangingPunct="1"/>
            <a:r>
              <a:rPr lang="nl-BE">
                <a:latin typeface="Calibri" panose="020F0502020204030204" pitchFamily="34" charset="0"/>
              </a:rPr>
              <a:t>lange zijden.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" name="Text Box 20"/>
          <p:cNvSpPr txBox="1">
            <a:spLocks noChangeArrowheads="1"/>
          </p:cNvSpPr>
          <p:nvPr/>
        </p:nvSpPr>
        <p:spPr bwMode="auto">
          <a:xfrm>
            <a:off x="6203950" y="2359025"/>
            <a:ext cx="271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|AB| = |BC| = |CD| = |DA|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3" name="Text Box 28"/>
          <p:cNvSpPr txBox="1">
            <a:spLocks noChangeArrowheads="1"/>
          </p:cNvSpPr>
          <p:nvPr/>
        </p:nvSpPr>
        <p:spPr bwMode="auto">
          <a:xfrm>
            <a:off x="323850" y="4508500"/>
            <a:ext cx="16049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Eigenschappen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4" name="Text Box 20"/>
          <p:cNvSpPr txBox="1">
            <a:spLocks noChangeArrowheads="1"/>
          </p:cNvSpPr>
          <p:nvPr/>
        </p:nvSpPr>
        <p:spPr bwMode="auto">
          <a:xfrm>
            <a:off x="323850" y="5019675"/>
            <a:ext cx="38941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solidFill>
                  <a:srgbClr val="17469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</a:t>
            </a:r>
            <a:r>
              <a:rPr lang="nl-BE"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nl-BE">
                <a:latin typeface="Calibri" panose="020F0502020204030204" pitchFamily="34" charset="0"/>
              </a:rPr>
              <a:t>De overstaande zijden zijn evenwijdig.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5" name="Text Box 20"/>
          <p:cNvSpPr txBox="1">
            <a:spLocks noChangeArrowheads="1"/>
          </p:cNvSpPr>
          <p:nvPr/>
        </p:nvSpPr>
        <p:spPr bwMode="auto">
          <a:xfrm>
            <a:off x="323850" y="5445125"/>
            <a:ext cx="40417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solidFill>
                  <a:srgbClr val="17469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</a:t>
            </a:r>
            <a:r>
              <a:rPr lang="nl-BE"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nl-BE">
                <a:latin typeface="Calibri" panose="020F0502020204030204" pitchFamily="34" charset="0"/>
              </a:rPr>
              <a:t>De overstaande hoeken zijn even groot.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6" name="Text Box 20"/>
          <p:cNvSpPr txBox="1">
            <a:spLocks noChangeArrowheads="1"/>
          </p:cNvSpPr>
          <p:nvPr/>
        </p:nvSpPr>
        <p:spPr bwMode="auto">
          <a:xfrm>
            <a:off x="323850" y="5867400"/>
            <a:ext cx="41354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solidFill>
                  <a:srgbClr val="17469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</a:t>
            </a:r>
            <a:r>
              <a:rPr lang="nl-BE"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nl-BE">
                <a:latin typeface="Calibri" panose="020F0502020204030204" pitchFamily="34" charset="0"/>
              </a:rPr>
              <a:t>De diagonalen delen elkaar middendoor.</a:t>
            </a:r>
            <a:endParaRPr lang="nl-NL">
              <a:latin typeface="Calibri" panose="020F0502020204030204" pitchFamily="34" charset="0"/>
            </a:endParaRPr>
          </a:p>
        </p:txBody>
      </p:sp>
      <p:grpSp>
        <p:nvGrpSpPr>
          <p:cNvPr id="15" name="Group 29"/>
          <p:cNvGrpSpPr>
            <a:grpSpLocks/>
          </p:cNvGrpSpPr>
          <p:nvPr/>
        </p:nvGrpSpPr>
        <p:grpSpPr bwMode="auto">
          <a:xfrm>
            <a:off x="6632575" y="1825625"/>
            <a:ext cx="1736725" cy="557213"/>
            <a:chOff x="3823" y="1144"/>
            <a:chExt cx="1094" cy="351"/>
          </a:xfrm>
        </p:grpSpPr>
        <p:sp>
          <p:nvSpPr>
            <p:cNvPr id="6177" name="Text Box 20"/>
            <p:cNvSpPr txBox="1">
              <a:spLocks noChangeArrowheads="1"/>
            </p:cNvSpPr>
            <p:nvPr/>
          </p:nvSpPr>
          <p:spPr bwMode="auto">
            <a:xfrm>
              <a:off x="3823" y="1144"/>
              <a:ext cx="109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ABCD is een ruit.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6178" name="AutoShape 15"/>
            <p:cNvSpPr>
              <a:spLocks noChangeArrowheads="1"/>
            </p:cNvSpPr>
            <p:nvPr/>
          </p:nvSpPr>
          <p:spPr bwMode="auto">
            <a:xfrm>
              <a:off x="4365" y="1359"/>
              <a:ext cx="57" cy="136"/>
            </a:xfrm>
            <a:prstGeom prst="upDownArrow">
              <a:avLst>
                <a:gd name="adj1" fmla="val 50000"/>
                <a:gd name="adj2" fmla="val 47719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nl-BE"/>
            </a:p>
          </p:txBody>
        </p:sp>
      </p:grpSp>
      <p:grpSp>
        <p:nvGrpSpPr>
          <p:cNvPr id="16" name="Group 30"/>
          <p:cNvGrpSpPr>
            <a:grpSpLocks/>
          </p:cNvGrpSpPr>
          <p:nvPr/>
        </p:nvGrpSpPr>
        <p:grpSpPr bwMode="auto">
          <a:xfrm>
            <a:off x="6553200" y="4508500"/>
            <a:ext cx="1736725" cy="504825"/>
            <a:chOff x="3787" y="2840"/>
            <a:chExt cx="1094" cy="318"/>
          </a:xfrm>
        </p:grpSpPr>
        <p:sp>
          <p:nvSpPr>
            <p:cNvPr id="6175" name="Text Box 20"/>
            <p:cNvSpPr txBox="1">
              <a:spLocks noChangeArrowheads="1"/>
            </p:cNvSpPr>
            <p:nvPr/>
          </p:nvSpPr>
          <p:spPr bwMode="auto">
            <a:xfrm>
              <a:off x="3787" y="2840"/>
              <a:ext cx="109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ABCD is een ruit.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6176" name="AutoShape 18"/>
            <p:cNvSpPr>
              <a:spLocks noChangeArrowheads="1"/>
            </p:cNvSpPr>
            <p:nvPr/>
          </p:nvSpPr>
          <p:spPr bwMode="auto">
            <a:xfrm>
              <a:off x="4320" y="3022"/>
              <a:ext cx="57" cy="136"/>
            </a:xfrm>
            <a:prstGeom prst="downArrow">
              <a:avLst>
                <a:gd name="adj1" fmla="val 50000"/>
                <a:gd name="adj2" fmla="val 59649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nl-BE"/>
            </a:p>
          </p:txBody>
        </p:sp>
      </p:grpSp>
      <p:sp>
        <p:nvSpPr>
          <p:cNvPr id="9" name="Text Box 20"/>
          <p:cNvSpPr txBox="1">
            <a:spLocks noChangeArrowheads="1"/>
          </p:cNvSpPr>
          <p:nvPr/>
        </p:nvSpPr>
        <p:spPr bwMode="auto">
          <a:xfrm>
            <a:off x="6367463" y="5032375"/>
            <a:ext cx="2127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AB // CD en AD // BC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0" name="Text Box 20"/>
          <p:cNvSpPr txBox="1">
            <a:spLocks noChangeArrowheads="1"/>
          </p:cNvSpPr>
          <p:nvPr/>
        </p:nvSpPr>
        <p:spPr bwMode="auto">
          <a:xfrm>
            <a:off x="5911850" y="5867400"/>
            <a:ext cx="31003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|AM| = |MC| en |BM| = |MD|</a:t>
            </a:r>
            <a:endParaRPr lang="nl-NL">
              <a:latin typeface="Calibri" panose="020F0502020204030204" pitchFamily="34" charset="0"/>
            </a:endParaRPr>
          </a:p>
        </p:txBody>
      </p:sp>
      <p:grpSp>
        <p:nvGrpSpPr>
          <p:cNvPr id="6182" name="Group 38"/>
          <p:cNvGrpSpPr>
            <a:grpSpLocks/>
          </p:cNvGrpSpPr>
          <p:nvPr/>
        </p:nvGrpSpPr>
        <p:grpSpPr bwMode="auto">
          <a:xfrm>
            <a:off x="6294438" y="5348288"/>
            <a:ext cx="2319337" cy="471487"/>
            <a:chOff x="3965" y="3369"/>
            <a:chExt cx="1461" cy="297"/>
          </a:xfrm>
        </p:grpSpPr>
        <p:sp>
          <p:nvSpPr>
            <p:cNvPr id="6170" name="Text Box 20"/>
            <p:cNvSpPr txBox="1">
              <a:spLocks noChangeArrowheads="1"/>
            </p:cNvSpPr>
            <p:nvPr/>
          </p:nvSpPr>
          <p:spPr bwMode="auto">
            <a:xfrm>
              <a:off x="3965" y="3435"/>
              <a:ext cx="146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|A| = |C| en |B| = |D|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6171" name="Text Box 23"/>
            <p:cNvSpPr txBox="1">
              <a:spLocks noChangeArrowheads="1"/>
            </p:cNvSpPr>
            <p:nvPr/>
          </p:nvSpPr>
          <p:spPr bwMode="auto">
            <a:xfrm>
              <a:off x="4394" y="3374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^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6172" name="Text Box 24"/>
            <p:cNvSpPr txBox="1">
              <a:spLocks noChangeArrowheads="1"/>
            </p:cNvSpPr>
            <p:nvPr/>
          </p:nvSpPr>
          <p:spPr bwMode="auto">
            <a:xfrm>
              <a:off x="4811" y="3369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^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6173" name="Text Box 25"/>
            <p:cNvSpPr txBox="1">
              <a:spLocks noChangeArrowheads="1"/>
            </p:cNvSpPr>
            <p:nvPr/>
          </p:nvSpPr>
          <p:spPr bwMode="auto">
            <a:xfrm>
              <a:off x="5160" y="3369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^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6174" name="Text Box 26"/>
            <p:cNvSpPr txBox="1">
              <a:spLocks noChangeArrowheads="1"/>
            </p:cNvSpPr>
            <p:nvPr/>
          </p:nvSpPr>
          <p:spPr bwMode="auto">
            <a:xfrm>
              <a:off x="4034" y="3369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^</a:t>
              </a:r>
              <a:endParaRPr lang="nl-NL">
                <a:latin typeface="Calibri" panose="020F0502020204030204" pitchFamily="34" charset="0"/>
              </a:endParaRPr>
            </a:p>
          </p:txBody>
        </p:sp>
      </p:grpSp>
      <p:sp>
        <p:nvSpPr>
          <p:cNvPr id="12" name="Text Box 20"/>
          <p:cNvSpPr txBox="1">
            <a:spLocks noChangeArrowheads="1"/>
          </p:cNvSpPr>
          <p:nvPr/>
        </p:nvSpPr>
        <p:spPr bwMode="auto">
          <a:xfrm>
            <a:off x="323850" y="6280150"/>
            <a:ext cx="41608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solidFill>
                  <a:srgbClr val="17469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</a:t>
            </a:r>
            <a:r>
              <a:rPr lang="nl-BE"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nl-BE">
                <a:latin typeface="Calibri" panose="020F0502020204030204" pitchFamily="34" charset="0"/>
              </a:rPr>
              <a:t>De diagonalen staan loodrecht op elkaar.</a:t>
            </a:r>
            <a:endParaRPr lang="nl-NL">
              <a:latin typeface="Calibri" panose="020F0502020204030204" pitchFamily="34" charset="0"/>
            </a:endParaRPr>
          </a:p>
        </p:txBody>
      </p:sp>
      <p:grpSp>
        <p:nvGrpSpPr>
          <p:cNvPr id="18" name="Group 35"/>
          <p:cNvGrpSpPr>
            <a:grpSpLocks/>
          </p:cNvGrpSpPr>
          <p:nvPr/>
        </p:nvGrpSpPr>
        <p:grpSpPr bwMode="auto">
          <a:xfrm>
            <a:off x="6765925" y="6270625"/>
            <a:ext cx="1401763" cy="366713"/>
            <a:chOff x="4240" y="4106"/>
            <a:chExt cx="883" cy="231"/>
          </a:xfrm>
        </p:grpSpPr>
        <p:sp>
          <p:nvSpPr>
            <p:cNvPr id="6166" name="Text Box 20"/>
            <p:cNvSpPr txBox="1">
              <a:spLocks noChangeArrowheads="1"/>
            </p:cNvSpPr>
            <p:nvPr/>
          </p:nvSpPr>
          <p:spPr bwMode="auto">
            <a:xfrm>
              <a:off x="4240" y="4106"/>
              <a:ext cx="88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[AC]       [BD] </a:t>
              </a:r>
              <a:endParaRPr lang="nl-NL">
                <a:latin typeface="Calibri" panose="020F0502020204030204" pitchFamily="34" charset="0"/>
              </a:endParaRPr>
            </a:p>
          </p:txBody>
        </p:sp>
        <p:grpSp>
          <p:nvGrpSpPr>
            <p:cNvPr id="6167" name="Group 34"/>
            <p:cNvGrpSpPr>
              <a:grpSpLocks/>
            </p:cNvGrpSpPr>
            <p:nvPr/>
          </p:nvGrpSpPr>
          <p:grpSpPr bwMode="auto">
            <a:xfrm>
              <a:off x="4593" y="4174"/>
              <a:ext cx="137" cy="97"/>
              <a:chOff x="3061" y="2970"/>
              <a:chExt cx="137" cy="97"/>
            </a:xfrm>
          </p:grpSpPr>
          <p:sp>
            <p:nvSpPr>
              <p:cNvPr id="6168" name="Line 31"/>
              <p:cNvSpPr>
                <a:spLocks noChangeShapeType="1"/>
              </p:cNvSpPr>
              <p:nvPr/>
            </p:nvSpPr>
            <p:spPr bwMode="auto">
              <a:xfrm>
                <a:off x="3061" y="3067"/>
                <a:ext cx="13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6169" name="Line 32"/>
              <p:cNvSpPr>
                <a:spLocks noChangeShapeType="1"/>
              </p:cNvSpPr>
              <p:nvPr/>
            </p:nvSpPr>
            <p:spPr bwMode="auto">
              <a:xfrm>
                <a:off x="3128" y="2970"/>
                <a:ext cx="0" cy="9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nl-BE"/>
              </a:p>
            </p:txBody>
          </p:sp>
        </p:grpSp>
      </p:grpSp>
      <p:pic>
        <p:nvPicPr>
          <p:cNvPr id="37" name="Afbeelding 36" descr="04a_ru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2781300"/>
            <a:ext cx="288131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Afbeelding 37" descr="04b_rui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2781300"/>
            <a:ext cx="288131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Afbeelding 38" descr="04c_rui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2781300"/>
            <a:ext cx="288131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Afbeelding 39" descr="04d_rui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2781300"/>
            <a:ext cx="288131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/>
      <p:bldP spid="3092" grpId="0"/>
      <p:bldP spid="2" grpId="0"/>
      <p:bldP spid="4" grpId="0"/>
      <p:bldP spid="5" grpId="0" autoUpdateAnimBg="0"/>
      <p:bldP spid="6" grpId="0" autoUpdateAnimBg="0"/>
      <p:bldP spid="9" grpId="0"/>
      <p:bldP spid="10" grpId="0"/>
      <p:bldP spid="1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6"/>
          <p:cNvGrpSpPr>
            <a:grpSpLocks/>
          </p:cNvGrpSpPr>
          <p:nvPr/>
        </p:nvGrpSpPr>
        <p:grpSpPr bwMode="auto">
          <a:xfrm>
            <a:off x="0" y="0"/>
            <a:ext cx="9144000" cy="1000125"/>
            <a:chOff x="0" y="0"/>
            <a:chExt cx="5760" cy="630"/>
          </a:xfrm>
        </p:grpSpPr>
        <p:sp>
          <p:nvSpPr>
            <p:cNvPr id="7199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Eigenschappen van vierhoeken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7200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M35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23850" y="1268413"/>
            <a:ext cx="1223963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Rechthoek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323850" y="1811338"/>
            <a:ext cx="993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Definitie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323850" y="2355850"/>
            <a:ext cx="3409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Een rechthoek is een vierhoek met</a:t>
            </a:r>
          </a:p>
          <a:p>
            <a:pPr eaLnBrk="1" hangingPunct="1"/>
            <a:r>
              <a:rPr lang="nl-BE">
                <a:latin typeface="Calibri" panose="020F0502020204030204" pitchFamily="34" charset="0"/>
              </a:rPr>
              <a:t>vier rechte hoeken.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" name="Text Box 28"/>
          <p:cNvSpPr txBox="1">
            <a:spLocks noChangeArrowheads="1"/>
          </p:cNvSpPr>
          <p:nvPr/>
        </p:nvSpPr>
        <p:spPr bwMode="auto">
          <a:xfrm>
            <a:off x="323850" y="4508500"/>
            <a:ext cx="16049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Eigenschappen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3" name="Text Box 20"/>
          <p:cNvSpPr txBox="1">
            <a:spLocks noChangeArrowheads="1"/>
          </p:cNvSpPr>
          <p:nvPr/>
        </p:nvSpPr>
        <p:spPr bwMode="auto">
          <a:xfrm>
            <a:off x="323850" y="5019675"/>
            <a:ext cx="38941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solidFill>
                  <a:srgbClr val="17469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</a:t>
            </a:r>
            <a:r>
              <a:rPr lang="nl-BE"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nl-BE">
                <a:latin typeface="Calibri" panose="020F0502020204030204" pitchFamily="34" charset="0"/>
              </a:rPr>
              <a:t>De overstaande zijden zijn evenwijdig.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4" name="Text Box 20"/>
          <p:cNvSpPr txBox="1">
            <a:spLocks noChangeArrowheads="1"/>
          </p:cNvSpPr>
          <p:nvPr/>
        </p:nvSpPr>
        <p:spPr bwMode="auto">
          <a:xfrm>
            <a:off x="323850" y="5445125"/>
            <a:ext cx="37861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solidFill>
                  <a:srgbClr val="17469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</a:t>
            </a:r>
            <a:r>
              <a:rPr lang="nl-BE"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nl-BE">
                <a:latin typeface="Calibri" panose="020F0502020204030204" pitchFamily="34" charset="0"/>
              </a:rPr>
              <a:t>De overstaande zijden zijn even lang.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5" name="Text Box 20"/>
          <p:cNvSpPr txBox="1">
            <a:spLocks noChangeArrowheads="1"/>
          </p:cNvSpPr>
          <p:nvPr/>
        </p:nvSpPr>
        <p:spPr bwMode="auto">
          <a:xfrm>
            <a:off x="323850" y="6283325"/>
            <a:ext cx="41354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solidFill>
                  <a:srgbClr val="17469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</a:t>
            </a:r>
            <a:r>
              <a:rPr lang="nl-BE"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nl-BE">
                <a:latin typeface="Calibri" panose="020F0502020204030204" pitchFamily="34" charset="0"/>
              </a:rPr>
              <a:t>De diagonalen delen elkaar middendoor.</a:t>
            </a:r>
            <a:endParaRPr lang="nl-NL">
              <a:latin typeface="Calibri" panose="020F0502020204030204" pitchFamily="34" charset="0"/>
            </a:endParaRPr>
          </a:p>
        </p:txBody>
      </p:sp>
      <p:grpSp>
        <p:nvGrpSpPr>
          <p:cNvPr id="15" name="Group 34"/>
          <p:cNvGrpSpPr>
            <a:grpSpLocks/>
          </p:cNvGrpSpPr>
          <p:nvPr/>
        </p:nvGrpSpPr>
        <p:grpSpPr bwMode="auto">
          <a:xfrm>
            <a:off x="6348413" y="1825625"/>
            <a:ext cx="2354262" cy="557213"/>
            <a:chOff x="3999" y="1150"/>
            <a:chExt cx="1483" cy="351"/>
          </a:xfrm>
        </p:grpSpPr>
        <p:sp>
          <p:nvSpPr>
            <p:cNvPr id="7197" name="Text Box 20"/>
            <p:cNvSpPr txBox="1">
              <a:spLocks noChangeArrowheads="1"/>
            </p:cNvSpPr>
            <p:nvPr/>
          </p:nvSpPr>
          <p:spPr bwMode="auto">
            <a:xfrm>
              <a:off x="3999" y="1150"/>
              <a:ext cx="148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ABCD is een rechthoek.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7198" name="AutoShape 15"/>
            <p:cNvSpPr>
              <a:spLocks noChangeArrowheads="1"/>
            </p:cNvSpPr>
            <p:nvPr/>
          </p:nvSpPr>
          <p:spPr bwMode="auto">
            <a:xfrm>
              <a:off x="4720" y="1365"/>
              <a:ext cx="57" cy="136"/>
            </a:xfrm>
            <a:prstGeom prst="upDownArrow">
              <a:avLst>
                <a:gd name="adj1" fmla="val 50000"/>
                <a:gd name="adj2" fmla="val 47719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nl-BE"/>
            </a:p>
          </p:txBody>
        </p:sp>
      </p:grpSp>
      <p:grpSp>
        <p:nvGrpSpPr>
          <p:cNvPr id="16" name="Group 33"/>
          <p:cNvGrpSpPr>
            <a:grpSpLocks/>
          </p:cNvGrpSpPr>
          <p:nvPr/>
        </p:nvGrpSpPr>
        <p:grpSpPr bwMode="auto">
          <a:xfrm>
            <a:off x="6256338" y="4508500"/>
            <a:ext cx="2354262" cy="504825"/>
            <a:chOff x="3941" y="2840"/>
            <a:chExt cx="1483" cy="318"/>
          </a:xfrm>
        </p:grpSpPr>
        <p:sp>
          <p:nvSpPr>
            <p:cNvPr id="7195" name="Text Box 20"/>
            <p:cNvSpPr txBox="1">
              <a:spLocks noChangeArrowheads="1"/>
            </p:cNvSpPr>
            <p:nvPr/>
          </p:nvSpPr>
          <p:spPr bwMode="auto">
            <a:xfrm>
              <a:off x="3941" y="2840"/>
              <a:ext cx="148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ABCD is een rechthoek.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7196" name="AutoShape 18"/>
            <p:cNvSpPr>
              <a:spLocks noChangeArrowheads="1"/>
            </p:cNvSpPr>
            <p:nvPr/>
          </p:nvSpPr>
          <p:spPr bwMode="auto">
            <a:xfrm>
              <a:off x="4661" y="3022"/>
              <a:ext cx="57" cy="136"/>
            </a:xfrm>
            <a:prstGeom prst="downArrow">
              <a:avLst>
                <a:gd name="adj1" fmla="val 50000"/>
                <a:gd name="adj2" fmla="val 59649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nl-BE"/>
            </a:p>
          </p:txBody>
        </p:sp>
      </p:grpSp>
      <p:sp>
        <p:nvSpPr>
          <p:cNvPr id="8" name="Text Box 20"/>
          <p:cNvSpPr txBox="1">
            <a:spLocks noChangeArrowheads="1"/>
          </p:cNvSpPr>
          <p:nvPr/>
        </p:nvSpPr>
        <p:spPr bwMode="auto">
          <a:xfrm>
            <a:off x="6386513" y="5032375"/>
            <a:ext cx="2127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AB // CD en AD // BC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9" name="Text Box 20"/>
          <p:cNvSpPr txBox="1">
            <a:spLocks noChangeArrowheads="1"/>
          </p:cNvSpPr>
          <p:nvPr/>
        </p:nvSpPr>
        <p:spPr bwMode="auto">
          <a:xfrm>
            <a:off x="5940425" y="6283325"/>
            <a:ext cx="31003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|AM| = |MC| en |BM| = |MD|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0" name="Text Box 20"/>
          <p:cNvSpPr txBox="1">
            <a:spLocks noChangeArrowheads="1"/>
          </p:cNvSpPr>
          <p:nvPr/>
        </p:nvSpPr>
        <p:spPr bwMode="auto">
          <a:xfrm>
            <a:off x="6049963" y="5453063"/>
            <a:ext cx="283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|AB| = |CD| en |AD| = |BC|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1" name="Text Box 20"/>
          <p:cNvSpPr txBox="1">
            <a:spLocks noChangeArrowheads="1"/>
          </p:cNvSpPr>
          <p:nvPr/>
        </p:nvSpPr>
        <p:spPr bwMode="auto">
          <a:xfrm>
            <a:off x="323850" y="5867400"/>
            <a:ext cx="30527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solidFill>
                  <a:srgbClr val="17469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</a:t>
            </a:r>
            <a:r>
              <a:rPr lang="nl-BE"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nl-BE">
                <a:latin typeface="Calibri" panose="020F0502020204030204" pitchFamily="34" charset="0"/>
              </a:rPr>
              <a:t>De diagonalen zijn even lang.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2" name="Text Box 20"/>
          <p:cNvSpPr txBox="1">
            <a:spLocks noChangeArrowheads="1"/>
          </p:cNvSpPr>
          <p:nvPr/>
        </p:nvSpPr>
        <p:spPr bwMode="auto">
          <a:xfrm>
            <a:off x="6804025" y="5857875"/>
            <a:ext cx="13414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|AC| = |BD|</a:t>
            </a:r>
            <a:endParaRPr lang="nl-NL">
              <a:latin typeface="Calibri" panose="020F0502020204030204" pitchFamily="34" charset="0"/>
            </a:endParaRPr>
          </a:p>
        </p:txBody>
      </p:sp>
      <p:grpSp>
        <p:nvGrpSpPr>
          <p:cNvPr id="7202" name="Group 34"/>
          <p:cNvGrpSpPr>
            <a:grpSpLocks/>
          </p:cNvGrpSpPr>
          <p:nvPr/>
        </p:nvGrpSpPr>
        <p:grpSpPr bwMode="auto">
          <a:xfrm>
            <a:off x="6175375" y="2308225"/>
            <a:ext cx="2727325" cy="473075"/>
            <a:chOff x="3890" y="1454"/>
            <a:chExt cx="1718" cy="298"/>
          </a:xfrm>
        </p:grpSpPr>
        <p:sp>
          <p:nvSpPr>
            <p:cNvPr id="7190" name="Text Box 20"/>
            <p:cNvSpPr txBox="1">
              <a:spLocks noChangeArrowheads="1"/>
            </p:cNvSpPr>
            <p:nvPr/>
          </p:nvSpPr>
          <p:spPr bwMode="auto">
            <a:xfrm>
              <a:off x="3890" y="1521"/>
              <a:ext cx="171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|A| = |B| = |C| = |D| = 90°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7191" name="Text Box 35"/>
            <p:cNvSpPr txBox="1">
              <a:spLocks noChangeArrowheads="1"/>
            </p:cNvSpPr>
            <p:nvPr/>
          </p:nvSpPr>
          <p:spPr bwMode="auto">
            <a:xfrm>
              <a:off x="4312" y="1454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^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7192" name="Text Box 36"/>
            <p:cNvSpPr txBox="1">
              <a:spLocks noChangeArrowheads="1"/>
            </p:cNvSpPr>
            <p:nvPr/>
          </p:nvSpPr>
          <p:spPr bwMode="auto">
            <a:xfrm>
              <a:off x="3966" y="1455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^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7193" name="Text Box 37"/>
            <p:cNvSpPr txBox="1">
              <a:spLocks noChangeArrowheads="1"/>
            </p:cNvSpPr>
            <p:nvPr/>
          </p:nvSpPr>
          <p:spPr bwMode="auto">
            <a:xfrm>
              <a:off x="4663" y="1455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^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7194" name="Text Box 38"/>
            <p:cNvSpPr txBox="1">
              <a:spLocks noChangeArrowheads="1"/>
            </p:cNvSpPr>
            <p:nvPr/>
          </p:nvSpPr>
          <p:spPr bwMode="auto">
            <a:xfrm>
              <a:off x="5010" y="1460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^</a:t>
              </a:r>
              <a:endParaRPr lang="nl-NL">
                <a:latin typeface="Calibri" panose="020F0502020204030204" pitchFamily="34" charset="0"/>
              </a:endParaRPr>
            </a:p>
          </p:txBody>
        </p:sp>
      </p:grpSp>
      <p:pic>
        <p:nvPicPr>
          <p:cNvPr id="38" name="Afbeelding 37" descr="05a_rechthoek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2997200"/>
            <a:ext cx="28336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Afbeelding 38" descr="05b_rechthoek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2997200"/>
            <a:ext cx="28336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Afbeelding 39" descr="05c_rechthoek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2997200"/>
            <a:ext cx="28336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Afbeelding 40" descr="05d_rechthoek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2997200"/>
            <a:ext cx="28336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/>
      <p:bldP spid="3092" grpId="0"/>
      <p:bldP spid="3" grpId="0"/>
      <p:bldP spid="4" grpId="0" autoUpdateAnimBg="0"/>
      <p:bldP spid="5" grpId="0" autoUpdateAnimBg="0"/>
      <p:bldP spid="8" grpId="0"/>
      <p:bldP spid="9" grpId="0"/>
      <p:bldP spid="10" grpId="0"/>
      <p:bldP spid="11" grpId="0" autoUpdateAnimBg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6"/>
          <p:cNvGrpSpPr>
            <a:grpSpLocks/>
          </p:cNvGrpSpPr>
          <p:nvPr/>
        </p:nvGrpSpPr>
        <p:grpSpPr bwMode="auto">
          <a:xfrm>
            <a:off x="0" y="0"/>
            <a:ext cx="9144000" cy="1000125"/>
            <a:chOff x="0" y="0"/>
            <a:chExt cx="5760" cy="630"/>
          </a:xfrm>
        </p:grpSpPr>
        <p:sp>
          <p:nvSpPr>
            <p:cNvPr id="8228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600">
                  <a:solidFill>
                    <a:srgbClr val="174691"/>
                  </a:solidFill>
                  <a:latin typeface="Impact" panose="020B0806030902050204" pitchFamily="34" charset="0"/>
                </a:rPr>
                <a:t>          </a:t>
              </a:r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Eigenschappen van vierhoeken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8229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M35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23850" y="1268413"/>
            <a:ext cx="1008063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Vierkant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323850" y="1811338"/>
            <a:ext cx="993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Definitie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323850" y="2355850"/>
            <a:ext cx="41290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Een vierkant is een vierhoek met vier even</a:t>
            </a:r>
            <a:br>
              <a:rPr lang="nl-BE">
                <a:latin typeface="Calibri" panose="020F0502020204030204" pitchFamily="34" charset="0"/>
              </a:rPr>
            </a:br>
            <a:r>
              <a:rPr lang="nl-BE">
                <a:latin typeface="Calibri" panose="020F0502020204030204" pitchFamily="34" charset="0"/>
              </a:rPr>
              <a:t>lange zijden en vier rechte hoeken.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2" name="Text Box 20"/>
          <p:cNvSpPr txBox="1">
            <a:spLocks noChangeArrowheads="1"/>
          </p:cNvSpPr>
          <p:nvPr/>
        </p:nvSpPr>
        <p:spPr bwMode="auto">
          <a:xfrm>
            <a:off x="6203950" y="2359025"/>
            <a:ext cx="271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|AB| = |BC| = |CD| = |DA|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3" name="Text Box 28"/>
          <p:cNvSpPr txBox="1">
            <a:spLocks noChangeArrowheads="1"/>
          </p:cNvSpPr>
          <p:nvPr/>
        </p:nvSpPr>
        <p:spPr bwMode="auto">
          <a:xfrm>
            <a:off x="323850" y="4508500"/>
            <a:ext cx="16049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b="1" i="1">
                <a:latin typeface="Calibri" panose="020F0502020204030204" pitchFamily="34" charset="0"/>
              </a:rPr>
              <a:t>Eigenschappen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4" name="Text Box 20"/>
          <p:cNvSpPr txBox="1">
            <a:spLocks noChangeArrowheads="1"/>
          </p:cNvSpPr>
          <p:nvPr/>
        </p:nvSpPr>
        <p:spPr bwMode="auto">
          <a:xfrm>
            <a:off x="323850" y="5019675"/>
            <a:ext cx="38941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solidFill>
                  <a:srgbClr val="17469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</a:t>
            </a:r>
            <a:r>
              <a:rPr lang="nl-BE"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nl-BE">
                <a:latin typeface="Calibri" panose="020F0502020204030204" pitchFamily="34" charset="0"/>
              </a:rPr>
              <a:t>De overstaande zijden zijn evenwijdig.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5" name="Text Box 20"/>
          <p:cNvSpPr txBox="1">
            <a:spLocks noChangeArrowheads="1"/>
          </p:cNvSpPr>
          <p:nvPr/>
        </p:nvSpPr>
        <p:spPr bwMode="auto">
          <a:xfrm>
            <a:off x="323850" y="5445125"/>
            <a:ext cx="30527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solidFill>
                  <a:srgbClr val="17469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</a:t>
            </a:r>
            <a:r>
              <a:rPr lang="nl-BE"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nl-BE">
                <a:latin typeface="Calibri" panose="020F0502020204030204" pitchFamily="34" charset="0"/>
              </a:rPr>
              <a:t>De diagonalen zijn even lang.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6" name="Text Box 20"/>
          <p:cNvSpPr txBox="1">
            <a:spLocks noChangeArrowheads="1"/>
          </p:cNvSpPr>
          <p:nvPr/>
        </p:nvSpPr>
        <p:spPr bwMode="auto">
          <a:xfrm>
            <a:off x="323850" y="5867400"/>
            <a:ext cx="41354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solidFill>
                  <a:srgbClr val="17469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</a:t>
            </a:r>
            <a:r>
              <a:rPr lang="nl-BE"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nl-BE">
                <a:latin typeface="Calibri" panose="020F0502020204030204" pitchFamily="34" charset="0"/>
              </a:rPr>
              <a:t>De diagonalen delen elkaar middendoor.</a:t>
            </a:r>
            <a:endParaRPr lang="nl-NL">
              <a:latin typeface="Calibri" panose="020F0502020204030204" pitchFamily="34" charset="0"/>
            </a:endParaRPr>
          </a:p>
        </p:txBody>
      </p:sp>
      <p:grpSp>
        <p:nvGrpSpPr>
          <p:cNvPr id="16" name="Group 34"/>
          <p:cNvGrpSpPr>
            <a:grpSpLocks/>
          </p:cNvGrpSpPr>
          <p:nvPr/>
        </p:nvGrpSpPr>
        <p:grpSpPr bwMode="auto">
          <a:xfrm>
            <a:off x="6443663" y="1825625"/>
            <a:ext cx="2166937" cy="557213"/>
            <a:chOff x="4059" y="1150"/>
            <a:chExt cx="1365" cy="351"/>
          </a:xfrm>
        </p:grpSpPr>
        <p:sp>
          <p:nvSpPr>
            <p:cNvPr id="8226" name="Text Box 20"/>
            <p:cNvSpPr txBox="1">
              <a:spLocks noChangeArrowheads="1"/>
            </p:cNvSpPr>
            <p:nvPr/>
          </p:nvSpPr>
          <p:spPr bwMode="auto">
            <a:xfrm>
              <a:off x="4059" y="1150"/>
              <a:ext cx="136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ABCD is een vierkant.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8227" name="AutoShape 15"/>
            <p:cNvSpPr>
              <a:spLocks noChangeArrowheads="1"/>
            </p:cNvSpPr>
            <p:nvPr/>
          </p:nvSpPr>
          <p:spPr bwMode="auto">
            <a:xfrm>
              <a:off x="4720" y="1365"/>
              <a:ext cx="57" cy="136"/>
            </a:xfrm>
            <a:prstGeom prst="upDownArrow">
              <a:avLst>
                <a:gd name="adj1" fmla="val 50000"/>
                <a:gd name="adj2" fmla="val 47719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nl-BE"/>
            </a:p>
          </p:txBody>
        </p:sp>
      </p:grpSp>
      <p:grpSp>
        <p:nvGrpSpPr>
          <p:cNvPr id="17" name="Group 33"/>
          <p:cNvGrpSpPr>
            <a:grpSpLocks/>
          </p:cNvGrpSpPr>
          <p:nvPr/>
        </p:nvGrpSpPr>
        <p:grpSpPr bwMode="auto">
          <a:xfrm>
            <a:off x="6353175" y="4508500"/>
            <a:ext cx="2166938" cy="504825"/>
            <a:chOff x="4002" y="2840"/>
            <a:chExt cx="1365" cy="318"/>
          </a:xfrm>
        </p:grpSpPr>
        <p:sp>
          <p:nvSpPr>
            <p:cNvPr id="8224" name="Text Box 20"/>
            <p:cNvSpPr txBox="1">
              <a:spLocks noChangeArrowheads="1"/>
            </p:cNvSpPr>
            <p:nvPr/>
          </p:nvSpPr>
          <p:spPr bwMode="auto">
            <a:xfrm>
              <a:off x="4002" y="2840"/>
              <a:ext cx="136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ABCD is een vierkant.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8225" name="AutoShape 18"/>
            <p:cNvSpPr>
              <a:spLocks noChangeArrowheads="1"/>
            </p:cNvSpPr>
            <p:nvPr/>
          </p:nvSpPr>
          <p:spPr bwMode="auto">
            <a:xfrm>
              <a:off x="4661" y="3022"/>
              <a:ext cx="57" cy="136"/>
            </a:xfrm>
            <a:prstGeom prst="downArrow">
              <a:avLst>
                <a:gd name="adj1" fmla="val 50000"/>
                <a:gd name="adj2" fmla="val 59649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nl-BE"/>
            </a:p>
          </p:txBody>
        </p:sp>
      </p:grpSp>
      <p:sp>
        <p:nvSpPr>
          <p:cNvPr id="9" name="Text Box 20"/>
          <p:cNvSpPr txBox="1">
            <a:spLocks noChangeArrowheads="1"/>
          </p:cNvSpPr>
          <p:nvPr/>
        </p:nvSpPr>
        <p:spPr bwMode="auto">
          <a:xfrm>
            <a:off x="6386513" y="5032375"/>
            <a:ext cx="2127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AB // CD en AD // BC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0" name="Text Box 20"/>
          <p:cNvSpPr txBox="1">
            <a:spLocks noChangeArrowheads="1"/>
          </p:cNvSpPr>
          <p:nvPr/>
        </p:nvSpPr>
        <p:spPr bwMode="auto">
          <a:xfrm>
            <a:off x="5930900" y="5867400"/>
            <a:ext cx="31003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|AM| = |MC| en |BM| = |MD|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1" name="Text Box 20"/>
          <p:cNvSpPr txBox="1">
            <a:spLocks noChangeArrowheads="1"/>
          </p:cNvSpPr>
          <p:nvPr/>
        </p:nvSpPr>
        <p:spPr bwMode="auto">
          <a:xfrm>
            <a:off x="6778625" y="5453063"/>
            <a:ext cx="13414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latin typeface="Calibri" panose="020F0502020204030204" pitchFamily="34" charset="0"/>
              </a:rPr>
              <a:t>|AC| = |BD|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2" name="Text Box 20"/>
          <p:cNvSpPr txBox="1">
            <a:spLocks noChangeArrowheads="1"/>
          </p:cNvSpPr>
          <p:nvPr/>
        </p:nvSpPr>
        <p:spPr bwMode="auto">
          <a:xfrm>
            <a:off x="323850" y="6280150"/>
            <a:ext cx="41608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>
                <a:solidFill>
                  <a:srgbClr val="174691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</a:t>
            </a:r>
            <a:r>
              <a:rPr lang="nl-BE"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nl-BE">
                <a:latin typeface="Calibri" panose="020F0502020204030204" pitchFamily="34" charset="0"/>
              </a:rPr>
              <a:t>De diagonalen staan loodrecht op elkaar.</a:t>
            </a:r>
            <a:endParaRPr lang="nl-NL">
              <a:latin typeface="Calibri" panose="020F0502020204030204" pitchFamily="34" charset="0"/>
            </a:endParaRPr>
          </a:p>
        </p:txBody>
      </p:sp>
      <p:grpSp>
        <p:nvGrpSpPr>
          <p:cNvPr id="18" name="Group 28"/>
          <p:cNvGrpSpPr>
            <a:grpSpLocks/>
          </p:cNvGrpSpPr>
          <p:nvPr/>
        </p:nvGrpSpPr>
        <p:grpSpPr bwMode="auto">
          <a:xfrm>
            <a:off x="6765925" y="6270625"/>
            <a:ext cx="1401763" cy="366713"/>
            <a:chOff x="4240" y="4106"/>
            <a:chExt cx="883" cy="231"/>
          </a:xfrm>
        </p:grpSpPr>
        <p:sp>
          <p:nvSpPr>
            <p:cNvPr id="8220" name="Text Box 20"/>
            <p:cNvSpPr txBox="1">
              <a:spLocks noChangeArrowheads="1"/>
            </p:cNvSpPr>
            <p:nvPr/>
          </p:nvSpPr>
          <p:spPr bwMode="auto">
            <a:xfrm>
              <a:off x="4240" y="4106"/>
              <a:ext cx="88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[AC]       [BD] </a:t>
              </a:r>
              <a:endParaRPr lang="nl-NL">
                <a:latin typeface="Calibri" panose="020F0502020204030204" pitchFamily="34" charset="0"/>
              </a:endParaRPr>
            </a:p>
          </p:txBody>
        </p:sp>
        <p:grpSp>
          <p:nvGrpSpPr>
            <p:cNvPr id="8221" name="Group 30"/>
            <p:cNvGrpSpPr>
              <a:grpSpLocks/>
            </p:cNvGrpSpPr>
            <p:nvPr/>
          </p:nvGrpSpPr>
          <p:grpSpPr bwMode="auto">
            <a:xfrm>
              <a:off x="4593" y="4174"/>
              <a:ext cx="137" cy="97"/>
              <a:chOff x="3061" y="2970"/>
              <a:chExt cx="137" cy="97"/>
            </a:xfrm>
          </p:grpSpPr>
          <p:sp>
            <p:nvSpPr>
              <p:cNvPr id="8222" name="Line 31"/>
              <p:cNvSpPr>
                <a:spLocks noChangeShapeType="1"/>
              </p:cNvSpPr>
              <p:nvPr/>
            </p:nvSpPr>
            <p:spPr bwMode="auto">
              <a:xfrm>
                <a:off x="3061" y="3067"/>
                <a:ext cx="13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8223" name="Line 32"/>
              <p:cNvSpPr>
                <a:spLocks noChangeShapeType="1"/>
              </p:cNvSpPr>
              <p:nvPr/>
            </p:nvSpPr>
            <p:spPr bwMode="auto">
              <a:xfrm>
                <a:off x="3128" y="2970"/>
                <a:ext cx="0" cy="9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nl-BE"/>
              </a:p>
            </p:txBody>
          </p:sp>
        </p:grpSp>
      </p:grpSp>
      <p:grpSp>
        <p:nvGrpSpPr>
          <p:cNvPr id="8231" name="Group 39"/>
          <p:cNvGrpSpPr>
            <a:grpSpLocks/>
          </p:cNvGrpSpPr>
          <p:nvPr/>
        </p:nvGrpSpPr>
        <p:grpSpPr bwMode="auto">
          <a:xfrm>
            <a:off x="6059488" y="2592388"/>
            <a:ext cx="3014662" cy="473075"/>
            <a:chOff x="3817" y="1633"/>
            <a:chExt cx="1899" cy="298"/>
          </a:xfrm>
        </p:grpSpPr>
        <p:sp>
          <p:nvSpPr>
            <p:cNvPr id="8215" name="Text Box 20"/>
            <p:cNvSpPr txBox="1">
              <a:spLocks noChangeArrowheads="1"/>
            </p:cNvSpPr>
            <p:nvPr/>
          </p:nvSpPr>
          <p:spPr bwMode="auto">
            <a:xfrm>
              <a:off x="3817" y="1700"/>
              <a:ext cx="189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en |A| = |B| = |C| = |D| = 90°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8216" name="Text Box 37"/>
            <p:cNvSpPr txBox="1">
              <a:spLocks noChangeArrowheads="1"/>
            </p:cNvSpPr>
            <p:nvPr/>
          </p:nvSpPr>
          <p:spPr bwMode="auto">
            <a:xfrm>
              <a:off x="4422" y="1633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^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8217" name="Text Box 38"/>
            <p:cNvSpPr txBox="1">
              <a:spLocks noChangeArrowheads="1"/>
            </p:cNvSpPr>
            <p:nvPr/>
          </p:nvSpPr>
          <p:spPr bwMode="auto">
            <a:xfrm>
              <a:off x="4068" y="1634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^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8218" name="Text Box 39"/>
            <p:cNvSpPr txBox="1">
              <a:spLocks noChangeArrowheads="1"/>
            </p:cNvSpPr>
            <p:nvPr/>
          </p:nvSpPr>
          <p:spPr bwMode="auto">
            <a:xfrm>
              <a:off x="4779" y="1634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^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8219" name="Text Box 40"/>
            <p:cNvSpPr txBox="1">
              <a:spLocks noChangeArrowheads="1"/>
            </p:cNvSpPr>
            <p:nvPr/>
          </p:nvSpPr>
          <p:spPr bwMode="auto">
            <a:xfrm>
              <a:off x="5120" y="1639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>
                  <a:latin typeface="Calibri" panose="020F0502020204030204" pitchFamily="34" charset="0"/>
                </a:rPr>
                <a:t>^</a:t>
              </a:r>
              <a:endParaRPr lang="nl-NL">
                <a:latin typeface="Calibri" panose="020F0502020204030204" pitchFamily="34" charset="0"/>
              </a:endParaRPr>
            </a:p>
          </p:txBody>
        </p:sp>
      </p:grpSp>
      <p:pic>
        <p:nvPicPr>
          <p:cNvPr id="43" name="Afbeelding 42" descr="06a_vierkan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2936875"/>
            <a:ext cx="1828800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Afbeelding 43" descr="06b_vierkan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2936875"/>
            <a:ext cx="1828800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Afbeelding 44" descr="06c_vierkan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2936875"/>
            <a:ext cx="1828800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Afbeelding 45" descr="06d_vierkan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2936875"/>
            <a:ext cx="1828800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nimBg="1"/>
      <p:bldP spid="3092" grpId="0"/>
      <p:bldP spid="2" grpId="0"/>
      <p:bldP spid="4" grpId="0"/>
      <p:bldP spid="5" grpId="0" autoUpdateAnimBg="0"/>
      <p:bldP spid="6" grpId="0" autoUpdateAnimBg="0"/>
      <p:bldP spid="9" grpId="0"/>
      <p:bldP spid="10" grpId="0"/>
      <p:bldP spid="11" grpId="0"/>
      <p:bldP spid="12" grpId="0" autoUpdateAnimBg="0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3118</TotalTime>
  <Words>679</Words>
  <Application>Microsoft Office PowerPoint</Application>
  <PresentationFormat>Diavoorstelling (4:3)</PresentationFormat>
  <Paragraphs>164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4" baseType="lpstr">
      <vt:lpstr>Arial</vt:lpstr>
      <vt:lpstr>Calibri</vt:lpstr>
      <vt:lpstr>Comic Sans MS</vt:lpstr>
      <vt:lpstr>Impact</vt:lpstr>
      <vt:lpstr>Wingdings</vt:lpstr>
      <vt:lpstr>Standaardontwerp</vt:lpstr>
      <vt:lpstr>       Eigenschappen van vierhoeken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Evenredigheden</dc:title>
  <dc:creator>Snijers André</dc:creator>
  <cp:lastModifiedBy>andre snijers</cp:lastModifiedBy>
  <cp:revision>123</cp:revision>
  <dcterms:created xsi:type="dcterms:W3CDTF">2009-11-24T15:08:55Z</dcterms:created>
  <dcterms:modified xsi:type="dcterms:W3CDTF">2013-12-08T15:25:31Z</dcterms:modified>
</cp:coreProperties>
</file>