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BB17C-C13D-4DAC-BDFF-61D62F6DD0C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98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42A9D-15FA-4C1C-855F-9A2F694A3EC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04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B47D2-37CF-43B7-A691-E0344EE39AD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083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C157B-FA8E-45B1-AFD2-BC9EC09092A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815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4623A8-F8A4-4CCF-9AE3-09F637E8E12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83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FDC12-6A55-47AE-9281-32CC512746D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39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81544-59E3-4F00-A751-CF1E697914E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46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4B310-6D38-40FA-9931-96A056DA5CC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69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C3FBB-520B-4E00-ACA1-633A0D9F28C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89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4EC3B-1D30-4865-90A5-22343AB9BD1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50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8A213-4267-4718-B6B4-0C0B65F3CAE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07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46288-90E1-4D9F-98C6-C82A5F89DEC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6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0FB978E5-2B14-4233-8A90-6373607B7B32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Classificatie van vierhoeken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l-BE">
              <a:latin typeface="Arial" panose="020B0604020202020204" pitchFamily="34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  <a:latin typeface="Arial" panose="020B0604020202020204" pitchFamily="34" charset="0"/>
                </a:rPr>
                <a:t>M</a:t>
              </a:r>
              <a:endParaRPr lang="nl-NL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endParaRPr lang="nl-NL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  <a:latin typeface="Arial" panose="020B0604020202020204" pitchFamily="34" charset="0"/>
                </a:rPr>
                <a:t>R</a:t>
              </a:r>
              <a:endParaRPr lang="nl-NL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  <a:latin typeface="Arial" panose="020B0604020202020204" pitchFamily="34" charset="0"/>
                </a:rPr>
                <a:t>T</a:t>
              </a:r>
              <a:endParaRPr lang="nl-NL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  <a:latin typeface="Arial" panose="020B0604020202020204" pitchFamily="34" charset="0"/>
                </a:rPr>
                <a:t>X</a:t>
              </a:r>
              <a:endParaRPr lang="nl-NL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  <a:latin typeface="Arial" panose="020B0604020202020204" pitchFamily="34" charset="0"/>
                </a:rPr>
                <a:t>I</a:t>
              </a:r>
              <a:endParaRPr lang="nl-NL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W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K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U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N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E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D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I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S</a:t>
              </a:r>
              <a:endParaRPr lang="nl-NL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nl-BE">
                  <a:latin typeface="Arial" panose="020B0604020202020204" pitchFamily="34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nl-BE">
                  <a:latin typeface="Arial" panose="020B0604020202020204" pitchFamily="34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  <a:latin typeface="Arial" panose="020B0604020202020204" pitchFamily="34" charset="0"/>
                  </a:rPr>
                  <a:t>2</a:t>
                </a:r>
                <a:endParaRPr lang="nl-NL" sz="2400" b="1">
                  <a:solidFill>
                    <a:srgbClr val="174691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M36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Classificatie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M36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15843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</a:rPr>
              <a:t>Op verkenning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6045200" y="1851025"/>
            <a:ext cx="24907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/>
              <a:t>V    = de verzameling van</a:t>
            </a:r>
          </a:p>
          <a:p>
            <a:pPr eaLnBrk="1" hangingPunct="1"/>
            <a:r>
              <a:rPr lang="nl-BE"/>
              <a:t>          alle vierhoeken.</a:t>
            </a:r>
            <a:endParaRPr lang="nl-NL"/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6030913" y="2643188"/>
            <a:ext cx="2524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/>
              <a:t>T    = de verzameling van </a:t>
            </a:r>
          </a:p>
          <a:p>
            <a:pPr eaLnBrk="1" hangingPunct="1"/>
            <a:r>
              <a:rPr lang="nl-BE"/>
              <a:t>         alle trapeziums.</a:t>
            </a:r>
            <a:endParaRPr lang="nl-NL"/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6005513" y="3435350"/>
            <a:ext cx="2854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/>
              <a:t>P    = de verzameling van</a:t>
            </a:r>
          </a:p>
          <a:p>
            <a:pPr eaLnBrk="1" hangingPunct="1"/>
            <a:r>
              <a:rPr lang="nl-BE"/>
              <a:t>         alle parallellogrammen.</a:t>
            </a:r>
            <a:endParaRPr lang="nl-NL"/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6016625" y="4227513"/>
            <a:ext cx="2447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/>
              <a:t>Ru = de verzameling van</a:t>
            </a:r>
          </a:p>
          <a:p>
            <a:pPr eaLnBrk="1" hangingPunct="1"/>
            <a:r>
              <a:rPr lang="nl-BE"/>
              <a:t>         alle ruiten.</a:t>
            </a:r>
            <a:endParaRPr lang="nl-NL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6026150" y="5019675"/>
            <a:ext cx="2441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/>
              <a:t>Re = de verzameling van</a:t>
            </a:r>
          </a:p>
          <a:p>
            <a:pPr eaLnBrk="1" hangingPunct="1"/>
            <a:r>
              <a:rPr lang="nl-BE"/>
              <a:t>         alle rechthoeken.</a:t>
            </a:r>
            <a:endParaRPr lang="nl-NL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6026150" y="5811838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/>
              <a:t>Vi  = de verzameling van</a:t>
            </a:r>
          </a:p>
          <a:p>
            <a:pPr eaLnBrk="1" hangingPunct="1"/>
            <a:r>
              <a:rPr lang="nl-BE"/>
              <a:t>         alle vierkanten.</a:t>
            </a:r>
            <a:endParaRPr lang="nl-NL"/>
          </a:p>
        </p:txBody>
      </p:sp>
      <p:pic>
        <p:nvPicPr>
          <p:cNvPr id="12" name="Afbeelding 11" descr="01a_visuele_voorstell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2133600"/>
            <a:ext cx="500221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2" descr="01b_visuele_voorstell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2133600"/>
            <a:ext cx="500221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Afbeelding 13" descr="01c_visuele_voorstell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2133600"/>
            <a:ext cx="500221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Afbeelding 14" descr="01d_visuele_voorstell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2133600"/>
            <a:ext cx="500221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Afbeelding 15" descr="01e_visuele_voorstell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2133600"/>
            <a:ext cx="500221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Afbeelding 16" descr="01f_visuele_voorstell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2133600"/>
            <a:ext cx="500221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2" grpId="0"/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Classificatie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M36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69875" y="1201738"/>
            <a:ext cx="64087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</a:rPr>
              <a:t>Schema om de meest passende naam van een vierhoek te vinden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410075" y="1700213"/>
            <a:ext cx="2609850" cy="641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/>
              <a:t>Twee paar aanliggende </a:t>
            </a:r>
          </a:p>
          <a:p>
            <a:pPr eaLnBrk="1" hangingPunct="1"/>
            <a:r>
              <a:rPr lang="nl-BE"/>
              <a:t>zijden even lang?</a:t>
            </a:r>
            <a:endParaRPr lang="nl-NL"/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4406900" y="4111625"/>
            <a:ext cx="2613025" cy="3317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8800" rIns="54000" bIns="28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/>
              <a:t>Zijn er vier rechte hoeken?</a:t>
            </a:r>
            <a:endParaRPr lang="nl-NL"/>
          </a:p>
        </p:txBody>
      </p:sp>
      <p:pic>
        <p:nvPicPr>
          <p:cNvPr id="4119" name="Picture 23" descr="02a_rechtho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4702175"/>
            <a:ext cx="1008062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24" descr="02b_ru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325" y="5357813"/>
            <a:ext cx="1008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1" name="Picture 25" descr="02c_trapeziu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182938"/>
            <a:ext cx="143986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2" name="Picture 26" descr="02d_vierho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628775"/>
            <a:ext cx="10795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3" name="Picture 27" descr="02e_vlieg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13" y="2547938"/>
            <a:ext cx="10842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4" name="Picture 28" descr="02f_vierka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6191250"/>
            <a:ext cx="677862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5" name="Picture 29" descr="02g_parallellogra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075" y="4054475"/>
            <a:ext cx="12858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23850" y="5473700"/>
            <a:ext cx="2613025" cy="3317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8800" rIns="54000" bIns="28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/>
              <a:t>Zijn er vier rechte hoeken?</a:t>
            </a:r>
            <a:endParaRPr lang="nl-NL"/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279400" y="4154488"/>
            <a:ext cx="2613025" cy="3317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8800" rIns="54000" bIns="28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/>
              <a:t>Zijn alle zijden even lang?</a:t>
            </a:r>
            <a:endParaRPr lang="nl-NL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69875" y="3068638"/>
            <a:ext cx="2613025" cy="6064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8800" rIns="54000" bIns="28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/>
              <a:t>Zijn er twee paar</a:t>
            </a:r>
            <a:br>
              <a:rPr lang="nl-BE"/>
            </a:br>
            <a:r>
              <a:rPr lang="nl-BE"/>
              <a:t>evenwijdige zijden?</a:t>
            </a:r>
            <a:endParaRPr lang="nl-NL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274638" y="1700213"/>
            <a:ext cx="2613025" cy="6064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8800" rIns="54000" bIns="28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/>
              <a:t>Is er een paar</a:t>
            </a:r>
            <a:br>
              <a:rPr lang="nl-BE"/>
            </a:br>
            <a:r>
              <a:rPr lang="nl-BE"/>
              <a:t>evenwijdige zijden?</a:t>
            </a:r>
            <a:endParaRPr lang="nl-NL"/>
          </a:p>
        </p:txBody>
      </p: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1476375" y="2276475"/>
            <a:ext cx="460375" cy="792163"/>
            <a:chOff x="930" y="1434"/>
            <a:chExt cx="290" cy="499"/>
          </a:xfrm>
        </p:grpSpPr>
        <p:sp>
          <p:nvSpPr>
            <p:cNvPr id="21" name="Line 30"/>
            <p:cNvSpPr>
              <a:spLocks noChangeShapeType="1"/>
            </p:cNvSpPr>
            <p:nvPr/>
          </p:nvSpPr>
          <p:spPr bwMode="auto">
            <a:xfrm>
              <a:off x="930" y="1434"/>
              <a:ext cx="0" cy="4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" name="Text Box 46"/>
            <p:cNvSpPr txBox="1">
              <a:spLocks noChangeArrowheads="1"/>
            </p:cNvSpPr>
            <p:nvPr/>
          </p:nvSpPr>
          <p:spPr bwMode="auto">
            <a:xfrm>
              <a:off x="975" y="1570"/>
              <a:ext cx="2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JA</a:t>
              </a:r>
              <a:endParaRPr lang="nl-NL"/>
            </a:p>
          </p:txBody>
        </p:sp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1476375" y="3659188"/>
            <a:ext cx="481013" cy="503237"/>
            <a:chOff x="930" y="2305"/>
            <a:chExt cx="303" cy="317"/>
          </a:xfrm>
        </p:grpSpPr>
        <p:sp>
          <p:nvSpPr>
            <p:cNvPr id="4152" name="Line 36"/>
            <p:cNvSpPr>
              <a:spLocks noChangeShapeType="1"/>
            </p:cNvSpPr>
            <p:nvPr/>
          </p:nvSpPr>
          <p:spPr bwMode="auto">
            <a:xfrm>
              <a:off x="930" y="2305"/>
              <a:ext cx="0" cy="3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53" name="Text Box 47"/>
            <p:cNvSpPr txBox="1">
              <a:spLocks noChangeArrowheads="1"/>
            </p:cNvSpPr>
            <p:nvPr/>
          </p:nvSpPr>
          <p:spPr bwMode="auto">
            <a:xfrm>
              <a:off x="988" y="2343"/>
              <a:ext cx="2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JA</a:t>
              </a:r>
              <a:endParaRPr lang="nl-NL"/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1476375" y="4475163"/>
            <a:ext cx="481013" cy="1008062"/>
            <a:chOff x="930" y="2819"/>
            <a:chExt cx="303" cy="635"/>
          </a:xfrm>
        </p:grpSpPr>
        <p:sp>
          <p:nvSpPr>
            <p:cNvPr id="4150" name="Line 35"/>
            <p:cNvSpPr>
              <a:spLocks noChangeShapeType="1"/>
            </p:cNvSpPr>
            <p:nvPr/>
          </p:nvSpPr>
          <p:spPr bwMode="auto">
            <a:xfrm>
              <a:off x="930" y="2819"/>
              <a:ext cx="0" cy="6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51" name="Text Box 48"/>
            <p:cNvSpPr txBox="1">
              <a:spLocks noChangeArrowheads="1"/>
            </p:cNvSpPr>
            <p:nvPr/>
          </p:nvSpPr>
          <p:spPr bwMode="auto">
            <a:xfrm>
              <a:off x="988" y="3018"/>
              <a:ext cx="2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JA</a:t>
              </a:r>
              <a:endParaRPr lang="nl-NL"/>
            </a:p>
          </p:txBody>
        </p:sp>
      </p:grpSp>
      <p:grpSp>
        <p:nvGrpSpPr>
          <p:cNvPr id="11" name="Group 76"/>
          <p:cNvGrpSpPr>
            <a:grpSpLocks/>
          </p:cNvGrpSpPr>
          <p:nvPr/>
        </p:nvGrpSpPr>
        <p:grpSpPr bwMode="auto">
          <a:xfrm>
            <a:off x="1476375" y="5795963"/>
            <a:ext cx="481013" cy="395287"/>
            <a:chOff x="930" y="3651"/>
            <a:chExt cx="303" cy="249"/>
          </a:xfrm>
        </p:grpSpPr>
        <p:sp>
          <p:nvSpPr>
            <p:cNvPr id="4148" name="Line 37"/>
            <p:cNvSpPr>
              <a:spLocks noChangeShapeType="1"/>
            </p:cNvSpPr>
            <p:nvPr/>
          </p:nvSpPr>
          <p:spPr bwMode="auto">
            <a:xfrm>
              <a:off x="930" y="3651"/>
              <a:ext cx="0" cy="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9" name="Text Box 49"/>
            <p:cNvSpPr txBox="1">
              <a:spLocks noChangeArrowheads="1"/>
            </p:cNvSpPr>
            <p:nvPr/>
          </p:nvSpPr>
          <p:spPr bwMode="auto">
            <a:xfrm>
              <a:off x="988" y="3659"/>
              <a:ext cx="2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JA</a:t>
              </a:r>
              <a:endParaRPr lang="nl-NL"/>
            </a:p>
          </p:txBody>
        </p:sp>
      </p:grp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5508625" y="4381500"/>
            <a:ext cx="473075" cy="366713"/>
            <a:chOff x="3470" y="2760"/>
            <a:chExt cx="298" cy="231"/>
          </a:xfrm>
        </p:grpSpPr>
        <p:sp>
          <p:nvSpPr>
            <p:cNvPr id="4146" name="Line 45"/>
            <p:cNvSpPr>
              <a:spLocks noChangeShapeType="1"/>
            </p:cNvSpPr>
            <p:nvPr/>
          </p:nvSpPr>
          <p:spPr bwMode="auto">
            <a:xfrm>
              <a:off x="3470" y="2790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7" name="Text Box 50"/>
            <p:cNvSpPr txBox="1">
              <a:spLocks noChangeArrowheads="1"/>
            </p:cNvSpPr>
            <p:nvPr/>
          </p:nvSpPr>
          <p:spPr bwMode="auto">
            <a:xfrm>
              <a:off x="3523" y="2760"/>
              <a:ext cx="2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JA</a:t>
              </a:r>
              <a:endParaRPr lang="nl-NL"/>
            </a:p>
          </p:txBody>
        </p:sp>
      </p:grpSp>
      <p:grpSp>
        <p:nvGrpSpPr>
          <p:cNvPr id="13" name="Group 67"/>
          <p:cNvGrpSpPr>
            <a:grpSpLocks/>
          </p:cNvGrpSpPr>
          <p:nvPr/>
        </p:nvGrpSpPr>
        <p:grpSpPr bwMode="auto">
          <a:xfrm>
            <a:off x="5508625" y="2281238"/>
            <a:ext cx="474663" cy="366712"/>
            <a:chOff x="3470" y="1437"/>
            <a:chExt cx="299" cy="231"/>
          </a:xfrm>
        </p:grpSpPr>
        <p:sp>
          <p:nvSpPr>
            <p:cNvPr id="4144" name="Line 44"/>
            <p:cNvSpPr>
              <a:spLocks noChangeShapeType="1"/>
            </p:cNvSpPr>
            <p:nvPr/>
          </p:nvSpPr>
          <p:spPr bwMode="auto">
            <a:xfrm>
              <a:off x="3470" y="1464"/>
              <a:ext cx="0" cy="1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5" name="Text Box 51"/>
            <p:cNvSpPr txBox="1">
              <a:spLocks noChangeArrowheads="1"/>
            </p:cNvSpPr>
            <p:nvPr/>
          </p:nvSpPr>
          <p:spPr bwMode="auto">
            <a:xfrm>
              <a:off x="3524" y="1437"/>
              <a:ext cx="2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JA</a:t>
              </a:r>
              <a:endParaRPr lang="nl-NL"/>
            </a:p>
          </p:txBody>
        </p:sp>
      </p:grpSp>
      <p:grpSp>
        <p:nvGrpSpPr>
          <p:cNvPr id="14" name="Group 65"/>
          <p:cNvGrpSpPr>
            <a:grpSpLocks/>
          </p:cNvGrpSpPr>
          <p:nvPr/>
        </p:nvGrpSpPr>
        <p:grpSpPr bwMode="auto">
          <a:xfrm>
            <a:off x="2871788" y="1624013"/>
            <a:ext cx="1547812" cy="366712"/>
            <a:chOff x="1809" y="1023"/>
            <a:chExt cx="975" cy="231"/>
          </a:xfrm>
        </p:grpSpPr>
        <p:sp>
          <p:nvSpPr>
            <p:cNvPr id="4142" name="Line 38"/>
            <p:cNvSpPr>
              <a:spLocks noChangeShapeType="1"/>
            </p:cNvSpPr>
            <p:nvPr/>
          </p:nvSpPr>
          <p:spPr bwMode="auto">
            <a:xfrm rot="-5400000">
              <a:off x="2297" y="764"/>
              <a:ext cx="0" cy="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3" name="Text Box 52"/>
            <p:cNvSpPr txBox="1">
              <a:spLocks noChangeArrowheads="1"/>
            </p:cNvSpPr>
            <p:nvPr/>
          </p:nvSpPr>
          <p:spPr bwMode="auto">
            <a:xfrm>
              <a:off x="2064" y="1023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NEEN</a:t>
              </a:r>
              <a:endParaRPr lang="nl-NL"/>
            </a:p>
          </p:txBody>
        </p:sp>
      </p:grpSp>
      <p:grpSp>
        <p:nvGrpSpPr>
          <p:cNvPr id="15" name="Group 69"/>
          <p:cNvGrpSpPr>
            <a:grpSpLocks/>
          </p:cNvGrpSpPr>
          <p:nvPr/>
        </p:nvGrpSpPr>
        <p:grpSpPr bwMode="auto">
          <a:xfrm>
            <a:off x="2862263" y="2997200"/>
            <a:ext cx="1547812" cy="366713"/>
            <a:chOff x="1803" y="1888"/>
            <a:chExt cx="975" cy="231"/>
          </a:xfrm>
        </p:grpSpPr>
        <p:sp>
          <p:nvSpPr>
            <p:cNvPr id="4140" name="Line 40"/>
            <p:cNvSpPr>
              <a:spLocks noChangeShapeType="1"/>
            </p:cNvSpPr>
            <p:nvPr/>
          </p:nvSpPr>
          <p:spPr bwMode="auto">
            <a:xfrm rot="-5400000">
              <a:off x="2291" y="1627"/>
              <a:ext cx="0" cy="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1" name="Text Box 53"/>
            <p:cNvSpPr txBox="1">
              <a:spLocks noChangeArrowheads="1"/>
            </p:cNvSpPr>
            <p:nvPr/>
          </p:nvSpPr>
          <p:spPr bwMode="auto">
            <a:xfrm>
              <a:off x="2064" y="1888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NEEN</a:t>
              </a:r>
              <a:endParaRPr lang="nl-NL"/>
            </a:p>
          </p:txBody>
        </p:sp>
      </p:grpSp>
      <p:grpSp>
        <p:nvGrpSpPr>
          <p:cNvPr id="16" name="Group 71"/>
          <p:cNvGrpSpPr>
            <a:grpSpLocks/>
          </p:cNvGrpSpPr>
          <p:nvPr/>
        </p:nvGrpSpPr>
        <p:grpSpPr bwMode="auto">
          <a:xfrm>
            <a:off x="2871788" y="3941763"/>
            <a:ext cx="1547812" cy="366712"/>
            <a:chOff x="1809" y="2483"/>
            <a:chExt cx="975" cy="231"/>
          </a:xfrm>
        </p:grpSpPr>
        <p:sp>
          <p:nvSpPr>
            <p:cNvPr id="4138" name="Line 41"/>
            <p:cNvSpPr>
              <a:spLocks noChangeShapeType="1"/>
            </p:cNvSpPr>
            <p:nvPr/>
          </p:nvSpPr>
          <p:spPr bwMode="auto">
            <a:xfrm rot="-5400000">
              <a:off x="2297" y="2216"/>
              <a:ext cx="0" cy="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39" name="Text Box 54"/>
            <p:cNvSpPr txBox="1">
              <a:spLocks noChangeArrowheads="1"/>
            </p:cNvSpPr>
            <p:nvPr/>
          </p:nvSpPr>
          <p:spPr bwMode="auto">
            <a:xfrm>
              <a:off x="2064" y="2483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NEEN</a:t>
              </a:r>
              <a:endParaRPr lang="nl-NL"/>
            </a:p>
          </p:txBody>
        </p:sp>
      </p:grpSp>
      <p:grpSp>
        <p:nvGrpSpPr>
          <p:cNvPr id="17" name="Group 75"/>
          <p:cNvGrpSpPr>
            <a:grpSpLocks/>
          </p:cNvGrpSpPr>
          <p:nvPr/>
        </p:nvGrpSpPr>
        <p:grpSpPr bwMode="auto">
          <a:xfrm>
            <a:off x="2909888" y="5300663"/>
            <a:ext cx="1547812" cy="366712"/>
            <a:chOff x="1833" y="3339"/>
            <a:chExt cx="975" cy="231"/>
          </a:xfrm>
        </p:grpSpPr>
        <p:sp>
          <p:nvSpPr>
            <p:cNvPr id="4136" name="Line 42"/>
            <p:cNvSpPr>
              <a:spLocks noChangeShapeType="1"/>
            </p:cNvSpPr>
            <p:nvPr/>
          </p:nvSpPr>
          <p:spPr bwMode="auto">
            <a:xfrm rot="-5400000">
              <a:off x="2321" y="3078"/>
              <a:ext cx="0" cy="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37" name="Text Box 55"/>
            <p:cNvSpPr txBox="1">
              <a:spLocks noChangeArrowheads="1"/>
            </p:cNvSpPr>
            <p:nvPr/>
          </p:nvSpPr>
          <p:spPr bwMode="auto">
            <a:xfrm>
              <a:off x="2064" y="3339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NEEN</a:t>
              </a:r>
              <a:endParaRPr lang="nl-NL"/>
            </a:p>
          </p:txBody>
        </p:sp>
      </p:grpSp>
      <p:grpSp>
        <p:nvGrpSpPr>
          <p:cNvPr id="18" name="Group 72"/>
          <p:cNvGrpSpPr>
            <a:grpSpLocks/>
          </p:cNvGrpSpPr>
          <p:nvPr/>
        </p:nvGrpSpPr>
        <p:grpSpPr bwMode="auto">
          <a:xfrm>
            <a:off x="7008813" y="3941763"/>
            <a:ext cx="900112" cy="366712"/>
            <a:chOff x="4415" y="2483"/>
            <a:chExt cx="567" cy="231"/>
          </a:xfrm>
        </p:grpSpPr>
        <p:sp>
          <p:nvSpPr>
            <p:cNvPr id="4134" name="Line 43"/>
            <p:cNvSpPr>
              <a:spLocks noChangeShapeType="1"/>
            </p:cNvSpPr>
            <p:nvPr/>
          </p:nvSpPr>
          <p:spPr bwMode="auto">
            <a:xfrm rot="-5400000">
              <a:off x="4699" y="2420"/>
              <a:ext cx="0" cy="5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35" name="Text Box 56"/>
            <p:cNvSpPr txBox="1">
              <a:spLocks noChangeArrowheads="1"/>
            </p:cNvSpPr>
            <p:nvPr/>
          </p:nvSpPr>
          <p:spPr bwMode="auto">
            <a:xfrm>
              <a:off x="4474" y="2483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NEEN</a:t>
              </a:r>
              <a:endParaRPr lang="nl-NL"/>
            </a:p>
          </p:txBody>
        </p:sp>
      </p:grpSp>
      <p:grpSp>
        <p:nvGrpSpPr>
          <p:cNvPr id="19" name="Group 66"/>
          <p:cNvGrpSpPr>
            <a:grpSpLocks/>
          </p:cNvGrpSpPr>
          <p:nvPr/>
        </p:nvGrpSpPr>
        <p:grpSpPr bwMode="auto">
          <a:xfrm>
            <a:off x="7013575" y="1628775"/>
            <a:ext cx="900113" cy="366713"/>
            <a:chOff x="4418" y="1026"/>
            <a:chExt cx="567" cy="231"/>
          </a:xfrm>
        </p:grpSpPr>
        <p:sp>
          <p:nvSpPr>
            <p:cNvPr id="4132" name="Line 39"/>
            <p:cNvSpPr>
              <a:spLocks noChangeShapeType="1"/>
            </p:cNvSpPr>
            <p:nvPr/>
          </p:nvSpPr>
          <p:spPr bwMode="auto">
            <a:xfrm rot="-5400000">
              <a:off x="4702" y="967"/>
              <a:ext cx="0" cy="5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33" name="Text Box 57"/>
            <p:cNvSpPr txBox="1">
              <a:spLocks noChangeArrowheads="1"/>
            </p:cNvSpPr>
            <p:nvPr/>
          </p:nvSpPr>
          <p:spPr bwMode="auto">
            <a:xfrm>
              <a:off x="4474" y="1026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BE"/>
                <a:t>NEEN</a:t>
              </a:r>
              <a:endParaRPr lang="nl-NL"/>
            </a:p>
          </p:txBody>
        </p:sp>
      </p:grp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5083175" y="2646363"/>
            <a:ext cx="798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VLIEGER</a:t>
            </a:r>
            <a:endParaRPr lang="nl-NL" sz="1400" b="1">
              <a:solidFill>
                <a:srgbClr val="FF3300"/>
              </a:solidFill>
            </a:endParaRP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8042275" y="1744663"/>
            <a:ext cx="941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VIERHOEK</a:t>
            </a:r>
            <a:endParaRPr lang="nl-NL" sz="1400" b="1">
              <a:solidFill>
                <a:srgbClr val="FF3300"/>
              </a:solidFill>
            </a:endParaRP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1168400" y="6253163"/>
            <a:ext cx="5937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VIER-</a:t>
            </a:r>
          </a:p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KANT</a:t>
            </a:r>
            <a:endParaRPr lang="nl-NL" sz="1400" b="1">
              <a:solidFill>
                <a:srgbClr val="FF3300"/>
              </a:solidFill>
            </a:endParaRP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4975225" y="3268663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TRAPEZIUM</a:t>
            </a:r>
            <a:endParaRPr lang="nl-NL" sz="1400" b="1">
              <a:solidFill>
                <a:srgbClr val="FF3300"/>
              </a:solidFill>
            </a:endParaRPr>
          </a:p>
        </p:txBody>
      </p:sp>
      <p:sp>
        <p:nvSpPr>
          <p:cNvPr id="4158" name="Text Box 62"/>
          <p:cNvSpPr txBox="1">
            <a:spLocks noChangeArrowheads="1"/>
          </p:cNvSpPr>
          <p:nvPr/>
        </p:nvSpPr>
        <p:spPr bwMode="auto">
          <a:xfrm>
            <a:off x="8056563" y="4029075"/>
            <a:ext cx="9604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PARALLEL-</a:t>
            </a:r>
          </a:p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LOGRAM</a:t>
            </a:r>
            <a:endParaRPr lang="nl-NL" sz="1400" b="1">
              <a:solidFill>
                <a:srgbClr val="FF3300"/>
              </a:solidFill>
            </a:endParaRPr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4970463" y="4805363"/>
            <a:ext cx="1082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RECHTHOEK</a:t>
            </a:r>
            <a:endParaRPr lang="nl-NL" sz="1400" b="1">
              <a:solidFill>
                <a:srgbClr val="FF3300"/>
              </a:solidFill>
            </a:endParaRPr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5254625" y="5443538"/>
            <a:ext cx="534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sz="1400" b="1">
                <a:solidFill>
                  <a:srgbClr val="FF3300"/>
                </a:solidFill>
              </a:rPr>
              <a:t>RUIT</a:t>
            </a:r>
            <a:endParaRPr lang="nl-NL" sz="14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2" grpId="0" animBg="1"/>
      <p:bldP spid="2" grpId="0" animBg="1"/>
      <p:bldP spid="3" grpId="0" animBg="1"/>
      <p:bldP spid="4" grpId="0" animBg="1"/>
      <p:bldP spid="5" grpId="0" animBg="1"/>
      <p:bldP spid="6" grpId="0" animBg="1"/>
      <p:bldP spid="4154" grpId="0"/>
      <p:bldP spid="4155" grpId="0"/>
      <p:bldP spid="4156" grpId="0"/>
      <p:bldP spid="4157" grpId="0"/>
      <p:bldP spid="4158" grpId="0"/>
      <p:bldP spid="4159" grpId="0"/>
      <p:bldP spid="4160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3109</TotalTime>
  <Words>154</Words>
  <Application>Microsoft Office PowerPoint</Application>
  <PresentationFormat>Diavoorstelling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Calibri</vt:lpstr>
      <vt:lpstr>Arial</vt:lpstr>
      <vt:lpstr>Comic Sans MS</vt:lpstr>
      <vt:lpstr>Impact</vt:lpstr>
      <vt:lpstr>Standaardontwerp</vt:lpstr>
      <vt:lpstr>       Classificatie van vierhoeken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126</cp:revision>
  <dcterms:created xsi:type="dcterms:W3CDTF">2009-11-24T15:08:55Z</dcterms:created>
  <dcterms:modified xsi:type="dcterms:W3CDTF">2013-12-08T15:27:39Z</dcterms:modified>
</cp:coreProperties>
</file>