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3" r:id="rId4"/>
    <p:sldId id="265" r:id="rId5"/>
    <p:sldId id="264" r:id="rId6"/>
  </p:sldIdLst>
  <p:sldSz cx="9144000" cy="6858000" type="screen4x3"/>
  <p:notesSz cx="6858000" cy="9144000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2C5E"/>
    <a:srgbClr val="D49E00"/>
    <a:srgbClr val="3DB645"/>
    <a:srgbClr val="4A66AA"/>
    <a:srgbClr val="0000FF"/>
    <a:srgbClr val="C59C22"/>
    <a:srgbClr val="174691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144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nl-NL" smtClean="0"/>
              <a:t>Klik om het opmaakprofiel van de modelondertitel te bewerken</a:t>
            </a:r>
            <a:endParaRPr lang="nl-B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84D9D5B-1BF5-4859-A505-D8EE5E0B923C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833455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B5AF518-0E4C-4867-BDCE-6B434C597CE8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343868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A58467B-E921-4C0B-B1FB-7E843DBD7821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218444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2C15199-229B-40D8-9E6E-9DCEFD7ADA1E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447173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151CC46-B404-4796-A0D2-5F7D05552F98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495711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98A2F38-51EE-49C3-AC1E-883FE32F415E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862704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80130AC-AC7E-48AC-918A-1F37562EA163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994295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93F5415-731B-4760-BA3C-5A092C4558E9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388461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70A1A15-3CF9-4C09-BEA5-76BCCC749325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270520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D2279F5-E60E-492F-BFCF-3887F4EB987A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226373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4845B11-9E6A-455F-8364-427B25F9C4B8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105855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l-BE" noProof="0" smtClean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44DD95B-701C-499F-B585-4B028811847C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072643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1CA7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het opmaakprofiel te bewerken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267E6128-A737-4C27-9986-AD8960DBFEEA}" type="slidenum">
              <a:rPr lang="nl-NL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9" r:id="rId2"/>
    <p:sldLayoutId id="2147483658" r:id="rId3"/>
    <p:sldLayoutId id="2147483657" r:id="rId4"/>
    <p:sldLayoutId id="2147483656" r:id="rId5"/>
    <p:sldLayoutId id="2147483655" r:id="rId6"/>
    <p:sldLayoutId id="2147483654" r:id="rId7"/>
    <p:sldLayoutId id="2147483653" r:id="rId8"/>
    <p:sldLayoutId id="2147483652" r:id="rId9"/>
    <p:sldLayoutId id="2147483651" r:id="rId10"/>
    <p:sldLayoutId id="2147483650" r:id="rId11"/>
    <p:sldLayoutId id="2147483649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file:///C:\02.%20Pelckmans%202de%20jaar%20-%20versie%202%20-%20W2013\00.%20Matrix%202de%20jaar\02.%20Matrix%202%20-%20Presentaties%20en%20applets%20meetkunde\38a_bewijs_overstaande_zijden_par.html" TargetMode="Externa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file:///C:\02.%20Pelckmans%202de%20jaar%20-%20versie%202%20-%20W2013\00.%20Matrix%202de%20jaar\02.%20Matrix%202%20-%20Presentaties%20en%20applets%20meetkunde\38c_bewijs_diagonalen_ruit_via_congruentie.html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hyperlink" Target="file:///C:\02.%20Pelckmans%202de%20jaar%20-%20versie%202%20-%20W2013\00.%20Matrix%202de%20jaar\02.%20Matrix%202%20-%20Presentaties%20en%20applets%20meetkunde\38b_bewijs_diagonalen_ruit.htm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4"/>
          <p:cNvSpPr>
            <a:spLocks noGrp="1" noChangeArrowheads="1"/>
          </p:cNvSpPr>
          <p:nvPr>
            <p:ph type="title"/>
          </p:nvPr>
        </p:nvSpPr>
        <p:spPr>
          <a:xfrm>
            <a:off x="12700" y="2770188"/>
            <a:ext cx="9144000" cy="1709737"/>
          </a:xfrm>
          <a:solidFill>
            <a:srgbClr val="C59C22"/>
          </a:solidFill>
          <a:ln w="25400">
            <a:solidFill>
              <a:srgbClr val="C59C22"/>
            </a:solidFill>
            <a:miter lim="800000"/>
            <a:headEnd/>
            <a:tailEnd/>
          </a:ln>
        </p:spPr>
        <p:txBody>
          <a:bodyPr lIns="72000" rIns="72000"/>
          <a:lstStyle/>
          <a:p>
            <a:pPr algn="l" eaLnBrk="1" hangingPunct="1"/>
            <a:r>
              <a:rPr lang="nl-BE" sz="3200" b="1" i="1" smtClean="0">
                <a:solidFill>
                  <a:srgbClr val="002C5E"/>
                </a:solidFill>
                <a:latin typeface="Comic Sans MS" panose="030F0702030302020204" pitchFamily="66" charset="0"/>
              </a:rPr>
              <a:t>       </a:t>
            </a:r>
            <a:r>
              <a:rPr lang="nl-BE" sz="3200" b="1" i="1" smtClean="0">
                <a:solidFill>
                  <a:srgbClr val="174691"/>
                </a:solidFill>
                <a:latin typeface="Comic Sans MS" panose="030F0702030302020204" pitchFamily="66" charset="0"/>
              </a:rPr>
              <a:t>Bewijs: de eigenschappen van de</a:t>
            </a:r>
            <a:br>
              <a:rPr lang="nl-BE" sz="3200" b="1" i="1" smtClean="0">
                <a:solidFill>
                  <a:srgbClr val="174691"/>
                </a:solidFill>
                <a:latin typeface="Comic Sans MS" panose="030F0702030302020204" pitchFamily="66" charset="0"/>
              </a:rPr>
            </a:br>
            <a:r>
              <a:rPr lang="nl-BE" sz="3200" b="1" i="1" smtClean="0">
                <a:solidFill>
                  <a:srgbClr val="174691"/>
                </a:solidFill>
                <a:latin typeface="Comic Sans MS" panose="030F0702030302020204" pitchFamily="66" charset="0"/>
              </a:rPr>
              <a:t>       zijden, hoeken en diagonalen in </a:t>
            </a:r>
            <a:br>
              <a:rPr lang="nl-BE" sz="3200" b="1" i="1" smtClean="0">
                <a:solidFill>
                  <a:srgbClr val="174691"/>
                </a:solidFill>
                <a:latin typeface="Comic Sans MS" panose="030F0702030302020204" pitchFamily="66" charset="0"/>
              </a:rPr>
            </a:br>
            <a:r>
              <a:rPr lang="nl-BE" sz="3200" b="1" i="1" smtClean="0">
                <a:solidFill>
                  <a:srgbClr val="174691"/>
                </a:solidFill>
                <a:latin typeface="Comic Sans MS" panose="030F0702030302020204" pitchFamily="66" charset="0"/>
              </a:rPr>
              <a:t>       een vierhoek</a:t>
            </a:r>
            <a:endParaRPr lang="nl-NL" sz="3200" b="1" i="1" smtClean="0">
              <a:solidFill>
                <a:srgbClr val="174691"/>
              </a:solidFill>
              <a:latin typeface="Comic Sans MS" panose="030F0702030302020204" pitchFamily="66" charset="0"/>
            </a:endParaRPr>
          </a:p>
        </p:txBody>
      </p:sp>
      <p:sp>
        <p:nvSpPr>
          <p:cNvPr id="2051" name="Text Box 7"/>
          <p:cNvSpPr txBox="1">
            <a:spLocks noChangeArrowheads="1"/>
          </p:cNvSpPr>
          <p:nvPr/>
        </p:nvSpPr>
        <p:spPr bwMode="auto">
          <a:xfrm>
            <a:off x="7551738" y="6554788"/>
            <a:ext cx="160655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1400" b="1" i="1">
                <a:solidFill>
                  <a:srgbClr val="174691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© André Snijers</a:t>
            </a:r>
          </a:p>
        </p:txBody>
      </p:sp>
      <p:sp>
        <p:nvSpPr>
          <p:cNvPr id="2052" name="Text Box 19"/>
          <p:cNvSpPr txBox="1">
            <a:spLocks noChangeArrowheads="1"/>
          </p:cNvSpPr>
          <p:nvPr/>
        </p:nvSpPr>
        <p:spPr bwMode="auto">
          <a:xfrm>
            <a:off x="3190875" y="1490663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nl-BE"/>
          </a:p>
        </p:txBody>
      </p:sp>
      <p:grpSp>
        <p:nvGrpSpPr>
          <p:cNvPr id="2053" name="Group 51"/>
          <p:cNvGrpSpPr>
            <a:grpSpLocks/>
          </p:cNvGrpSpPr>
          <p:nvPr/>
        </p:nvGrpSpPr>
        <p:grpSpPr bwMode="auto">
          <a:xfrm>
            <a:off x="457200" y="476250"/>
            <a:ext cx="3303588" cy="914400"/>
            <a:chOff x="288" y="300"/>
            <a:chExt cx="2081" cy="576"/>
          </a:xfrm>
        </p:grpSpPr>
        <p:sp>
          <p:nvSpPr>
            <p:cNvPr id="2055" name="Text Box 9"/>
            <p:cNvSpPr txBox="1">
              <a:spLocks noChangeArrowheads="1"/>
            </p:cNvSpPr>
            <p:nvPr/>
          </p:nvSpPr>
          <p:spPr bwMode="auto">
            <a:xfrm>
              <a:off x="297" y="300"/>
              <a:ext cx="249" cy="24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nl-BE" b="1">
                  <a:solidFill>
                    <a:schemeClr val="bg1"/>
                  </a:solidFill>
                </a:rPr>
                <a:t>M</a:t>
              </a:r>
              <a:endParaRPr lang="nl-NL" b="1">
                <a:solidFill>
                  <a:schemeClr val="bg1"/>
                </a:solidFill>
              </a:endParaRPr>
            </a:p>
          </p:txBody>
        </p:sp>
        <p:sp>
          <p:nvSpPr>
            <p:cNvPr id="2056" name="Text Box 10"/>
            <p:cNvSpPr txBox="1">
              <a:spLocks noChangeArrowheads="1"/>
            </p:cNvSpPr>
            <p:nvPr/>
          </p:nvSpPr>
          <p:spPr bwMode="auto">
            <a:xfrm>
              <a:off x="586" y="300"/>
              <a:ext cx="249" cy="24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nl-BE" b="1">
                  <a:solidFill>
                    <a:schemeClr val="bg1"/>
                  </a:solidFill>
                </a:rPr>
                <a:t>A</a:t>
              </a:r>
              <a:endParaRPr lang="nl-NL" b="1">
                <a:solidFill>
                  <a:schemeClr val="bg1"/>
                </a:solidFill>
              </a:endParaRPr>
            </a:p>
          </p:txBody>
        </p:sp>
        <p:sp>
          <p:nvSpPr>
            <p:cNvPr id="2057" name="Text Box 11"/>
            <p:cNvSpPr txBox="1">
              <a:spLocks noChangeArrowheads="1"/>
            </p:cNvSpPr>
            <p:nvPr/>
          </p:nvSpPr>
          <p:spPr bwMode="auto">
            <a:xfrm>
              <a:off x="1159" y="300"/>
              <a:ext cx="249" cy="24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nl-BE" b="1">
                  <a:solidFill>
                    <a:schemeClr val="bg1"/>
                  </a:solidFill>
                </a:rPr>
                <a:t>R</a:t>
              </a:r>
              <a:endParaRPr lang="nl-NL" b="1">
                <a:solidFill>
                  <a:schemeClr val="bg1"/>
                </a:solidFill>
              </a:endParaRPr>
            </a:p>
          </p:txBody>
        </p:sp>
        <p:sp>
          <p:nvSpPr>
            <p:cNvPr id="2058" name="Text Box 12"/>
            <p:cNvSpPr txBox="1">
              <a:spLocks noChangeArrowheads="1"/>
            </p:cNvSpPr>
            <p:nvPr/>
          </p:nvSpPr>
          <p:spPr bwMode="auto">
            <a:xfrm>
              <a:off x="872" y="300"/>
              <a:ext cx="249" cy="24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nl-BE" b="1">
                  <a:solidFill>
                    <a:schemeClr val="bg1"/>
                  </a:solidFill>
                </a:rPr>
                <a:t>T</a:t>
              </a:r>
              <a:endParaRPr lang="nl-NL" b="1">
                <a:solidFill>
                  <a:schemeClr val="bg1"/>
                </a:solidFill>
              </a:endParaRPr>
            </a:p>
          </p:txBody>
        </p:sp>
        <p:sp>
          <p:nvSpPr>
            <p:cNvPr id="2059" name="Text Box 13"/>
            <p:cNvSpPr txBox="1">
              <a:spLocks noChangeArrowheads="1"/>
            </p:cNvSpPr>
            <p:nvPr/>
          </p:nvSpPr>
          <p:spPr bwMode="auto">
            <a:xfrm>
              <a:off x="1724" y="300"/>
              <a:ext cx="249" cy="24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nl-BE" b="1">
                  <a:solidFill>
                    <a:schemeClr val="bg1"/>
                  </a:solidFill>
                </a:rPr>
                <a:t>X</a:t>
              </a:r>
              <a:endParaRPr lang="nl-NL" b="1">
                <a:solidFill>
                  <a:schemeClr val="bg1"/>
                </a:solidFill>
              </a:endParaRPr>
            </a:p>
          </p:txBody>
        </p:sp>
        <p:sp>
          <p:nvSpPr>
            <p:cNvPr id="2060" name="Text Box 14"/>
            <p:cNvSpPr txBox="1">
              <a:spLocks noChangeArrowheads="1"/>
            </p:cNvSpPr>
            <p:nvPr/>
          </p:nvSpPr>
          <p:spPr bwMode="auto">
            <a:xfrm>
              <a:off x="1445" y="300"/>
              <a:ext cx="249" cy="24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nl-BE" b="1">
                  <a:solidFill>
                    <a:schemeClr val="bg1"/>
                  </a:solidFill>
                </a:rPr>
                <a:t>I</a:t>
              </a:r>
              <a:endParaRPr lang="nl-NL" b="1">
                <a:solidFill>
                  <a:schemeClr val="bg1"/>
                </a:solidFill>
              </a:endParaRPr>
            </a:p>
          </p:txBody>
        </p:sp>
        <p:sp>
          <p:nvSpPr>
            <p:cNvPr id="2061" name="Text Box 29"/>
            <p:cNvSpPr txBox="1">
              <a:spLocks noChangeArrowheads="1"/>
            </p:cNvSpPr>
            <p:nvPr/>
          </p:nvSpPr>
          <p:spPr bwMode="auto">
            <a:xfrm>
              <a:off x="288" y="572"/>
              <a:ext cx="113" cy="15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endParaRPr lang="nl-BE" sz="1200" b="1">
                <a:solidFill>
                  <a:schemeClr val="bg1"/>
                </a:solidFill>
              </a:endParaRPr>
            </a:p>
          </p:txBody>
        </p:sp>
        <p:sp>
          <p:nvSpPr>
            <p:cNvPr id="2062" name="Text Box 30"/>
            <p:cNvSpPr txBox="1">
              <a:spLocks noChangeArrowheads="1"/>
            </p:cNvSpPr>
            <p:nvPr/>
          </p:nvSpPr>
          <p:spPr bwMode="auto">
            <a:xfrm>
              <a:off x="572" y="572"/>
              <a:ext cx="113" cy="15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nl-BE" sz="1200" b="1">
                  <a:solidFill>
                    <a:schemeClr val="bg1"/>
                  </a:solidFill>
                </a:rPr>
                <a:t>W</a:t>
              </a:r>
              <a:endParaRPr lang="nl-NL" sz="1200" b="1">
                <a:solidFill>
                  <a:schemeClr val="bg1"/>
                </a:solidFill>
              </a:endParaRPr>
            </a:p>
          </p:txBody>
        </p:sp>
        <p:sp>
          <p:nvSpPr>
            <p:cNvPr id="2063" name="Text Box 31"/>
            <p:cNvSpPr txBox="1">
              <a:spLocks noChangeArrowheads="1"/>
            </p:cNvSpPr>
            <p:nvPr/>
          </p:nvSpPr>
          <p:spPr bwMode="auto">
            <a:xfrm>
              <a:off x="431" y="572"/>
              <a:ext cx="113" cy="15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endParaRPr lang="nl-BE" sz="1200" b="1">
                <a:solidFill>
                  <a:schemeClr val="bg1"/>
                </a:solidFill>
              </a:endParaRPr>
            </a:p>
          </p:txBody>
        </p:sp>
        <p:sp>
          <p:nvSpPr>
            <p:cNvPr id="2064" name="Text Box 32"/>
            <p:cNvSpPr txBox="1">
              <a:spLocks noChangeArrowheads="1"/>
            </p:cNvSpPr>
            <p:nvPr/>
          </p:nvSpPr>
          <p:spPr bwMode="auto">
            <a:xfrm>
              <a:off x="1003" y="572"/>
              <a:ext cx="113" cy="15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nl-BE" sz="1200" b="1">
                  <a:solidFill>
                    <a:schemeClr val="bg1"/>
                  </a:solidFill>
                </a:rPr>
                <a:t>K</a:t>
              </a:r>
              <a:endParaRPr lang="nl-NL" sz="1200" b="1">
                <a:solidFill>
                  <a:schemeClr val="bg1"/>
                </a:solidFill>
              </a:endParaRPr>
            </a:p>
          </p:txBody>
        </p:sp>
        <p:sp>
          <p:nvSpPr>
            <p:cNvPr id="2065" name="Text Box 33"/>
            <p:cNvSpPr txBox="1">
              <a:spLocks noChangeArrowheads="1"/>
            </p:cNvSpPr>
            <p:nvPr/>
          </p:nvSpPr>
          <p:spPr bwMode="auto">
            <a:xfrm>
              <a:off x="1148" y="572"/>
              <a:ext cx="113" cy="15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nl-BE" sz="1200" b="1">
                  <a:solidFill>
                    <a:schemeClr val="bg1"/>
                  </a:solidFill>
                </a:rPr>
                <a:t>U</a:t>
              </a:r>
              <a:endParaRPr lang="nl-NL" sz="1200" b="1">
                <a:solidFill>
                  <a:schemeClr val="bg1"/>
                </a:solidFill>
              </a:endParaRPr>
            </a:p>
          </p:txBody>
        </p:sp>
        <p:sp>
          <p:nvSpPr>
            <p:cNvPr id="2066" name="Text Box 34"/>
            <p:cNvSpPr txBox="1">
              <a:spLocks noChangeArrowheads="1"/>
            </p:cNvSpPr>
            <p:nvPr/>
          </p:nvSpPr>
          <p:spPr bwMode="auto">
            <a:xfrm>
              <a:off x="1292" y="572"/>
              <a:ext cx="113" cy="15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nl-BE" sz="1200" b="1">
                  <a:solidFill>
                    <a:schemeClr val="bg1"/>
                  </a:solidFill>
                </a:rPr>
                <a:t>N</a:t>
              </a:r>
              <a:endParaRPr lang="nl-NL" sz="1200" b="1">
                <a:solidFill>
                  <a:schemeClr val="bg1"/>
                </a:solidFill>
              </a:endParaRPr>
            </a:p>
          </p:txBody>
        </p:sp>
        <p:sp>
          <p:nvSpPr>
            <p:cNvPr id="2067" name="Text Box 35"/>
            <p:cNvSpPr txBox="1">
              <a:spLocks noChangeArrowheads="1"/>
            </p:cNvSpPr>
            <p:nvPr/>
          </p:nvSpPr>
          <p:spPr bwMode="auto">
            <a:xfrm>
              <a:off x="1583" y="572"/>
              <a:ext cx="113" cy="15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nl-BE" sz="1200" b="1">
                  <a:solidFill>
                    <a:schemeClr val="bg1"/>
                  </a:solidFill>
                </a:rPr>
                <a:t>E</a:t>
              </a:r>
              <a:endParaRPr lang="nl-NL" sz="1200" b="1">
                <a:solidFill>
                  <a:schemeClr val="bg1"/>
                </a:solidFill>
              </a:endParaRPr>
            </a:p>
          </p:txBody>
        </p:sp>
        <p:sp>
          <p:nvSpPr>
            <p:cNvPr id="2068" name="Text Box 36"/>
            <p:cNvSpPr txBox="1">
              <a:spLocks noChangeArrowheads="1"/>
            </p:cNvSpPr>
            <p:nvPr/>
          </p:nvSpPr>
          <p:spPr bwMode="auto">
            <a:xfrm>
              <a:off x="1429" y="572"/>
              <a:ext cx="113" cy="15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nl-BE" sz="1200" b="1">
                  <a:solidFill>
                    <a:schemeClr val="bg1"/>
                  </a:solidFill>
                </a:rPr>
                <a:t>D</a:t>
              </a:r>
              <a:endParaRPr lang="nl-NL" sz="1200" b="1">
                <a:solidFill>
                  <a:schemeClr val="bg1"/>
                </a:solidFill>
              </a:endParaRPr>
            </a:p>
          </p:txBody>
        </p:sp>
        <p:sp>
          <p:nvSpPr>
            <p:cNvPr id="2069" name="Text Box 37"/>
            <p:cNvSpPr txBox="1">
              <a:spLocks noChangeArrowheads="1"/>
            </p:cNvSpPr>
            <p:nvPr/>
          </p:nvSpPr>
          <p:spPr bwMode="auto">
            <a:xfrm>
              <a:off x="720" y="572"/>
              <a:ext cx="113" cy="15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nl-BE" sz="1200" b="1">
                  <a:solidFill>
                    <a:schemeClr val="bg1"/>
                  </a:solidFill>
                </a:rPr>
                <a:t>I</a:t>
              </a:r>
              <a:endParaRPr lang="nl-NL" sz="1200" b="1">
                <a:solidFill>
                  <a:schemeClr val="bg1"/>
                </a:solidFill>
              </a:endParaRPr>
            </a:p>
          </p:txBody>
        </p:sp>
        <p:sp>
          <p:nvSpPr>
            <p:cNvPr id="2070" name="Text Box 38"/>
            <p:cNvSpPr txBox="1">
              <a:spLocks noChangeArrowheads="1"/>
            </p:cNvSpPr>
            <p:nvPr/>
          </p:nvSpPr>
          <p:spPr bwMode="auto">
            <a:xfrm>
              <a:off x="860" y="571"/>
              <a:ext cx="113" cy="15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nl-BE" sz="1200" b="1">
                  <a:solidFill>
                    <a:schemeClr val="bg1"/>
                  </a:solidFill>
                </a:rPr>
                <a:t>S</a:t>
              </a:r>
              <a:endParaRPr lang="nl-NL" sz="1200" b="1">
                <a:solidFill>
                  <a:schemeClr val="bg1"/>
                </a:solidFill>
              </a:endParaRPr>
            </a:p>
          </p:txBody>
        </p:sp>
        <p:sp>
          <p:nvSpPr>
            <p:cNvPr id="2071" name="Text Box 39"/>
            <p:cNvSpPr txBox="1">
              <a:spLocks noChangeArrowheads="1"/>
            </p:cNvSpPr>
            <p:nvPr/>
          </p:nvSpPr>
          <p:spPr bwMode="auto">
            <a:xfrm>
              <a:off x="1726" y="572"/>
              <a:ext cx="113" cy="15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endParaRPr lang="nl-BE" sz="1200" b="1">
                <a:solidFill>
                  <a:schemeClr val="bg1"/>
                </a:solidFill>
              </a:endParaRPr>
            </a:p>
          </p:txBody>
        </p:sp>
        <p:sp>
          <p:nvSpPr>
            <p:cNvPr id="2072" name="Text Box 41"/>
            <p:cNvSpPr txBox="1">
              <a:spLocks noChangeArrowheads="1"/>
            </p:cNvSpPr>
            <p:nvPr/>
          </p:nvSpPr>
          <p:spPr bwMode="auto">
            <a:xfrm>
              <a:off x="1860" y="572"/>
              <a:ext cx="113" cy="163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endParaRPr lang="nl-BE" sz="1200" b="1">
                <a:solidFill>
                  <a:schemeClr val="bg1"/>
                </a:solidFill>
              </a:endParaRPr>
            </a:p>
          </p:txBody>
        </p:sp>
        <p:grpSp>
          <p:nvGrpSpPr>
            <p:cNvPr id="2073" name="Group 49"/>
            <p:cNvGrpSpPr>
              <a:grpSpLocks/>
            </p:cNvGrpSpPr>
            <p:nvPr/>
          </p:nvGrpSpPr>
          <p:grpSpPr bwMode="auto">
            <a:xfrm>
              <a:off x="1927" y="422"/>
              <a:ext cx="442" cy="454"/>
              <a:chOff x="1927" y="422"/>
              <a:chExt cx="442" cy="454"/>
            </a:xfrm>
          </p:grpSpPr>
          <p:sp>
            <p:nvSpPr>
              <p:cNvPr id="2074" name="AutoShape 42"/>
              <p:cNvSpPr>
                <a:spLocks noChangeArrowheads="1"/>
              </p:cNvSpPr>
              <p:nvPr/>
            </p:nvSpPr>
            <p:spPr bwMode="auto">
              <a:xfrm>
                <a:off x="1927" y="422"/>
                <a:ext cx="439" cy="227"/>
              </a:xfrm>
              <a:prstGeom prst="triangle">
                <a:avLst>
                  <a:gd name="adj" fmla="val 50000"/>
                </a:avLst>
              </a:prstGeom>
              <a:solidFill>
                <a:srgbClr val="FFFF00"/>
              </a:solidFill>
              <a:ln w="9525">
                <a:solidFill>
                  <a:srgbClr val="FFFF0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nl-BE"/>
              </a:p>
            </p:txBody>
          </p:sp>
          <p:sp>
            <p:nvSpPr>
              <p:cNvPr id="2075" name="AutoShape 46"/>
              <p:cNvSpPr>
                <a:spLocks noChangeArrowheads="1"/>
              </p:cNvSpPr>
              <p:nvPr/>
            </p:nvSpPr>
            <p:spPr bwMode="auto">
              <a:xfrm rot="10800000">
                <a:off x="1930" y="649"/>
                <a:ext cx="439" cy="227"/>
              </a:xfrm>
              <a:prstGeom prst="triangle">
                <a:avLst>
                  <a:gd name="adj" fmla="val 50000"/>
                </a:avLst>
              </a:prstGeom>
              <a:solidFill>
                <a:srgbClr val="FFFF00"/>
              </a:solidFill>
              <a:ln w="9525">
                <a:solidFill>
                  <a:srgbClr val="FFFF0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nl-BE"/>
              </a:p>
            </p:txBody>
          </p:sp>
          <p:sp>
            <p:nvSpPr>
              <p:cNvPr id="2076" name="Text Box 47"/>
              <p:cNvSpPr txBox="1">
                <a:spLocks noChangeArrowheads="1"/>
              </p:cNvSpPr>
              <p:nvPr/>
            </p:nvSpPr>
            <p:spPr bwMode="auto">
              <a:xfrm>
                <a:off x="2095" y="485"/>
                <a:ext cx="91" cy="29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r>
                  <a:rPr lang="nl-BE" sz="2400" b="1">
                    <a:solidFill>
                      <a:srgbClr val="174691"/>
                    </a:solidFill>
                  </a:rPr>
                  <a:t>2</a:t>
                </a:r>
                <a:endParaRPr lang="nl-NL" sz="2400" b="1">
                  <a:solidFill>
                    <a:srgbClr val="174691"/>
                  </a:solidFill>
                </a:endParaRPr>
              </a:p>
            </p:txBody>
          </p:sp>
        </p:grpSp>
      </p:grpSp>
      <p:sp>
        <p:nvSpPr>
          <p:cNvPr id="2054" name="Text Box 50"/>
          <p:cNvSpPr txBox="1">
            <a:spLocks noChangeArrowheads="1"/>
          </p:cNvSpPr>
          <p:nvPr/>
        </p:nvSpPr>
        <p:spPr bwMode="auto">
          <a:xfrm>
            <a:off x="-3175" y="2770188"/>
            <a:ext cx="1046163" cy="1720850"/>
          </a:xfrm>
          <a:prstGeom prst="rect">
            <a:avLst/>
          </a:prstGeom>
          <a:solidFill>
            <a:srgbClr val="174691"/>
          </a:solidFill>
          <a:ln w="9525">
            <a:solidFill>
              <a:srgbClr val="174691"/>
            </a:solidFill>
            <a:miter lim="800000"/>
            <a:headEnd/>
            <a:tailEnd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nl-BE" sz="2800" b="1" i="1">
                <a:solidFill>
                  <a:schemeClr val="bg1"/>
                </a:solidFill>
                <a:latin typeface="Comic Sans MS" panose="030F0702030302020204" pitchFamily="66" charset="0"/>
              </a:rPr>
              <a:t>M38</a:t>
            </a:r>
            <a:endParaRPr lang="nl-NL" sz="2800" b="1" i="1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4" name="Group 6"/>
          <p:cNvGrpSpPr>
            <a:grpSpLocks/>
          </p:cNvGrpSpPr>
          <p:nvPr/>
        </p:nvGrpSpPr>
        <p:grpSpPr bwMode="auto">
          <a:xfrm>
            <a:off x="0" y="0"/>
            <a:ext cx="9144000" cy="1000125"/>
            <a:chOff x="0" y="0"/>
            <a:chExt cx="5760" cy="630"/>
          </a:xfrm>
        </p:grpSpPr>
        <p:sp>
          <p:nvSpPr>
            <p:cNvPr id="3096" name="Rectangle 2"/>
            <p:cNvSpPr txBox="1">
              <a:spLocks noChangeArrowheads="1"/>
            </p:cNvSpPr>
            <p:nvPr/>
          </p:nvSpPr>
          <p:spPr bwMode="auto">
            <a:xfrm>
              <a:off x="0" y="0"/>
              <a:ext cx="5760" cy="630"/>
            </a:xfrm>
            <a:prstGeom prst="rect">
              <a:avLst/>
            </a:prstGeom>
            <a:solidFill>
              <a:srgbClr val="C59C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nl-BE" sz="3600">
                  <a:solidFill>
                    <a:srgbClr val="174691"/>
                  </a:solidFill>
                  <a:latin typeface="Impact" panose="020B0806030902050204" pitchFamily="34" charset="0"/>
                </a:rPr>
                <a:t>          </a:t>
              </a:r>
              <a:r>
                <a:rPr lang="nl-BE" sz="3200">
                  <a:solidFill>
                    <a:srgbClr val="174691"/>
                  </a:solidFill>
                  <a:latin typeface="Impact" panose="020B0806030902050204" pitchFamily="34" charset="0"/>
                </a:rPr>
                <a:t>Bewijs: de eigenschappen van de zijden, hoeken</a:t>
              </a:r>
              <a:br>
                <a:rPr lang="nl-BE" sz="3200">
                  <a:solidFill>
                    <a:srgbClr val="174691"/>
                  </a:solidFill>
                  <a:latin typeface="Impact" panose="020B0806030902050204" pitchFamily="34" charset="0"/>
                </a:rPr>
              </a:br>
              <a:r>
                <a:rPr lang="nl-BE" sz="3200">
                  <a:solidFill>
                    <a:srgbClr val="174691"/>
                  </a:solidFill>
                  <a:latin typeface="Impact" panose="020B0806030902050204" pitchFamily="34" charset="0"/>
                </a:rPr>
                <a:t>         en diagonalen in een vierhoek</a:t>
              </a:r>
              <a:endParaRPr lang="nl-NL" sz="3200">
                <a:solidFill>
                  <a:srgbClr val="174691"/>
                </a:solidFill>
                <a:latin typeface="Impact" panose="020B0806030902050204" pitchFamily="34" charset="0"/>
              </a:endParaRPr>
            </a:p>
          </p:txBody>
        </p:sp>
        <p:sp>
          <p:nvSpPr>
            <p:cNvPr id="3097" name="Tekstvak 7"/>
            <p:cNvSpPr txBox="1">
              <a:spLocks noChangeArrowheads="1"/>
            </p:cNvSpPr>
            <p:nvPr/>
          </p:nvSpPr>
          <p:spPr bwMode="auto">
            <a:xfrm>
              <a:off x="0" y="0"/>
              <a:ext cx="585" cy="630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nl-BE" sz="3200">
                  <a:solidFill>
                    <a:srgbClr val="FCFDFE"/>
                  </a:solidFill>
                  <a:latin typeface="Impact" panose="020B0806030902050204" pitchFamily="34" charset="0"/>
                </a:rPr>
                <a:t>M38</a:t>
              </a:r>
              <a:endParaRPr lang="nl-BE" sz="3200">
                <a:latin typeface="Impact" panose="020B0806030902050204" pitchFamily="34" charset="0"/>
              </a:endParaRPr>
            </a:p>
          </p:txBody>
        </p:sp>
      </p:grpSp>
      <p:sp>
        <p:nvSpPr>
          <p:cNvPr id="25603" name="Text Box 3"/>
          <p:cNvSpPr txBox="1">
            <a:spLocks noChangeArrowheads="1"/>
          </p:cNvSpPr>
          <p:nvPr/>
        </p:nvSpPr>
        <p:spPr bwMode="auto">
          <a:xfrm>
            <a:off x="323850" y="1268413"/>
            <a:ext cx="6624638" cy="641350"/>
          </a:xfrm>
          <a:prstGeom prst="rect">
            <a:avLst/>
          </a:prstGeom>
          <a:solidFill>
            <a:srgbClr val="17469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 b="1">
                <a:solidFill>
                  <a:schemeClr val="bg1"/>
                </a:solidFill>
                <a:latin typeface="Calibri" panose="020F0502020204030204" pitchFamily="34" charset="0"/>
              </a:rPr>
              <a:t>Eigenschap     vierhoek ABCD is een parallellogram als en slechts als</a:t>
            </a:r>
            <a:br>
              <a:rPr lang="nl-BE" b="1">
                <a:solidFill>
                  <a:schemeClr val="bg1"/>
                </a:solidFill>
                <a:latin typeface="Calibri" panose="020F0502020204030204" pitchFamily="34" charset="0"/>
              </a:rPr>
            </a:br>
            <a:r>
              <a:rPr lang="nl-BE" b="1">
                <a:solidFill>
                  <a:schemeClr val="bg1"/>
                </a:solidFill>
                <a:latin typeface="Calibri" panose="020F0502020204030204" pitchFamily="34" charset="0"/>
              </a:rPr>
              <a:t>                         de overstaande zijden even lang zijn</a:t>
            </a:r>
            <a:endParaRPr lang="nl-NL" b="1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3091" name="Text Box 28"/>
          <p:cNvSpPr txBox="1">
            <a:spLocks noChangeArrowheads="1"/>
          </p:cNvSpPr>
          <p:nvPr/>
        </p:nvSpPr>
        <p:spPr bwMode="auto">
          <a:xfrm>
            <a:off x="323850" y="2157413"/>
            <a:ext cx="206692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 b="1" i="1">
                <a:latin typeface="Calibri" panose="020F0502020204030204" pitchFamily="34" charset="0"/>
              </a:rPr>
              <a:t>Stap 1     Verkennen</a:t>
            </a:r>
            <a:endParaRPr lang="nl-NL" b="1" i="1">
              <a:latin typeface="Calibri" panose="020F0502020204030204" pitchFamily="34" charset="0"/>
            </a:endParaRPr>
          </a:p>
        </p:txBody>
      </p:sp>
      <p:sp>
        <p:nvSpPr>
          <p:cNvPr id="3092" name="Text Box 20"/>
          <p:cNvSpPr txBox="1">
            <a:spLocks noChangeArrowheads="1"/>
          </p:cNvSpPr>
          <p:nvPr/>
        </p:nvSpPr>
        <p:spPr bwMode="auto">
          <a:xfrm>
            <a:off x="323850" y="2582863"/>
            <a:ext cx="5043488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>
                <a:latin typeface="Calibri" panose="020F0502020204030204" pitchFamily="34" charset="0"/>
              </a:rPr>
              <a:t>In de eigenschap zie je de notatie ‘als en slechts als’.</a:t>
            </a:r>
            <a:endParaRPr lang="nl-NL">
              <a:latin typeface="Calibri" panose="020F0502020204030204" pitchFamily="34" charset="0"/>
            </a:endParaRPr>
          </a:p>
        </p:txBody>
      </p:sp>
      <p:sp>
        <p:nvSpPr>
          <p:cNvPr id="2" name="Text Box 21"/>
          <p:cNvSpPr txBox="1">
            <a:spLocks noChangeArrowheads="1"/>
          </p:cNvSpPr>
          <p:nvPr/>
        </p:nvSpPr>
        <p:spPr bwMode="auto">
          <a:xfrm>
            <a:off x="323850" y="3597275"/>
            <a:ext cx="85058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 b="1">
                <a:solidFill>
                  <a:srgbClr val="174691"/>
                </a:solidFill>
                <a:latin typeface="Calibri" panose="020F0502020204030204" pitchFamily="34" charset="0"/>
              </a:rPr>
              <a:t>Deel 1</a:t>
            </a:r>
            <a:r>
              <a:rPr lang="nl-BE">
                <a:latin typeface="Calibri" panose="020F0502020204030204" pitchFamily="34" charset="0"/>
              </a:rPr>
              <a:t>: als vierhoek ABCD een parallellogram is, dan zijn de overstaande zijden even lang.</a:t>
            </a:r>
            <a:endParaRPr lang="nl-NL">
              <a:latin typeface="Calibri" panose="020F0502020204030204" pitchFamily="34" charset="0"/>
            </a:endParaRPr>
          </a:p>
        </p:txBody>
      </p:sp>
      <p:sp>
        <p:nvSpPr>
          <p:cNvPr id="3090" name="Text Box 22"/>
          <p:cNvSpPr txBox="1">
            <a:spLocks noChangeArrowheads="1"/>
          </p:cNvSpPr>
          <p:nvPr/>
        </p:nvSpPr>
        <p:spPr bwMode="auto">
          <a:xfrm>
            <a:off x="323850" y="4111625"/>
            <a:ext cx="6734175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 b="1">
                <a:solidFill>
                  <a:srgbClr val="174691"/>
                </a:solidFill>
                <a:latin typeface="Calibri" panose="020F0502020204030204" pitchFamily="34" charset="0"/>
              </a:rPr>
              <a:t>Deel 2</a:t>
            </a:r>
            <a:r>
              <a:rPr lang="nl-BE">
                <a:latin typeface="Calibri" panose="020F0502020204030204" pitchFamily="34" charset="0"/>
              </a:rPr>
              <a:t>: als in een vierhoek ABCD de overstaande zijden even lang zijn, </a:t>
            </a:r>
            <a:br>
              <a:rPr lang="nl-BE">
                <a:latin typeface="Calibri" panose="020F0502020204030204" pitchFamily="34" charset="0"/>
              </a:rPr>
            </a:br>
            <a:r>
              <a:rPr lang="nl-BE">
                <a:latin typeface="Calibri" panose="020F0502020204030204" pitchFamily="34" charset="0"/>
              </a:rPr>
              <a:t>             dan is de vierhoek een parallellogram.</a:t>
            </a:r>
            <a:endParaRPr lang="nl-NL">
              <a:latin typeface="Calibri" panose="020F0502020204030204" pitchFamily="34" charset="0"/>
            </a:endParaRPr>
          </a:p>
        </p:txBody>
      </p:sp>
      <p:sp>
        <p:nvSpPr>
          <p:cNvPr id="3" name="Text Box 20"/>
          <p:cNvSpPr txBox="1">
            <a:spLocks noChangeArrowheads="1"/>
          </p:cNvSpPr>
          <p:nvPr/>
        </p:nvSpPr>
        <p:spPr bwMode="auto">
          <a:xfrm>
            <a:off x="323850" y="3105150"/>
            <a:ext cx="4916488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>
                <a:latin typeface="Calibri" panose="020F0502020204030204" pitchFamily="34" charset="0"/>
              </a:rPr>
              <a:t>Dit betekent dat het bewijs uit twee delen bestaat.</a:t>
            </a:r>
            <a:endParaRPr lang="nl-NL">
              <a:latin typeface="Calibri" panose="020F0502020204030204" pitchFamily="34" charset="0"/>
            </a:endParaRPr>
          </a:p>
        </p:txBody>
      </p:sp>
      <p:sp>
        <p:nvSpPr>
          <p:cNvPr id="4" name="Text Box 20"/>
          <p:cNvSpPr txBox="1">
            <a:spLocks noChangeArrowheads="1"/>
          </p:cNvSpPr>
          <p:nvPr/>
        </p:nvSpPr>
        <p:spPr bwMode="auto">
          <a:xfrm>
            <a:off x="323850" y="4914900"/>
            <a:ext cx="74517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>
                <a:latin typeface="Calibri" panose="020F0502020204030204" pitchFamily="34" charset="0"/>
              </a:rPr>
              <a:t>Je bewijst eerst deel 1 (in het leerwerkboek) en dan deel 2 (in het oefenboek).</a:t>
            </a:r>
            <a:endParaRPr lang="nl-NL">
              <a:latin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3" grpId="0" animBg="1"/>
      <p:bldP spid="3091" grpId="0"/>
      <p:bldP spid="3092" grpId="0"/>
      <p:bldP spid="2" grpId="0"/>
      <p:bldP spid="3090" grpId="0"/>
      <p:bldP spid="3" grpId="0"/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8" name="Group 6"/>
          <p:cNvGrpSpPr>
            <a:grpSpLocks/>
          </p:cNvGrpSpPr>
          <p:nvPr/>
        </p:nvGrpSpPr>
        <p:grpSpPr bwMode="auto">
          <a:xfrm>
            <a:off x="0" y="0"/>
            <a:ext cx="9144000" cy="1000125"/>
            <a:chOff x="0" y="0"/>
            <a:chExt cx="5760" cy="630"/>
          </a:xfrm>
        </p:grpSpPr>
        <p:sp>
          <p:nvSpPr>
            <p:cNvPr id="4115" name="Rectangle 2"/>
            <p:cNvSpPr txBox="1">
              <a:spLocks noChangeArrowheads="1"/>
            </p:cNvSpPr>
            <p:nvPr/>
          </p:nvSpPr>
          <p:spPr bwMode="auto">
            <a:xfrm>
              <a:off x="0" y="0"/>
              <a:ext cx="5760" cy="630"/>
            </a:xfrm>
            <a:prstGeom prst="rect">
              <a:avLst/>
            </a:prstGeom>
            <a:solidFill>
              <a:srgbClr val="C59C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nl-BE" sz="3600">
                  <a:solidFill>
                    <a:srgbClr val="174691"/>
                  </a:solidFill>
                  <a:latin typeface="Impact" panose="020B0806030902050204" pitchFamily="34" charset="0"/>
                </a:rPr>
                <a:t>          </a:t>
              </a:r>
              <a:r>
                <a:rPr lang="nl-BE" sz="3200">
                  <a:solidFill>
                    <a:srgbClr val="174691"/>
                  </a:solidFill>
                  <a:latin typeface="Impact" panose="020B0806030902050204" pitchFamily="34" charset="0"/>
                </a:rPr>
                <a:t>Bewijs: de eigenschappen van de zijden, hoeken</a:t>
              </a:r>
              <a:br>
                <a:rPr lang="nl-BE" sz="3200">
                  <a:solidFill>
                    <a:srgbClr val="174691"/>
                  </a:solidFill>
                  <a:latin typeface="Impact" panose="020B0806030902050204" pitchFamily="34" charset="0"/>
                </a:rPr>
              </a:br>
              <a:r>
                <a:rPr lang="nl-BE" sz="3200">
                  <a:solidFill>
                    <a:srgbClr val="174691"/>
                  </a:solidFill>
                  <a:latin typeface="Impact" panose="020B0806030902050204" pitchFamily="34" charset="0"/>
                </a:rPr>
                <a:t>         en diagonalen in een vierhoek</a:t>
              </a:r>
              <a:endParaRPr lang="nl-NL" sz="3200">
                <a:solidFill>
                  <a:srgbClr val="174691"/>
                </a:solidFill>
                <a:latin typeface="Impact" panose="020B0806030902050204" pitchFamily="34" charset="0"/>
              </a:endParaRPr>
            </a:p>
          </p:txBody>
        </p:sp>
        <p:sp>
          <p:nvSpPr>
            <p:cNvPr id="4116" name="Tekstvak 7"/>
            <p:cNvSpPr txBox="1">
              <a:spLocks noChangeArrowheads="1"/>
            </p:cNvSpPr>
            <p:nvPr/>
          </p:nvSpPr>
          <p:spPr bwMode="auto">
            <a:xfrm>
              <a:off x="0" y="0"/>
              <a:ext cx="585" cy="630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nl-BE" sz="3200">
                  <a:solidFill>
                    <a:srgbClr val="FCFDFE"/>
                  </a:solidFill>
                  <a:latin typeface="Impact" panose="020B0806030902050204" pitchFamily="34" charset="0"/>
                </a:rPr>
                <a:t>M38</a:t>
              </a:r>
              <a:endParaRPr lang="nl-BE" sz="3200">
                <a:latin typeface="Impact" panose="020B0806030902050204" pitchFamily="34" charset="0"/>
              </a:endParaRPr>
            </a:p>
          </p:txBody>
        </p:sp>
      </p:grpSp>
      <p:sp>
        <p:nvSpPr>
          <p:cNvPr id="25603" name="Text Box 3"/>
          <p:cNvSpPr txBox="1">
            <a:spLocks noChangeArrowheads="1"/>
          </p:cNvSpPr>
          <p:nvPr/>
        </p:nvSpPr>
        <p:spPr bwMode="auto">
          <a:xfrm>
            <a:off x="323850" y="1268413"/>
            <a:ext cx="8569325" cy="641350"/>
          </a:xfrm>
          <a:prstGeom prst="rect">
            <a:avLst/>
          </a:prstGeom>
          <a:solidFill>
            <a:srgbClr val="17469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 b="1">
                <a:solidFill>
                  <a:schemeClr val="bg1"/>
                </a:solidFill>
                <a:latin typeface="Calibri" panose="020F0502020204030204" pitchFamily="34" charset="0"/>
              </a:rPr>
              <a:t>Eigenschap (deel 1)    als vierhoek ABCD een parallellogram is, dan zijn de overstaande</a:t>
            </a:r>
            <a:br>
              <a:rPr lang="nl-BE" b="1">
                <a:solidFill>
                  <a:schemeClr val="bg1"/>
                </a:solidFill>
                <a:latin typeface="Calibri" panose="020F0502020204030204" pitchFamily="34" charset="0"/>
              </a:rPr>
            </a:br>
            <a:r>
              <a:rPr lang="nl-BE" b="1">
                <a:solidFill>
                  <a:schemeClr val="bg1"/>
                </a:solidFill>
                <a:latin typeface="Calibri" panose="020F0502020204030204" pitchFamily="34" charset="0"/>
              </a:rPr>
              <a:t>                                       zijden even lang.</a:t>
            </a:r>
            <a:endParaRPr lang="nl-NL" b="1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3" name="Text Box 15"/>
          <p:cNvSpPr txBox="1">
            <a:spLocks noChangeArrowheads="1"/>
          </p:cNvSpPr>
          <p:nvPr/>
        </p:nvSpPr>
        <p:spPr bwMode="auto">
          <a:xfrm>
            <a:off x="396875" y="2576513"/>
            <a:ext cx="755967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>
                <a:latin typeface="Calibri" panose="020F0502020204030204" pitchFamily="34" charset="0"/>
              </a:rPr>
              <a:t>Wat is gegeven? Noteer dit in symbolen. Duid dit in het groen aan op de figuur.</a:t>
            </a:r>
          </a:p>
        </p:txBody>
      </p:sp>
      <p:sp>
        <p:nvSpPr>
          <p:cNvPr id="5" name="Text Box 15"/>
          <p:cNvSpPr txBox="1">
            <a:spLocks noChangeArrowheads="1"/>
          </p:cNvSpPr>
          <p:nvPr/>
        </p:nvSpPr>
        <p:spPr bwMode="auto">
          <a:xfrm>
            <a:off x="404813" y="2936875"/>
            <a:ext cx="8078787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>
                <a:latin typeface="Calibri" panose="020F0502020204030204" pitchFamily="34" charset="0"/>
              </a:rPr>
              <a:t>Wat moet je bewijzen? Noteer dit in symbolen. Duid dit in het rood aan op de figuur.</a:t>
            </a:r>
            <a:endParaRPr lang="nl-NL">
              <a:latin typeface="Calibri" panose="020F0502020204030204" pitchFamily="34" charset="0"/>
            </a:endParaRPr>
          </a:p>
        </p:txBody>
      </p:sp>
      <p:sp>
        <p:nvSpPr>
          <p:cNvPr id="6" name="Text Box 15"/>
          <p:cNvSpPr txBox="1">
            <a:spLocks noChangeArrowheads="1"/>
          </p:cNvSpPr>
          <p:nvPr/>
        </p:nvSpPr>
        <p:spPr bwMode="auto">
          <a:xfrm>
            <a:off x="388938" y="3297238"/>
            <a:ext cx="4903787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>
                <a:latin typeface="Calibri" panose="020F0502020204030204" pitchFamily="34" charset="0"/>
              </a:rPr>
              <a:t>Hoe kun je bewijzen dat lijnstukken even lang zijn?</a:t>
            </a:r>
            <a:endParaRPr lang="nl-NL">
              <a:latin typeface="Calibri" panose="020F0502020204030204" pitchFamily="34" charset="0"/>
            </a:endParaRPr>
          </a:p>
        </p:txBody>
      </p:sp>
      <p:sp>
        <p:nvSpPr>
          <p:cNvPr id="8" name="Text Box 15"/>
          <p:cNvSpPr txBox="1">
            <a:spLocks noChangeArrowheads="1"/>
          </p:cNvSpPr>
          <p:nvPr/>
        </p:nvSpPr>
        <p:spPr bwMode="auto">
          <a:xfrm>
            <a:off x="395288" y="4656138"/>
            <a:ext cx="653732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>
                <a:latin typeface="Calibri" panose="020F0502020204030204" pitchFamily="34" charset="0"/>
              </a:rPr>
              <a:t>Welk congruentiekenmerk kun je gebruiken? Noteer de gelijkheden.</a:t>
            </a:r>
          </a:p>
        </p:txBody>
      </p:sp>
      <p:sp>
        <p:nvSpPr>
          <p:cNvPr id="9" name="Text Box 15"/>
          <p:cNvSpPr txBox="1">
            <a:spLocks noChangeArrowheads="1"/>
          </p:cNvSpPr>
          <p:nvPr/>
        </p:nvSpPr>
        <p:spPr bwMode="auto">
          <a:xfrm>
            <a:off x="401638" y="5016500"/>
            <a:ext cx="68040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>
                <a:latin typeface="Calibri" panose="020F0502020204030204" pitchFamily="34" charset="0"/>
              </a:rPr>
              <a:t>Is dit wat je moet bewijzen? Indien niet, welke stap moet je nog doen? </a:t>
            </a:r>
            <a:endParaRPr lang="nl-NL"/>
          </a:p>
        </p:txBody>
      </p:sp>
      <p:sp>
        <p:nvSpPr>
          <p:cNvPr id="2" name="Text Box 15"/>
          <p:cNvSpPr txBox="1">
            <a:spLocks noChangeArrowheads="1"/>
          </p:cNvSpPr>
          <p:nvPr/>
        </p:nvSpPr>
        <p:spPr bwMode="auto">
          <a:xfrm>
            <a:off x="395288" y="3656013"/>
            <a:ext cx="49720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>
                <a:latin typeface="Calibri" panose="020F0502020204030204" pitchFamily="34" charset="0"/>
              </a:rPr>
              <a:t>Hoe kun je twee congruente driehoeken bekomen?</a:t>
            </a:r>
            <a:endParaRPr lang="nl-NL">
              <a:latin typeface="Calibri" panose="020F0502020204030204" pitchFamily="34" charset="0"/>
            </a:endParaRPr>
          </a:p>
        </p:txBody>
      </p:sp>
      <p:sp>
        <p:nvSpPr>
          <p:cNvPr id="10" name="Text Box 15"/>
          <p:cNvSpPr txBox="1">
            <a:spLocks noChangeArrowheads="1"/>
          </p:cNvSpPr>
          <p:nvPr/>
        </p:nvSpPr>
        <p:spPr bwMode="auto">
          <a:xfrm>
            <a:off x="355600" y="5516563"/>
            <a:ext cx="155257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 b="1" i="1">
                <a:latin typeface="Calibri" panose="020F0502020204030204" pitchFamily="34" charset="0"/>
              </a:rPr>
              <a:t>Stap 3   Bewijs</a:t>
            </a:r>
            <a:endParaRPr lang="nl-NL" b="1" i="1">
              <a:latin typeface="Calibri" panose="020F0502020204030204" pitchFamily="34" charset="0"/>
            </a:endParaRPr>
          </a:p>
        </p:txBody>
      </p:sp>
      <p:sp>
        <p:nvSpPr>
          <p:cNvPr id="3082" name="AutoShape 7">
            <a:hlinkClick r:id="" action="ppaction://noaction" highlightClick="1"/>
            <a:hlinkHover r:id="rId2" action="ppaction://hlinkfile"/>
          </p:cNvPr>
          <p:cNvSpPr>
            <a:spLocks noChangeArrowheads="1"/>
          </p:cNvSpPr>
          <p:nvPr/>
        </p:nvSpPr>
        <p:spPr bwMode="auto">
          <a:xfrm>
            <a:off x="806450" y="6021388"/>
            <a:ext cx="719138" cy="647700"/>
          </a:xfrm>
          <a:prstGeom prst="actionButtonInformation">
            <a:avLst/>
          </a:prstGeom>
          <a:solidFill>
            <a:srgbClr val="EDB928"/>
          </a:solidFill>
          <a:ln w="25400">
            <a:solidFill>
              <a:srgbClr val="002C5E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nl-BE"/>
          </a:p>
        </p:txBody>
      </p:sp>
      <p:sp>
        <p:nvSpPr>
          <p:cNvPr id="4" name="Text Box 15"/>
          <p:cNvSpPr txBox="1">
            <a:spLocks noChangeArrowheads="1"/>
          </p:cNvSpPr>
          <p:nvPr/>
        </p:nvSpPr>
        <p:spPr bwMode="auto">
          <a:xfrm>
            <a:off x="395288" y="4017963"/>
            <a:ext cx="8080375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>
                <a:latin typeface="Calibri" panose="020F0502020204030204" pitchFamily="34" charset="0"/>
              </a:rPr>
              <a:t>Noteer en kleur de driehoeken waarvan je vermoedt dat ze congruent zijn, elk in een</a:t>
            </a:r>
            <a:br>
              <a:rPr lang="nl-BE">
                <a:latin typeface="Calibri" panose="020F0502020204030204" pitchFamily="34" charset="0"/>
              </a:rPr>
            </a:br>
            <a:r>
              <a:rPr lang="nl-BE">
                <a:latin typeface="Calibri" panose="020F0502020204030204" pitchFamily="34" charset="0"/>
              </a:rPr>
              <a:t>andere kleur</a:t>
            </a:r>
            <a:endParaRPr lang="nl-NL">
              <a:latin typeface="Calibri" panose="020F0502020204030204" pitchFamily="34" charset="0"/>
            </a:endParaRPr>
          </a:p>
        </p:txBody>
      </p:sp>
      <p:grpSp>
        <p:nvGrpSpPr>
          <p:cNvPr id="4119" name="Group 23"/>
          <p:cNvGrpSpPr>
            <a:grpSpLocks/>
          </p:cNvGrpSpPr>
          <p:nvPr/>
        </p:nvGrpSpPr>
        <p:grpSpPr bwMode="auto">
          <a:xfrm>
            <a:off x="357188" y="2144713"/>
            <a:ext cx="8607425" cy="4721225"/>
            <a:chOff x="225" y="1351"/>
            <a:chExt cx="5422" cy="2974"/>
          </a:xfrm>
        </p:grpSpPr>
        <p:sp>
          <p:nvSpPr>
            <p:cNvPr id="4113" name="Text Box 28"/>
            <p:cNvSpPr txBox="1">
              <a:spLocks noChangeArrowheads="1"/>
            </p:cNvSpPr>
            <p:nvPr/>
          </p:nvSpPr>
          <p:spPr bwMode="auto">
            <a:xfrm>
              <a:off x="225" y="1351"/>
              <a:ext cx="4427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nl-BE" b="1" i="1">
                  <a:latin typeface="Calibri" panose="020F0502020204030204" pitchFamily="34" charset="0"/>
                </a:rPr>
                <a:t>Stap 2     Analyseren: vooruitdenken – terugdenken – een plan maken     </a:t>
              </a:r>
              <a:endParaRPr lang="nl-NL" b="1" i="1">
                <a:latin typeface="Calibri" panose="020F0502020204030204" pitchFamily="34" charset="0"/>
              </a:endParaRPr>
            </a:p>
          </p:txBody>
        </p:sp>
        <p:pic>
          <p:nvPicPr>
            <p:cNvPr id="4118" name="Picture 22" descr="01a_parallellogram_overstaande_zijden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104" y="3338"/>
              <a:ext cx="1543" cy="98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3" grpId="0" animBg="1"/>
      <p:bldP spid="3" grpId="0"/>
      <p:bldP spid="5" grpId="0"/>
      <p:bldP spid="6" grpId="0"/>
      <p:bldP spid="8" grpId="0"/>
      <p:bldP spid="9" grpId="0"/>
      <p:bldP spid="2" grpId="0"/>
      <p:bldP spid="10" grpId="0"/>
      <p:bldP spid="3082" grpId="0" animBg="1"/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434" name="Group 6"/>
          <p:cNvGrpSpPr>
            <a:grpSpLocks/>
          </p:cNvGrpSpPr>
          <p:nvPr/>
        </p:nvGrpSpPr>
        <p:grpSpPr bwMode="auto">
          <a:xfrm>
            <a:off x="0" y="0"/>
            <a:ext cx="9144000" cy="1000125"/>
            <a:chOff x="0" y="0"/>
            <a:chExt cx="5760" cy="630"/>
          </a:xfrm>
        </p:grpSpPr>
        <p:sp>
          <p:nvSpPr>
            <p:cNvPr id="18435" name="Rectangle 2"/>
            <p:cNvSpPr txBox="1">
              <a:spLocks noChangeArrowheads="1"/>
            </p:cNvSpPr>
            <p:nvPr/>
          </p:nvSpPr>
          <p:spPr bwMode="auto">
            <a:xfrm>
              <a:off x="0" y="0"/>
              <a:ext cx="5760" cy="630"/>
            </a:xfrm>
            <a:prstGeom prst="rect">
              <a:avLst/>
            </a:prstGeom>
            <a:solidFill>
              <a:srgbClr val="C59C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nl-BE" sz="3600">
                  <a:solidFill>
                    <a:srgbClr val="174691"/>
                  </a:solidFill>
                  <a:latin typeface="Impact" panose="020B0806030902050204" pitchFamily="34" charset="0"/>
                </a:rPr>
                <a:t>          </a:t>
              </a:r>
              <a:r>
                <a:rPr lang="nl-BE" sz="3200">
                  <a:solidFill>
                    <a:srgbClr val="174691"/>
                  </a:solidFill>
                  <a:latin typeface="Impact" panose="020B0806030902050204" pitchFamily="34" charset="0"/>
                </a:rPr>
                <a:t>Bewijs: de eigenschappen van de zijden, hoeken</a:t>
              </a:r>
              <a:br>
                <a:rPr lang="nl-BE" sz="3200">
                  <a:solidFill>
                    <a:srgbClr val="174691"/>
                  </a:solidFill>
                  <a:latin typeface="Impact" panose="020B0806030902050204" pitchFamily="34" charset="0"/>
                </a:rPr>
              </a:br>
              <a:r>
                <a:rPr lang="nl-BE" sz="3200">
                  <a:solidFill>
                    <a:srgbClr val="174691"/>
                  </a:solidFill>
                  <a:latin typeface="Impact" panose="020B0806030902050204" pitchFamily="34" charset="0"/>
                </a:rPr>
                <a:t>         en diagonalen in een vierhoek</a:t>
              </a:r>
              <a:endParaRPr lang="nl-NL" sz="3200">
                <a:solidFill>
                  <a:srgbClr val="174691"/>
                </a:solidFill>
                <a:latin typeface="Impact" panose="020B0806030902050204" pitchFamily="34" charset="0"/>
              </a:endParaRPr>
            </a:p>
          </p:txBody>
        </p:sp>
        <p:sp>
          <p:nvSpPr>
            <p:cNvPr id="18436" name="Tekstvak 7"/>
            <p:cNvSpPr txBox="1">
              <a:spLocks noChangeArrowheads="1"/>
            </p:cNvSpPr>
            <p:nvPr/>
          </p:nvSpPr>
          <p:spPr bwMode="auto">
            <a:xfrm>
              <a:off x="0" y="0"/>
              <a:ext cx="585" cy="630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nl-BE" sz="3200">
                  <a:solidFill>
                    <a:srgbClr val="FCFDFE"/>
                  </a:solidFill>
                  <a:latin typeface="Impact" panose="020B0806030902050204" pitchFamily="34" charset="0"/>
                </a:rPr>
                <a:t>M38</a:t>
              </a:r>
              <a:endParaRPr lang="nl-BE" sz="3200">
                <a:latin typeface="Impact" panose="020B0806030902050204" pitchFamily="34" charset="0"/>
              </a:endParaRPr>
            </a:p>
          </p:txBody>
        </p:sp>
      </p:grpSp>
      <p:sp>
        <p:nvSpPr>
          <p:cNvPr id="25603" name="Text Box 3"/>
          <p:cNvSpPr txBox="1">
            <a:spLocks noChangeArrowheads="1"/>
          </p:cNvSpPr>
          <p:nvPr/>
        </p:nvSpPr>
        <p:spPr bwMode="auto">
          <a:xfrm>
            <a:off x="323850" y="1268413"/>
            <a:ext cx="8496300" cy="366712"/>
          </a:xfrm>
          <a:prstGeom prst="rect">
            <a:avLst/>
          </a:prstGeom>
          <a:solidFill>
            <a:srgbClr val="17469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 b="1">
                <a:solidFill>
                  <a:schemeClr val="bg1"/>
                </a:solidFill>
                <a:latin typeface="Calibri" panose="020F0502020204030204" pitchFamily="34" charset="0"/>
              </a:rPr>
              <a:t>Eigenschap    als vierhoek ABCD een ruit is, dan staan de diagonalen loodrecht op elkaar</a:t>
            </a:r>
            <a:endParaRPr lang="nl-NL" b="1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3091" name="Text Box 28"/>
          <p:cNvSpPr txBox="1">
            <a:spLocks noChangeArrowheads="1"/>
          </p:cNvSpPr>
          <p:nvPr/>
        </p:nvSpPr>
        <p:spPr bwMode="auto">
          <a:xfrm>
            <a:off x="323850" y="1916113"/>
            <a:ext cx="206692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 b="1" i="1">
                <a:latin typeface="Calibri" panose="020F0502020204030204" pitchFamily="34" charset="0"/>
              </a:rPr>
              <a:t>Stap 1     Verkennen</a:t>
            </a:r>
            <a:endParaRPr lang="nl-NL" b="1" i="1">
              <a:latin typeface="Calibri" panose="020F0502020204030204" pitchFamily="34" charset="0"/>
            </a:endParaRPr>
          </a:p>
        </p:txBody>
      </p:sp>
      <p:sp>
        <p:nvSpPr>
          <p:cNvPr id="3092" name="Text Box 20"/>
          <p:cNvSpPr txBox="1">
            <a:spLocks noChangeArrowheads="1"/>
          </p:cNvSpPr>
          <p:nvPr/>
        </p:nvSpPr>
        <p:spPr bwMode="auto">
          <a:xfrm>
            <a:off x="323850" y="2341563"/>
            <a:ext cx="5018088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>
                <a:solidFill>
                  <a:srgbClr val="174691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</a:t>
            </a:r>
            <a:r>
              <a:rPr lang="nl-BE">
                <a:latin typeface="Calibri" panose="020F0502020204030204" pitchFamily="34" charset="0"/>
                <a:sym typeface="Wingdings" panose="05000000000000000000" pitchFamily="2" charset="2"/>
              </a:rPr>
              <a:t> Welke meetkundige elementen komen er in voor?</a:t>
            </a:r>
            <a:endParaRPr lang="nl-NL">
              <a:latin typeface="Calibri" panose="020F0502020204030204" pitchFamily="34" charset="0"/>
            </a:endParaRPr>
          </a:p>
        </p:txBody>
      </p:sp>
      <p:sp>
        <p:nvSpPr>
          <p:cNvPr id="18440" name="Text Box 21"/>
          <p:cNvSpPr txBox="1">
            <a:spLocks noChangeArrowheads="1"/>
          </p:cNvSpPr>
          <p:nvPr/>
        </p:nvSpPr>
        <p:spPr bwMode="auto">
          <a:xfrm>
            <a:off x="323850" y="3355975"/>
            <a:ext cx="3646488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>
                <a:latin typeface="Calibri" panose="020F0502020204030204" pitchFamily="34" charset="0"/>
              </a:rPr>
              <a:t>Formuleer de omgekeerde bewering.</a:t>
            </a:r>
            <a:endParaRPr lang="nl-NL">
              <a:latin typeface="Calibri" panose="020F0502020204030204" pitchFamily="34" charset="0"/>
            </a:endParaRPr>
          </a:p>
        </p:txBody>
      </p:sp>
      <p:sp>
        <p:nvSpPr>
          <p:cNvPr id="18441" name="Text Box 22"/>
          <p:cNvSpPr txBox="1">
            <a:spLocks noChangeArrowheads="1"/>
          </p:cNvSpPr>
          <p:nvPr/>
        </p:nvSpPr>
        <p:spPr bwMode="auto">
          <a:xfrm>
            <a:off x="323850" y="3870325"/>
            <a:ext cx="8432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>
                <a:latin typeface="Calibri" panose="020F0502020204030204" pitchFamily="34" charset="0"/>
              </a:rPr>
              <a:t>Als in een vierhoek de diagonalen loodrecht op elkaar staan, dan is die vierhoek een ruit.</a:t>
            </a:r>
            <a:endParaRPr lang="nl-NL">
              <a:latin typeface="Calibri" panose="020F0502020204030204" pitchFamily="34" charset="0"/>
            </a:endParaRPr>
          </a:p>
        </p:txBody>
      </p:sp>
      <p:sp>
        <p:nvSpPr>
          <p:cNvPr id="2" name="Text Box 20"/>
          <p:cNvSpPr txBox="1">
            <a:spLocks noChangeArrowheads="1"/>
          </p:cNvSpPr>
          <p:nvPr/>
        </p:nvSpPr>
        <p:spPr bwMode="auto">
          <a:xfrm>
            <a:off x="323850" y="2863850"/>
            <a:ext cx="25749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>
                <a:solidFill>
                  <a:srgbClr val="174691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</a:t>
            </a:r>
            <a:r>
              <a:rPr lang="nl-BE">
                <a:latin typeface="Calibri" panose="020F0502020204030204" pitchFamily="34" charset="0"/>
                <a:sym typeface="Wingdings" panose="05000000000000000000" pitchFamily="2" charset="2"/>
              </a:rPr>
              <a:t> </a:t>
            </a:r>
            <a:r>
              <a:rPr lang="nl-BE">
                <a:latin typeface="Calibri" panose="020F0502020204030204" pitchFamily="34" charset="0"/>
              </a:rPr>
              <a:t>Wat wordt er beweerd?</a:t>
            </a:r>
            <a:endParaRPr lang="nl-NL">
              <a:latin typeface="Calibri" panose="020F0502020204030204" pitchFamily="34" charset="0"/>
            </a:endParaRPr>
          </a:p>
        </p:txBody>
      </p:sp>
      <p:sp>
        <p:nvSpPr>
          <p:cNvPr id="18443" name="Text Box 22"/>
          <p:cNvSpPr txBox="1">
            <a:spLocks noChangeArrowheads="1"/>
          </p:cNvSpPr>
          <p:nvPr/>
        </p:nvSpPr>
        <p:spPr bwMode="auto">
          <a:xfrm>
            <a:off x="323850" y="4376738"/>
            <a:ext cx="3354388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>
                <a:latin typeface="Calibri" panose="020F0502020204030204" pitchFamily="34" charset="0"/>
              </a:rPr>
              <a:t>Is deze bewering een eigenschap?</a:t>
            </a:r>
            <a:endParaRPr lang="nl-NL">
              <a:latin typeface="Calibri" panose="020F0502020204030204" pitchFamily="34" charset="0"/>
            </a:endParaRPr>
          </a:p>
        </p:txBody>
      </p:sp>
      <p:sp>
        <p:nvSpPr>
          <p:cNvPr id="18444" name="Text Box 22"/>
          <p:cNvSpPr txBox="1">
            <a:spLocks noChangeArrowheads="1"/>
          </p:cNvSpPr>
          <p:nvPr/>
        </p:nvSpPr>
        <p:spPr bwMode="auto">
          <a:xfrm>
            <a:off x="323850" y="4887913"/>
            <a:ext cx="79057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>
                <a:latin typeface="Calibri" panose="020F0502020204030204" pitchFamily="34" charset="0"/>
              </a:rPr>
              <a:t>Neen. </a:t>
            </a:r>
            <a:endParaRPr lang="nl-NL">
              <a:latin typeface="Calibri" panose="020F0502020204030204" pitchFamily="34" charset="0"/>
            </a:endParaRPr>
          </a:p>
        </p:txBody>
      </p:sp>
      <p:sp>
        <p:nvSpPr>
          <p:cNvPr id="18445" name="Text Box 22"/>
          <p:cNvSpPr txBox="1">
            <a:spLocks noChangeArrowheads="1"/>
          </p:cNvSpPr>
          <p:nvPr/>
        </p:nvSpPr>
        <p:spPr bwMode="auto">
          <a:xfrm>
            <a:off x="323850" y="5429250"/>
            <a:ext cx="78454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>
                <a:latin typeface="Calibri" panose="020F0502020204030204" pitchFamily="34" charset="0"/>
              </a:rPr>
              <a:t>Bij een vlieger staan de diagonalen loodrecht op elkaar en een vlieger is geen ruit. </a:t>
            </a:r>
            <a:endParaRPr lang="nl-NL">
              <a:latin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3" grpId="0" animBg="1"/>
      <p:bldP spid="3091" grpId="0"/>
      <p:bldP spid="3092" grpId="0"/>
      <p:bldP spid="18440" grpId="0"/>
      <p:bldP spid="18441" grpId="0"/>
      <p:bldP spid="2" grpId="0"/>
      <p:bldP spid="18443" grpId="0"/>
      <p:bldP spid="18444" grpId="0"/>
      <p:bldP spid="1844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2" name="Group 6"/>
          <p:cNvGrpSpPr>
            <a:grpSpLocks/>
          </p:cNvGrpSpPr>
          <p:nvPr/>
        </p:nvGrpSpPr>
        <p:grpSpPr bwMode="auto">
          <a:xfrm>
            <a:off x="0" y="0"/>
            <a:ext cx="9144000" cy="1000125"/>
            <a:chOff x="0" y="0"/>
            <a:chExt cx="5760" cy="630"/>
          </a:xfrm>
        </p:grpSpPr>
        <p:sp>
          <p:nvSpPr>
            <p:cNvPr id="5137" name="Rectangle 2"/>
            <p:cNvSpPr txBox="1">
              <a:spLocks noChangeArrowheads="1"/>
            </p:cNvSpPr>
            <p:nvPr/>
          </p:nvSpPr>
          <p:spPr bwMode="auto">
            <a:xfrm>
              <a:off x="0" y="0"/>
              <a:ext cx="5760" cy="630"/>
            </a:xfrm>
            <a:prstGeom prst="rect">
              <a:avLst/>
            </a:prstGeom>
            <a:solidFill>
              <a:srgbClr val="C59C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nl-BE" sz="3600">
                  <a:solidFill>
                    <a:srgbClr val="174691"/>
                  </a:solidFill>
                  <a:latin typeface="Impact" panose="020B0806030902050204" pitchFamily="34" charset="0"/>
                </a:rPr>
                <a:t>          </a:t>
              </a:r>
              <a:r>
                <a:rPr lang="nl-BE" sz="3200">
                  <a:solidFill>
                    <a:srgbClr val="174691"/>
                  </a:solidFill>
                  <a:latin typeface="Impact" panose="020B0806030902050204" pitchFamily="34" charset="0"/>
                </a:rPr>
                <a:t>Bewijs: de eigenschappen van de zijden, hoeken</a:t>
              </a:r>
              <a:br>
                <a:rPr lang="nl-BE" sz="3200">
                  <a:solidFill>
                    <a:srgbClr val="174691"/>
                  </a:solidFill>
                  <a:latin typeface="Impact" panose="020B0806030902050204" pitchFamily="34" charset="0"/>
                </a:rPr>
              </a:br>
              <a:r>
                <a:rPr lang="nl-BE" sz="3200">
                  <a:solidFill>
                    <a:srgbClr val="174691"/>
                  </a:solidFill>
                  <a:latin typeface="Impact" panose="020B0806030902050204" pitchFamily="34" charset="0"/>
                </a:rPr>
                <a:t>         en diagonalen in een vierhoek</a:t>
              </a:r>
              <a:endParaRPr lang="nl-NL" sz="3200">
                <a:solidFill>
                  <a:srgbClr val="174691"/>
                </a:solidFill>
                <a:latin typeface="Impact" panose="020B0806030902050204" pitchFamily="34" charset="0"/>
              </a:endParaRPr>
            </a:p>
          </p:txBody>
        </p:sp>
        <p:sp>
          <p:nvSpPr>
            <p:cNvPr id="5138" name="Tekstvak 7"/>
            <p:cNvSpPr txBox="1">
              <a:spLocks noChangeArrowheads="1"/>
            </p:cNvSpPr>
            <p:nvPr/>
          </p:nvSpPr>
          <p:spPr bwMode="auto">
            <a:xfrm>
              <a:off x="0" y="0"/>
              <a:ext cx="585" cy="630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nl-BE" sz="3200">
                  <a:solidFill>
                    <a:srgbClr val="FCFDFE"/>
                  </a:solidFill>
                  <a:latin typeface="Impact" panose="020B0806030902050204" pitchFamily="34" charset="0"/>
                </a:rPr>
                <a:t>M38</a:t>
              </a:r>
              <a:endParaRPr lang="nl-BE" sz="3200">
                <a:latin typeface="Impact" panose="020B0806030902050204" pitchFamily="34" charset="0"/>
              </a:endParaRPr>
            </a:p>
          </p:txBody>
        </p:sp>
      </p:grpSp>
      <p:sp>
        <p:nvSpPr>
          <p:cNvPr id="25603" name="Text Box 3"/>
          <p:cNvSpPr txBox="1">
            <a:spLocks noChangeArrowheads="1"/>
          </p:cNvSpPr>
          <p:nvPr/>
        </p:nvSpPr>
        <p:spPr bwMode="auto">
          <a:xfrm>
            <a:off x="323850" y="1268413"/>
            <a:ext cx="8496300" cy="366712"/>
          </a:xfrm>
          <a:prstGeom prst="rect">
            <a:avLst/>
          </a:prstGeom>
          <a:solidFill>
            <a:srgbClr val="17469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 b="1">
                <a:solidFill>
                  <a:schemeClr val="bg1"/>
                </a:solidFill>
                <a:latin typeface="Calibri" panose="020F0502020204030204" pitchFamily="34" charset="0"/>
              </a:rPr>
              <a:t>Eigenschap    als vierhoek ABCD een ruit is, dan staan de diagonalen loodrecht op elkaar</a:t>
            </a:r>
            <a:endParaRPr lang="nl-NL" b="1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3" name="Text Box 15"/>
          <p:cNvSpPr txBox="1">
            <a:spLocks noChangeArrowheads="1"/>
          </p:cNvSpPr>
          <p:nvPr/>
        </p:nvSpPr>
        <p:spPr bwMode="auto">
          <a:xfrm>
            <a:off x="396875" y="2276475"/>
            <a:ext cx="1760538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>
                <a:latin typeface="Calibri" panose="020F0502020204030204" pitchFamily="34" charset="0"/>
              </a:rPr>
              <a:t>Wat is gegeven? </a:t>
            </a:r>
          </a:p>
        </p:txBody>
      </p:sp>
      <p:sp>
        <p:nvSpPr>
          <p:cNvPr id="5" name="Text Box 15"/>
          <p:cNvSpPr txBox="1">
            <a:spLocks noChangeArrowheads="1"/>
          </p:cNvSpPr>
          <p:nvPr/>
        </p:nvSpPr>
        <p:spPr bwMode="auto">
          <a:xfrm>
            <a:off x="404813" y="2636838"/>
            <a:ext cx="6192837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>
                <a:latin typeface="Calibri" panose="020F0502020204030204" pitchFamily="34" charset="0"/>
              </a:rPr>
              <a:t>Wat leer je uit de definitie van een ruit? Noteer dit in symbolen. </a:t>
            </a:r>
          </a:p>
          <a:p>
            <a:pPr eaLnBrk="1" hangingPunct="1"/>
            <a:r>
              <a:rPr lang="nl-BE">
                <a:latin typeface="Calibri" panose="020F0502020204030204" pitchFamily="34" charset="0"/>
              </a:rPr>
              <a:t>Duid het gegeven in het groen aan op de tekening.</a:t>
            </a:r>
            <a:endParaRPr lang="nl-NL">
              <a:latin typeface="Calibri" panose="020F0502020204030204" pitchFamily="34" charset="0"/>
            </a:endParaRPr>
          </a:p>
        </p:txBody>
      </p:sp>
      <p:sp>
        <p:nvSpPr>
          <p:cNvPr id="8" name="Text Box 15"/>
          <p:cNvSpPr txBox="1">
            <a:spLocks noChangeArrowheads="1"/>
          </p:cNvSpPr>
          <p:nvPr/>
        </p:nvSpPr>
        <p:spPr bwMode="auto">
          <a:xfrm>
            <a:off x="395288" y="4319588"/>
            <a:ext cx="314642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>
                <a:latin typeface="Calibri" panose="020F0502020204030204" pitchFamily="34" charset="0"/>
              </a:rPr>
              <a:t>Op welke rechte ligt het punt A.</a:t>
            </a:r>
          </a:p>
        </p:txBody>
      </p:sp>
      <p:sp>
        <p:nvSpPr>
          <p:cNvPr id="9" name="Text Box 15"/>
          <p:cNvSpPr txBox="1">
            <a:spLocks noChangeArrowheads="1"/>
          </p:cNvSpPr>
          <p:nvPr/>
        </p:nvSpPr>
        <p:spPr bwMode="auto">
          <a:xfrm>
            <a:off x="401638" y="4689475"/>
            <a:ext cx="62833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>
                <a:latin typeface="Calibri" panose="020F0502020204030204" pitchFamily="34" charset="0"/>
              </a:rPr>
              <a:t>Hoeveel rechten kun je tekenen door twee verschillende punten?</a:t>
            </a:r>
            <a:endParaRPr lang="nl-NL"/>
          </a:p>
        </p:txBody>
      </p:sp>
      <p:sp>
        <p:nvSpPr>
          <p:cNvPr id="6" name="Text Box 15"/>
          <p:cNvSpPr txBox="1">
            <a:spLocks noChangeArrowheads="1"/>
          </p:cNvSpPr>
          <p:nvPr/>
        </p:nvSpPr>
        <p:spPr bwMode="auto">
          <a:xfrm>
            <a:off x="395288" y="3286125"/>
            <a:ext cx="5026025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>
                <a:latin typeface="Calibri" panose="020F0502020204030204" pitchFamily="34" charset="0"/>
              </a:rPr>
              <a:t>Wat moet je bewijzen? Noteer dit in symbolen. </a:t>
            </a:r>
          </a:p>
          <a:p>
            <a:pPr eaLnBrk="1" hangingPunct="1"/>
            <a:r>
              <a:rPr lang="nl-BE">
                <a:latin typeface="Calibri" panose="020F0502020204030204" pitchFamily="34" charset="0"/>
              </a:rPr>
              <a:t>Duid het te bewijzen in het rood aan op de tekening</a:t>
            </a:r>
            <a:endParaRPr lang="nl-NL">
              <a:latin typeface="Calibri" panose="020F0502020204030204" pitchFamily="34" charset="0"/>
            </a:endParaRPr>
          </a:p>
        </p:txBody>
      </p:sp>
      <p:sp>
        <p:nvSpPr>
          <p:cNvPr id="10" name="Text Box 15"/>
          <p:cNvSpPr txBox="1">
            <a:spLocks noChangeArrowheads="1"/>
          </p:cNvSpPr>
          <p:nvPr/>
        </p:nvSpPr>
        <p:spPr bwMode="auto">
          <a:xfrm>
            <a:off x="355600" y="5589588"/>
            <a:ext cx="155257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 b="1" i="1">
                <a:latin typeface="Calibri" panose="020F0502020204030204" pitchFamily="34" charset="0"/>
              </a:rPr>
              <a:t>Stap 3   Bewijs</a:t>
            </a:r>
            <a:endParaRPr lang="nl-NL" b="1" i="1">
              <a:latin typeface="Calibri" panose="020F0502020204030204" pitchFamily="34" charset="0"/>
            </a:endParaRPr>
          </a:p>
        </p:txBody>
      </p:sp>
      <p:sp>
        <p:nvSpPr>
          <p:cNvPr id="2" name="Text Box 15"/>
          <p:cNvSpPr txBox="1">
            <a:spLocks noChangeArrowheads="1"/>
          </p:cNvSpPr>
          <p:nvPr/>
        </p:nvSpPr>
        <p:spPr bwMode="auto">
          <a:xfrm>
            <a:off x="395288" y="3944938"/>
            <a:ext cx="625157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>
                <a:latin typeface="Calibri" panose="020F0502020204030204" pitchFamily="34" charset="0"/>
              </a:rPr>
              <a:t>Hoe liggen de punten A en C ten opzichte van de punten B en D? </a:t>
            </a:r>
          </a:p>
        </p:txBody>
      </p:sp>
      <p:sp>
        <p:nvSpPr>
          <p:cNvPr id="4" name="Text Box 15"/>
          <p:cNvSpPr txBox="1">
            <a:spLocks noChangeArrowheads="1"/>
          </p:cNvSpPr>
          <p:nvPr/>
        </p:nvSpPr>
        <p:spPr bwMode="auto">
          <a:xfrm>
            <a:off x="414338" y="5068888"/>
            <a:ext cx="6691312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>
                <a:latin typeface="Calibri" panose="020F0502020204030204" pitchFamily="34" charset="0"/>
              </a:rPr>
              <a:t>Wat is de onderlinge ligging van [AC] en [BD]? Noteer dit in symbolen.</a:t>
            </a:r>
            <a:endParaRPr lang="nl-NL"/>
          </a:p>
        </p:txBody>
      </p:sp>
      <p:sp>
        <p:nvSpPr>
          <p:cNvPr id="18447" name="Text Box 28"/>
          <p:cNvSpPr txBox="1">
            <a:spLocks noChangeArrowheads="1"/>
          </p:cNvSpPr>
          <p:nvPr/>
        </p:nvSpPr>
        <p:spPr bwMode="auto">
          <a:xfrm>
            <a:off x="357188" y="1897063"/>
            <a:ext cx="7027862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 b="1" i="1">
                <a:latin typeface="Calibri" panose="020F0502020204030204" pitchFamily="34" charset="0"/>
              </a:rPr>
              <a:t>Stap 2     Analyseren: vooruitdenken – terugdenken – een plan maken     </a:t>
            </a:r>
            <a:endParaRPr lang="nl-NL" b="1" i="1">
              <a:latin typeface="Calibri" panose="020F0502020204030204" pitchFamily="34" charset="0"/>
            </a:endParaRPr>
          </a:p>
        </p:txBody>
      </p:sp>
      <p:pic>
        <p:nvPicPr>
          <p:cNvPr id="5140" name="Picture 20" descr="02a_ruit_diagonalen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81850" y="4508500"/>
            <a:ext cx="1711325" cy="22336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5143" name="Group 23"/>
          <p:cNvGrpSpPr>
            <a:grpSpLocks/>
          </p:cNvGrpSpPr>
          <p:nvPr/>
        </p:nvGrpSpPr>
        <p:grpSpPr bwMode="auto">
          <a:xfrm>
            <a:off x="4464050" y="6092825"/>
            <a:ext cx="2555875" cy="647700"/>
            <a:chOff x="2291" y="3838"/>
            <a:chExt cx="1610" cy="408"/>
          </a:xfrm>
        </p:grpSpPr>
        <p:sp>
          <p:nvSpPr>
            <p:cNvPr id="7" name="AutoShape 7">
              <a:hlinkClick r:id="" action="ppaction://noaction" highlightClick="1"/>
              <a:hlinkHover r:id="rId3" action="ppaction://hlinkfile"/>
            </p:cNvPr>
            <p:cNvSpPr>
              <a:spLocks noChangeArrowheads="1"/>
            </p:cNvSpPr>
            <p:nvPr/>
          </p:nvSpPr>
          <p:spPr bwMode="auto">
            <a:xfrm>
              <a:off x="2291" y="3838"/>
              <a:ext cx="453" cy="408"/>
            </a:xfrm>
            <a:prstGeom prst="actionButtonInformation">
              <a:avLst/>
            </a:prstGeom>
            <a:solidFill>
              <a:srgbClr val="EDB928"/>
            </a:solidFill>
            <a:ln w="25400">
              <a:solidFill>
                <a:srgbClr val="002C5E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nl-BE"/>
            </a:p>
          </p:txBody>
        </p:sp>
        <p:sp>
          <p:nvSpPr>
            <p:cNvPr id="5142" name="Text Box 22"/>
            <p:cNvSpPr txBox="1">
              <a:spLocks noChangeArrowheads="1"/>
            </p:cNvSpPr>
            <p:nvPr/>
          </p:nvSpPr>
          <p:spPr bwMode="auto">
            <a:xfrm>
              <a:off x="2789" y="3928"/>
              <a:ext cx="111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BE">
                  <a:latin typeface="Calibri" panose="020F0502020204030204" pitchFamily="34" charset="0"/>
                </a:rPr>
                <a:t>(via congruentie)</a:t>
              </a:r>
              <a:endParaRPr lang="nl-NL">
                <a:latin typeface="Calibri" panose="020F0502020204030204" pitchFamily="34" charset="0"/>
              </a:endParaRPr>
            </a:p>
          </p:txBody>
        </p:sp>
      </p:grpSp>
      <p:grpSp>
        <p:nvGrpSpPr>
          <p:cNvPr id="5146" name="Group 26"/>
          <p:cNvGrpSpPr>
            <a:grpSpLocks/>
          </p:cNvGrpSpPr>
          <p:nvPr/>
        </p:nvGrpSpPr>
        <p:grpSpPr bwMode="auto">
          <a:xfrm>
            <a:off x="806450" y="6094413"/>
            <a:ext cx="2719388" cy="647700"/>
            <a:chOff x="508" y="3839"/>
            <a:chExt cx="1713" cy="408"/>
          </a:xfrm>
        </p:grpSpPr>
        <p:sp>
          <p:nvSpPr>
            <p:cNvPr id="3082" name="AutoShape 7">
              <a:hlinkClick r:id="" action="ppaction://noaction" highlightClick="1"/>
              <a:hlinkHover r:id="rId4" action="ppaction://hlinkfile"/>
            </p:cNvPr>
            <p:cNvSpPr>
              <a:spLocks noChangeArrowheads="1"/>
            </p:cNvSpPr>
            <p:nvPr/>
          </p:nvSpPr>
          <p:spPr bwMode="auto">
            <a:xfrm>
              <a:off x="508" y="3839"/>
              <a:ext cx="453" cy="408"/>
            </a:xfrm>
            <a:prstGeom prst="actionButtonInformation">
              <a:avLst/>
            </a:prstGeom>
            <a:solidFill>
              <a:srgbClr val="EDB928"/>
            </a:solidFill>
            <a:ln w="25400">
              <a:solidFill>
                <a:srgbClr val="002C5E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nl-BE"/>
            </a:p>
          </p:txBody>
        </p:sp>
        <p:sp>
          <p:nvSpPr>
            <p:cNvPr id="5145" name="Rectangle 25"/>
            <p:cNvSpPr>
              <a:spLocks noChangeArrowheads="1"/>
            </p:cNvSpPr>
            <p:nvPr/>
          </p:nvSpPr>
          <p:spPr bwMode="auto">
            <a:xfrm>
              <a:off x="975" y="3925"/>
              <a:ext cx="124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BE">
                  <a:latin typeface="Calibri" panose="020F0502020204030204" pitchFamily="34" charset="0"/>
                </a:rPr>
                <a:t>(via middelloodlijn)</a:t>
              </a:r>
              <a:endParaRPr lang="nl-NL">
                <a:latin typeface="Calibri" panose="020F0502020204030204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3" grpId="0" animBg="1"/>
      <p:bldP spid="3" grpId="0"/>
      <p:bldP spid="5" grpId="0"/>
      <p:bldP spid="8" grpId="0"/>
      <p:bldP spid="9" grpId="0"/>
      <p:bldP spid="6" grpId="0"/>
      <p:bldP spid="10" grpId="0"/>
      <p:bldP spid="2" grpId="0"/>
      <p:bldP spid="4" grpId="0"/>
      <p:bldP spid="18447" grpId="0"/>
    </p:bldLst>
  </p:timing>
</p:sld>
</file>

<file path=ppt/theme/theme1.xml><?xml version="1.0" encoding="utf-8"?>
<a:theme xmlns:a="http://schemas.openxmlformats.org/drawingml/2006/main" name="Standaardontwerp">
  <a:themeElements>
    <a:clrScheme name="Standaardontwerp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ardontwerp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ardontwerp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2401</TotalTime>
  <Words>508</Words>
  <Application>Microsoft Office PowerPoint</Application>
  <PresentationFormat>Diavoorstelling (4:3)</PresentationFormat>
  <Paragraphs>66</Paragraphs>
  <Slides>5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5</vt:i4>
      </vt:variant>
      <vt:variant>
        <vt:lpstr>Thema</vt:lpstr>
      </vt:variant>
      <vt:variant>
        <vt:i4>1</vt:i4>
      </vt:variant>
      <vt:variant>
        <vt:lpstr>Diatitels</vt:lpstr>
      </vt:variant>
      <vt:variant>
        <vt:i4>5</vt:i4>
      </vt:variant>
    </vt:vector>
  </HeadingPairs>
  <TitlesOfParts>
    <vt:vector size="11" baseType="lpstr">
      <vt:lpstr>Arial</vt:lpstr>
      <vt:lpstr>Calibri</vt:lpstr>
      <vt:lpstr>Comic Sans MS</vt:lpstr>
      <vt:lpstr>Impact</vt:lpstr>
      <vt:lpstr>Wingdings</vt:lpstr>
      <vt:lpstr>Standaardontwerp</vt:lpstr>
      <vt:lpstr>       Bewijs: de eigenschappen van de        zijden, hoeken en diagonalen in         een vierhoek</vt:lpstr>
      <vt:lpstr>PowerPoint-presentatie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Evenredigheden</dc:title>
  <dc:creator>Snijers André</dc:creator>
  <cp:lastModifiedBy>andre snijers</cp:lastModifiedBy>
  <cp:revision>88</cp:revision>
  <dcterms:created xsi:type="dcterms:W3CDTF">2009-11-24T15:08:55Z</dcterms:created>
  <dcterms:modified xsi:type="dcterms:W3CDTF">2013-12-08T15:55:30Z</dcterms:modified>
</cp:coreProperties>
</file>