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34"/>
  </p:notesMasterIdLst>
  <p:sldIdLst>
    <p:sldId id="272" r:id="rId5"/>
    <p:sldId id="384" r:id="rId6"/>
    <p:sldId id="405" r:id="rId7"/>
    <p:sldId id="406" r:id="rId8"/>
    <p:sldId id="273" r:id="rId9"/>
    <p:sldId id="275" r:id="rId10"/>
    <p:sldId id="276" r:id="rId11"/>
    <p:sldId id="389" r:id="rId12"/>
    <p:sldId id="404" r:id="rId13"/>
    <p:sldId id="403" r:id="rId14"/>
    <p:sldId id="390" r:id="rId15"/>
    <p:sldId id="401" r:id="rId16"/>
    <p:sldId id="402" r:id="rId17"/>
    <p:sldId id="280" r:id="rId18"/>
    <p:sldId id="277" r:id="rId19"/>
    <p:sldId id="278" r:id="rId20"/>
    <p:sldId id="395" r:id="rId21"/>
    <p:sldId id="397" r:id="rId22"/>
    <p:sldId id="398" r:id="rId23"/>
    <p:sldId id="396" r:id="rId24"/>
    <p:sldId id="383" r:id="rId25"/>
    <p:sldId id="382" r:id="rId26"/>
    <p:sldId id="411" r:id="rId27"/>
    <p:sldId id="407" r:id="rId28"/>
    <p:sldId id="408" r:id="rId29"/>
    <p:sldId id="413" r:id="rId30"/>
    <p:sldId id="410" r:id="rId31"/>
    <p:sldId id="409" r:id="rId32"/>
    <p:sldId id="415" r:id="rId3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616D"/>
    <a:srgbClr val="B6BE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5" autoAdjust="0"/>
    <p:restoredTop sz="89146" autoAdjust="0"/>
  </p:normalViewPr>
  <p:slideViewPr>
    <p:cSldViewPr snapToGrid="0" snapToObjects="1">
      <p:cViewPr>
        <p:scale>
          <a:sx n="120" d="100"/>
          <a:sy n="120" d="100"/>
        </p:scale>
        <p:origin x="-420" y="-492"/>
      </p:cViewPr>
      <p:guideLst>
        <p:guide orient="horz" pos="179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033FD-C02F-154D-8781-76A2A79AFB80}" type="datetimeFigureOut">
              <a:rPr lang="nl-NL" smtClean="0"/>
              <a:pPr/>
              <a:t>1-9-2015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B6637-5E79-884D-B193-4E4F0D7989F1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0929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B6637-5E79-884D-B193-4E4F0D7989F1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863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PELCK_P11_0001_PPT-template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27777" cy="380939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533" y="4012567"/>
            <a:ext cx="5672026" cy="1519325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612" y="380693"/>
            <a:ext cx="5313458" cy="16217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pic>
        <p:nvPicPr>
          <p:cNvPr id="11" name="Afbeelding 10" descr="PELCK_P11_0001_PPT-template-2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0"/>
          <a:stretch/>
        </p:blipFill>
        <p:spPr>
          <a:xfrm>
            <a:off x="6287534" y="4137958"/>
            <a:ext cx="2872047" cy="159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2849563"/>
            <a:ext cx="9144000" cy="2865437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912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579" y="2679159"/>
            <a:ext cx="7264236" cy="1225021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71579" y="160797"/>
            <a:ext cx="1732028" cy="2379203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4"/>
          </p:nvPr>
        </p:nvSpPr>
        <p:spPr>
          <a:xfrm>
            <a:off x="2006888" y="160797"/>
            <a:ext cx="1732028" cy="2379203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afbeelding 4"/>
          <p:cNvSpPr>
            <a:spLocks noGrp="1"/>
          </p:cNvSpPr>
          <p:nvPr>
            <p:ph type="pic" sz="quarter" idx="15"/>
          </p:nvPr>
        </p:nvSpPr>
        <p:spPr>
          <a:xfrm>
            <a:off x="3845623" y="160797"/>
            <a:ext cx="1732028" cy="2379203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afbeelding 4"/>
          <p:cNvSpPr>
            <a:spLocks noGrp="1"/>
          </p:cNvSpPr>
          <p:nvPr>
            <p:ph type="pic" sz="quarter" idx="16"/>
          </p:nvPr>
        </p:nvSpPr>
        <p:spPr>
          <a:xfrm>
            <a:off x="5703787" y="160797"/>
            <a:ext cx="1732028" cy="2379203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4338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579" y="3505045"/>
            <a:ext cx="7264236" cy="1225021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71579" y="160797"/>
            <a:ext cx="2317252" cy="3183097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4"/>
          </p:nvPr>
        </p:nvSpPr>
        <p:spPr>
          <a:xfrm>
            <a:off x="2637979" y="160797"/>
            <a:ext cx="2317252" cy="3183097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afbeelding 4"/>
          <p:cNvSpPr>
            <a:spLocks noGrp="1"/>
          </p:cNvSpPr>
          <p:nvPr>
            <p:ph type="pic" sz="quarter" idx="15"/>
          </p:nvPr>
        </p:nvSpPr>
        <p:spPr>
          <a:xfrm>
            <a:off x="5118563" y="160797"/>
            <a:ext cx="2317252" cy="3183097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568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3133" y="4257801"/>
            <a:ext cx="5866798" cy="122502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3093133" y="160796"/>
            <a:ext cx="2878402" cy="3953921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4"/>
          </p:nvPr>
        </p:nvSpPr>
        <p:spPr>
          <a:xfrm>
            <a:off x="6081530" y="160796"/>
            <a:ext cx="2878402" cy="3953921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5424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71579" y="160797"/>
            <a:ext cx="1732028" cy="2379203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4"/>
          </p:nvPr>
        </p:nvSpPr>
        <p:spPr>
          <a:xfrm>
            <a:off x="2006888" y="160797"/>
            <a:ext cx="1732028" cy="2379203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afbeelding 4"/>
          <p:cNvSpPr>
            <a:spLocks noGrp="1"/>
          </p:cNvSpPr>
          <p:nvPr>
            <p:ph type="pic" sz="quarter" idx="15"/>
          </p:nvPr>
        </p:nvSpPr>
        <p:spPr>
          <a:xfrm>
            <a:off x="3845623" y="160797"/>
            <a:ext cx="1732028" cy="2379203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afbeelding 4"/>
          <p:cNvSpPr>
            <a:spLocks noGrp="1"/>
          </p:cNvSpPr>
          <p:nvPr>
            <p:ph type="pic" sz="quarter" idx="16"/>
          </p:nvPr>
        </p:nvSpPr>
        <p:spPr>
          <a:xfrm>
            <a:off x="5703787" y="160797"/>
            <a:ext cx="1732028" cy="2379203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abel 3"/>
          <p:cNvSpPr>
            <a:spLocks noGrp="1"/>
          </p:cNvSpPr>
          <p:nvPr>
            <p:ph type="tbl" sz="quarter" idx="17"/>
          </p:nvPr>
        </p:nvSpPr>
        <p:spPr>
          <a:xfrm>
            <a:off x="171544" y="2718989"/>
            <a:ext cx="7264271" cy="1620827"/>
          </a:xfrm>
        </p:spPr>
        <p:txBody>
          <a:bodyPr/>
          <a:lstStyle/>
          <a:p>
            <a:r>
              <a:rPr lang="nl-NL" dirty="0" smtClean="0"/>
              <a:t>Klik op het pictogram als u een tabel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977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3702" y="228865"/>
            <a:ext cx="3973097" cy="952500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715000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1"/>
          </p:nvPr>
        </p:nvSpPr>
        <p:spPr>
          <a:xfrm>
            <a:off x="4713288" y="1339850"/>
            <a:ext cx="3973512" cy="40830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0858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715000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5" name="Tijdelijke aanduiding voor afbeelding 3"/>
          <p:cNvSpPr>
            <a:spLocks noGrp="1"/>
          </p:cNvSpPr>
          <p:nvPr>
            <p:ph type="pic" sz="quarter" idx="11"/>
          </p:nvPr>
        </p:nvSpPr>
        <p:spPr>
          <a:xfrm>
            <a:off x="4574905" y="0"/>
            <a:ext cx="4572000" cy="5715000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7745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715000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5" name="Tijdelijke aanduiding voor afbeelding 3"/>
          <p:cNvSpPr>
            <a:spLocks noGrp="1"/>
          </p:cNvSpPr>
          <p:nvPr>
            <p:ph type="pic" sz="quarter" idx="11"/>
          </p:nvPr>
        </p:nvSpPr>
        <p:spPr>
          <a:xfrm>
            <a:off x="4574905" y="0"/>
            <a:ext cx="4572000" cy="5715000"/>
          </a:xfrm>
        </p:spPr>
        <p:txBody>
          <a:bodyPr/>
          <a:lstStyle/>
          <a:p>
            <a:r>
              <a:rPr lang="nl-NL" dirty="0" smtClean="0"/>
              <a:t>Klik op het pictogram als u een afbeelding wilt toevoegen</a:t>
            </a:r>
            <a:endParaRPr lang="nl-NL" dirty="0"/>
          </a:p>
        </p:txBody>
      </p:sp>
      <p:sp>
        <p:nvSpPr>
          <p:cNvPr id="2" name="Tekstvak 1"/>
          <p:cNvSpPr txBox="1"/>
          <p:nvPr userDrawn="1"/>
        </p:nvSpPr>
        <p:spPr>
          <a:xfrm>
            <a:off x="0" y="3046442"/>
            <a:ext cx="9144000" cy="1028466"/>
          </a:xfrm>
          <a:prstGeom prst="rect">
            <a:avLst/>
          </a:prstGeom>
          <a:solidFill>
            <a:srgbClr val="56616D">
              <a:alpha val="49000"/>
            </a:srgbClr>
          </a:solidFill>
        </p:spPr>
        <p:txBody>
          <a:bodyPr wrap="square" rtlCol="0">
            <a:noAutofit/>
          </a:bodyPr>
          <a:lstStyle/>
          <a:p>
            <a:endParaRPr lang="nl-NL" dirty="0">
              <a:latin typeface="Fedra Sans Std Normal Normal"/>
              <a:cs typeface="Fedra Sans Std Normal Normal"/>
            </a:endParaRPr>
          </a:p>
        </p:txBody>
      </p:sp>
    </p:spTree>
    <p:extLst>
      <p:ext uri="{BB962C8B-B14F-4D97-AF65-F5344CB8AC3E}">
        <p14:creationId xmlns:p14="http://schemas.microsoft.com/office/powerpoint/2010/main" val="353826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PELCK_P11_0001_PPT-template-3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5557"/>
            <a:ext cx="1784195" cy="9850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4058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70" r:id="rId3"/>
    <p:sldLayoutId id="2147493472" r:id="rId4"/>
    <p:sldLayoutId id="2147493473" r:id="rId5"/>
    <p:sldLayoutId id="2147493471" r:id="rId6"/>
    <p:sldLayoutId id="2147493467" r:id="rId7"/>
    <p:sldLayoutId id="2147493468" r:id="rId8"/>
    <p:sldLayoutId id="2147493474" r:id="rId9"/>
    <p:sldLayoutId id="2147493469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56616D"/>
          </a:solidFill>
          <a:latin typeface="Fedra Sans Std Medium Medium"/>
          <a:ea typeface="+mj-ea"/>
          <a:cs typeface="Fedra Sans Std Medium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B6BE27"/>
        </a:buClr>
        <a:buFont typeface="Wingdings" charset="2"/>
        <a:buChar char="§"/>
        <a:defRPr sz="2400" b="0" i="0" kern="1200">
          <a:solidFill>
            <a:srgbClr val="56616D"/>
          </a:solidFill>
          <a:latin typeface="Fedra Serif A Std Normal"/>
          <a:ea typeface="+mn-ea"/>
          <a:cs typeface="Fedra Serif A Std Norm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56616D"/>
          </a:solidFill>
          <a:latin typeface="Fedra Serif A Std Normal"/>
          <a:ea typeface="+mn-ea"/>
          <a:cs typeface="Fedra Serif A Std Norm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56616D"/>
          </a:solidFill>
          <a:latin typeface="Fedra Serif A Std Normal"/>
          <a:ea typeface="+mn-ea"/>
          <a:cs typeface="Fedra Serif A Std Norm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rgbClr val="56616D"/>
          </a:solidFill>
          <a:latin typeface="Fedra Serif A Std Normal"/>
          <a:ea typeface="+mn-ea"/>
          <a:cs typeface="Fedra Serif A Std Norm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rgbClr val="56616D"/>
          </a:solidFill>
          <a:latin typeface="Fedra Serif A Std Normal"/>
          <a:ea typeface="+mn-ea"/>
          <a:cs typeface="Fedra Serif A Std Norm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gif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g"/><Relationship Id="rId7" Type="http://schemas.openxmlformats.org/officeDocument/2006/relationships/image" Target="../media/image59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Welke rol(</a:t>
            </a:r>
            <a:r>
              <a:rPr lang="nl-BE" sz="3500" b="1" dirty="0" err="1" smtClean="0"/>
              <a:t>len</a:t>
            </a:r>
            <a:r>
              <a:rPr lang="nl-BE" sz="3500" b="1" dirty="0" smtClean="0"/>
              <a:t>) kies jij?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 smtClean="0"/>
          </a:p>
          <a:p>
            <a:endParaRPr lang="nl-BE" dirty="0"/>
          </a:p>
          <a:p>
            <a:endParaRPr lang="nl-BE" dirty="0" smtClean="0"/>
          </a:p>
          <a:p>
            <a:pPr marL="0" indent="0">
              <a:buNone/>
            </a:pPr>
            <a:r>
              <a:rPr lang="nl-BE" sz="7200" b="1" dirty="0" smtClean="0"/>
              <a:t>					</a:t>
            </a:r>
            <a:endParaRPr lang="nl-BE" sz="72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30" y="1626244"/>
            <a:ext cx="1567542" cy="156754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1652">
            <a:off x="2314200" y="1792848"/>
            <a:ext cx="1567542" cy="156754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7424">
            <a:off x="5396593" y="1539615"/>
            <a:ext cx="1584778" cy="158477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678">
            <a:off x="6273607" y="3278412"/>
            <a:ext cx="1567542" cy="156754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8646">
            <a:off x="1363874" y="3166733"/>
            <a:ext cx="1567542" cy="156754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902">
            <a:off x="3903888" y="1594070"/>
            <a:ext cx="1567542" cy="156754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5394">
            <a:off x="7018854" y="1712465"/>
            <a:ext cx="1567542" cy="15675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02" y="3278412"/>
            <a:ext cx="1567542" cy="156754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215">
            <a:off x="2881537" y="3525648"/>
            <a:ext cx="1584778" cy="158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4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Cursist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</a:t>
            </a:r>
            <a:endParaRPr lang="nl-BE" sz="8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295" y="1667564"/>
            <a:ext cx="2962275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41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err="1" smtClean="0"/>
              <a:t>Vrijetijdsbesteder</a:t>
            </a:r>
            <a:endParaRPr lang="nl-B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Praat je graag met je buren?</a:t>
            </a:r>
          </a:p>
          <a:p>
            <a:r>
              <a:rPr lang="nl-BE" dirty="0" smtClean="0"/>
              <a:t>Ga </a:t>
            </a:r>
            <a:r>
              <a:rPr lang="nl-BE" dirty="0"/>
              <a:t>je soms naar de bib</a:t>
            </a:r>
            <a:r>
              <a:rPr lang="nl-BE" dirty="0" smtClean="0"/>
              <a:t>?</a:t>
            </a:r>
            <a:endParaRPr lang="nl-BE" dirty="0"/>
          </a:p>
          <a:p>
            <a:r>
              <a:rPr lang="nl-BE" dirty="0" smtClean="0"/>
              <a:t>Ga </a:t>
            </a:r>
            <a:r>
              <a:rPr lang="nl-BE" dirty="0"/>
              <a:t>je soms zwemmen?</a:t>
            </a:r>
          </a:p>
          <a:p>
            <a:r>
              <a:rPr lang="nl-BE" dirty="0"/>
              <a:t>Ga je graag op reis?</a:t>
            </a:r>
          </a:p>
          <a:p>
            <a:r>
              <a:rPr lang="nl-BE" dirty="0"/>
              <a:t>Lees je de krant?</a:t>
            </a:r>
            <a:endParaRPr lang="nl-NL" dirty="0"/>
          </a:p>
          <a:p>
            <a:r>
              <a:rPr lang="nl-BE" dirty="0" smtClean="0"/>
              <a:t>Kijk </a:t>
            </a:r>
            <a:r>
              <a:rPr lang="nl-BE" dirty="0"/>
              <a:t>je graag tv?</a:t>
            </a:r>
          </a:p>
          <a:p>
            <a:r>
              <a:rPr lang="nl-BE" dirty="0" smtClean="0"/>
              <a:t>…</a:t>
            </a:r>
            <a:endParaRPr lang="nl-B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23" y="943149"/>
            <a:ext cx="1567648" cy="110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40" y="4446722"/>
            <a:ext cx="1812899" cy="101522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052" y="1838672"/>
            <a:ext cx="1825646" cy="81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863" y="2506232"/>
            <a:ext cx="1606704" cy="103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59" y="2826249"/>
            <a:ext cx="1261951" cy="1019362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638" y="3919994"/>
            <a:ext cx="1521089" cy="103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341987"/>
            <a:ext cx="11525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1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err="1" smtClean="0"/>
              <a:t>Vrijetijdsbesteder</a:t>
            </a:r>
            <a:r>
              <a:rPr lang="nl-BE" sz="3500" b="1" dirty="0" smtClean="0"/>
              <a:t> 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</a:t>
            </a:r>
            <a:endParaRPr lang="nl-BE" sz="8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420" y="1600751"/>
            <a:ext cx="2859927" cy="285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2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err="1"/>
              <a:t>V</a:t>
            </a:r>
            <a:r>
              <a:rPr lang="nl-BE" sz="3500" b="1" dirty="0" err="1" smtClean="0"/>
              <a:t>rijetijdsbesteder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</a:t>
            </a:r>
            <a:endParaRPr lang="nl-BE" sz="8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416" y="1603680"/>
            <a:ext cx="2859087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41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500" b="1" dirty="0"/>
              <a:t>O</a:t>
            </a:r>
            <a:r>
              <a:rPr lang="nl-BE" sz="3500" b="1" dirty="0" smtClean="0"/>
              <a:t>pvoeder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Heb </a:t>
            </a:r>
            <a:r>
              <a:rPr lang="nl-BE" dirty="0"/>
              <a:t>je kinderen?</a:t>
            </a:r>
          </a:p>
          <a:p>
            <a:r>
              <a:rPr lang="nl-BE" dirty="0"/>
              <a:t>Gaat je </a:t>
            </a:r>
            <a:r>
              <a:rPr lang="nl-BE" dirty="0" smtClean="0"/>
              <a:t>kind naar </a:t>
            </a:r>
            <a:r>
              <a:rPr lang="nl-BE" dirty="0"/>
              <a:t>de crèche?</a:t>
            </a:r>
          </a:p>
          <a:p>
            <a:r>
              <a:rPr lang="nl-BE" dirty="0"/>
              <a:t>Gaat je kind naar school?</a:t>
            </a:r>
          </a:p>
          <a:p>
            <a:r>
              <a:rPr lang="nl-BE" dirty="0"/>
              <a:t>Moet je kind naar de dokter?</a:t>
            </a:r>
          </a:p>
          <a:p>
            <a:r>
              <a:rPr lang="nl-BE" dirty="0"/>
              <a:t>Praat je graag met andere mama’s en papa’s?</a:t>
            </a:r>
          </a:p>
          <a:p>
            <a:r>
              <a:rPr lang="nl-BE" dirty="0"/>
              <a:t>Praat je graag met de juffrouw/meester?</a:t>
            </a:r>
          </a:p>
          <a:p>
            <a:r>
              <a:rPr lang="nl-BE" dirty="0"/>
              <a:t>Krijgt je kind brieven van de school</a:t>
            </a:r>
            <a:r>
              <a:rPr lang="nl-BE" dirty="0" smtClean="0"/>
              <a:t>?</a:t>
            </a:r>
          </a:p>
          <a:p>
            <a:r>
              <a:rPr lang="nl-BE" dirty="0" smtClean="0"/>
              <a:t>…</a:t>
            </a:r>
            <a:endParaRPr lang="nl-NL" dirty="0"/>
          </a:p>
          <a:p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028" y="199118"/>
            <a:ext cx="1359807" cy="135980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770" y="199118"/>
            <a:ext cx="2046515" cy="136461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728" y="3795485"/>
            <a:ext cx="1687285" cy="16872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734458"/>
            <a:ext cx="2114076" cy="140971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35" y="4406897"/>
            <a:ext cx="1892338" cy="125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6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/>
              <a:t>O</a:t>
            </a:r>
            <a:r>
              <a:rPr lang="nl-BE" sz="3500" b="1" dirty="0" smtClean="0"/>
              <a:t>pvoeder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</a:t>
            </a:r>
            <a:endParaRPr lang="nl-BE" sz="8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57" y="1326992"/>
            <a:ext cx="3889078" cy="388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0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/>
              <a:t>O</a:t>
            </a:r>
            <a:r>
              <a:rPr lang="nl-BE" sz="3500" b="1" dirty="0" smtClean="0"/>
              <a:t>pvoeder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</a:t>
            </a:r>
            <a:endParaRPr lang="nl-BE" sz="80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64" y="1333499"/>
            <a:ext cx="3882571" cy="388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1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6089" y="181157"/>
            <a:ext cx="8229600" cy="1337542"/>
          </a:xfrm>
        </p:spPr>
        <p:txBody>
          <a:bodyPr/>
          <a:lstStyle/>
          <a:p>
            <a:r>
              <a:rPr lang="nl-BE" b="1" dirty="0" smtClean="0"/>
              <a:t>Werkende </a:t>
            </a:r>
            <a:endParaRPr lang="nl-B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4320" y="2201173"/>
            <a:ext cx="8229600" cy="4058156"/>
          </a:xfrm>
        </p:spPr>
        <p:txBody>
          <a:bodyPr/>
          <a:lstStyle/>
          <a:p>
            <a:r>
              <a:rPr lang="nl-BE" dirty="0"/>
              <a:t>Werk je?</a:t>
            </a:r>
          </a:p>
          <a:p>
            <a:r>
              <a:rPr lang="nl-BE" dirty="0"/>
              <a:t>Wil je communiceren met je collega’s?</a:t>
            </a:r>
          </a:p>
          <a:p>
            <a:r>
              <a:rPr lang="nl-BE" dirty="0"/>
              <a:t>Wil je je baas goed begrijpen?</a:t>
            </a:r>
          </a:p>
          <a:p>
            <a:r>
              <a:rPr lang="nl-BE" dirty="0"/>
              <a:t>Wil je je klanten goed begrijpen?</a:t>
            </a:r>
            <a:endParaRPr lang="nl-NL" dirty="0"/>
          </a:p>
          <a:p>
            <a:r>
              <a:rPr lang="nl-BE" dirty="0" smtClean="0"/>
              <a:t>…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05" y="1420353"/>
            <a:ext cx="1753023" cy="1187946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229" y="346012"/>
            <a:ext cx="1373458" cy="1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262" y="4257320"/>
            <a:ext cx="1786686" cy="1188958"/>
          </a:xfrm>
          <a:prstGeom prst="rect">
            <a:avLst/>
          </a:prstGeom>
        </p:spPr>
      </p:pic>
      <p:pic>
        <p:nvPicPr>
          <p:cNvPr id="7172" name="Picture 4" descr="\\ravi\Users$\amber-van-vlem\Downloads\arbeider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b="6434"/>
          <a:stretch/>
        </p:blipFill>
        <p:spPr bwMode="auto">
          <a:xfrm>
            <a:off x="3313134" y="814878"/>
            <a:ext cx="1796996" cy="118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\\ravi\Users$\amber-van-vlem\Downloads\bakk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41" y="3255117"/>
            <a:ext cx="1825979" cy="121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00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Werkende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</a:t>
            </a:r>
            <a:endParaRPr lang="nl-BE" sz="8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928" y="1588574"/>
            <a:ext cx="2864823" cy="298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98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Werkende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</a:t>
            </a:r>
            <a:endParaRPr lang="nl-BE" sz="8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930" y="1612429"/>
            <a:ext cx="2864823" cy="298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66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Beheerder huisvesting en gezinsadministratie  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53987"/>
            <a:ext cx="8229600" cy="4058156"/>
          </a:xfrm>
        </p:spPr>
        <p:txBody>
          <a:bodyPr/>
          <a:lstStyle/>
          <a:p>
            <a:r>
              <a:rPr lang="nl-BE" sz="2000" dirty="0" smtClean="0"/>
              <a:t>Ga je verhuizen?</a:t>
            </a:r>
          </a:p>
          <a:p>
            <a:r>
              <a:rPr lang="nl-BE" sz="2000" dirty="0" smtClean="0"/>
              <a:t>Ga je trouwen?</a:t>
            </a:r>
          </a:p>
          <a:p>
            <a:r>
              <a:rPr lang="nl-BE" sz="2000" dirty="0" smtClean="0"/>
              <a:t>Heb je een baby gekregen?</a:t>
            </a:r>
          </a:p>
          <a:p>
            <a:r>
              <a:rPr lang="nl-BE" sz="2000" dirty="0" smtClean="0"/>
              <a:t>Zijn je documenten niet in orde?</a:t>
            </a:r>
          </a:p>
          <a:p>
            <a:r>
              <a:rPr lang="nl-BE" sz="2000" dirty="0" smtClean="0"/>
              <a:t>Moet je een factuur betalen?</a:t>
            </a:r>
          </a:p>
          <a:p>
            <a:r>
              <a:rPr lang="nl-BE" sz="2000" dirty="0" smtClean="0"/>
              <a:t>Ga je soms naar de bank?</a:t>
            </a:r>
          </a:p>
          <a:p>
            <a:r>
              <a:rPr lang="nl-BE" sz="2000" dirty="0" smtClean="0"/>
              <a:t>Ga je soms naar de politie?</a:t>
            </a:r>
          </a:p>
          <a:p>
            <a:r>
              <a:rPr lang="nl-BE" sz="2000" dirty="0" smtClean="0"/>
              <a:t>Huur je een appartement?</a:t>
            </a:r>
          </a:p>
          <a:p>
            <a:r>
              <a:rPr lang="nl-BE" dirty="0" smtClean="0"/>
              <a:t>…</a:t>
            </a:r>
          </a:p>
          <a:p>
            <a:endParaRPr lang="nl-BE" dirty="0" smtClean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178" y="4144277"/>
            <a:ext cx="1883751" cy="103202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871" y="1033670"/>
            <a:ext cx="1919827" cy="1272929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21" y="2608292"/>
            <a:ext cx="1890578" cy="125809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309" y="4292097"/>
            <a:ext cx="1806188" cy="111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Afbeelding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601" y="826934"/>
            <a:ext cx="1160626" cy="11688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83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smtClean="0"/>
              <a:t>Werkzoekende</a:t>
            </a:r>
            <a:endParaRPr lang="nl-B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3589" y="2398975"/>
            <a:ext cx="8229600" cy="4058156"/>
          </a:xfrm>
        </p:spPr>
        <p:txBody>
          <a:bodyPr/>
          <a:lstStyle/>
          <a:p>
            <a:r>
              <a:rPr lang="nl-BE" dirty="0"/>
              <a:t>Zoek je werk?</a:t>
            </a:r>
          </a:p>
          <a:p>
            <a:r>
              <a:rPr lang="nl-BE" dirty="0"/>
              <a:t>Ga je soms naar de VDAB?</a:t>
            </a:r>
          </a:p>
          <a:p>
            <a:r>
              <a:rPr lang="nl-BE" dirty="0"/>
              <a:t>Lees je advertenties in de krant?</a:t>
            </a:r>
            <a:endParaRPr lang="nl-NL" dirty="0"/>
          </a:p>
          <a:p>
            <a:r>
              <a:rPr lang="nl-BE" dirty="0" smtClean="0"/>
              <a:t>…</a:t>
            </a:r>
            <a:endParaRPr lang="nl-B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988" y="1572151"/>
            <a:ext cx="1383301" cy="1383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215" y="379424"/>
            <a:ext cx="1439585" cy="149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011" y="3415918"/>
            <a:ext cx="2351028" cy="98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\\ravi\Users$\amber-van-vlem\Downloads\krant zoek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385" y="4039204"/>
            <a:ext cx="2039797" cy="133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17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Werkzoekende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</a:t>
            </a:r>
            <a:endParaRPr lang="nl-BE" sz="8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275" y="1452769"/>
            <a:ext cx="2994025" cy="326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84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Werkzoekende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</a:t>
            </a:r>
            <a:endParaRPr lang="nl-BE" sz="8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082" y="1420964"/>
            <a:ext cx="2994025" cy="326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31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V</a:t>
            </a:r>
            <a:r>
              <a:rPr lang="nl-BE" b="1" dirty="0" smtClean="0"/>
              <a:t>erkeersgebruiker 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6127"/>
            <a:ext cx="8229600" cy="4058156"/>
          </a:xfrm>
        </p:spPr>
        <p:txBody>
          <a:bodyPr/>
          <a:lstStyle/>
          <a:p>
            <a:pPr marL="0" indent="0">
              <a:buNone/>
            </a:pPr>
            <a:endParaRPr lang="nl-BE" dirty="0" smtClean="0"/>
          </a:p>
          <a:p>
            <a:r>
              <a:rPr lang="nl-BE" dirty="0" smtClean="0"/>
              <a:t>Ga je te voet naar school? </a:t>
            </a:r>
          </a:p>
          <a:p>
            <a:r>
              <a:rPr lang="nl-BE" dirty="0" smtClean="0"/>
              <a:t>Neem je soms de bus, de tram of de trein?</a:t>
            </a:r>
          </a:p>
          <a:p>
            <a:r>
              <a:rPr lang="nl-BE" dirty="0" smtClean="0"/>
              <a:t>Ga je met de fiets naar school?</a:t>
            </a:r>
          </a:p>
          <a:p>
            <a:r>
              <a:rPr lang="nl-BE" dirty="0" smtClean="0"/>
              <a:t>Rijd je met de auto?</a:t>
            </a:r>
          </a:p>
          <a:p>
            <a:r>
              <a:rPr lang="nl-BE" dirty="0" smtClean="0"/>
              <a:t>…</a:t>
            </a:r>
          </a:p>
          <a:p>
            <a:endParaRPr lang="nl-NL" dirty="0"/>
          </a:p>
        </p:txBody>
      </p:sp>
      <p:pic>
        <p:nvPicPr>
          <p:cNvPr id="4" name="Afbeelding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953" y="532737"/>
            <a:ext cx="1394756" cy="152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98" y="2818957"/>
            <a:ext cx="1486431" cy="124347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30" y="2630449"/>
            <a:ext cx="1444676" cy="1070130"/>
          </a:xfrm>
          <a:prstGeom prst="rect">
            <a:avLst/>
          </a:prstGeom>
        </p:spPr>
      </p:pic>
      <p:pic>
        <p:nvPicPr>
          <p:cNvPr id="2051" name="Picture 3" descr="\\ravi\Users$\amber-van-vlem\Downloads\voetgangers met ki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409" y="781994"/>
            <a:ext cx="1930271" cy="110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ravi\Users$\amber-van-vlem\Downloads\aut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031" y="3789175"/>
            <a:ext cx="1739003" cy="115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ravi\Users$\amber-van-vlem\Downloads\trei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680" y="4282001"/>
            <a:ext cx="1910715" cy="107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ravi\Users$\amber-van-vlem\Downloads\fietser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133" y="4257457"/>
            <a:ext cx="1809915" cy="120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09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Verkeersgebruiker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</a:t>
            </a:r>
            <a:endParaRPr lang="nl-BE" sz="8000" dirty="0"/>
          </a:p>
        </p:txBody>
      </p:sp>
      <p:pic>
        <p:nvPicPr>
          <p:cNvPr id="5" name="Tijdelijke aanduiding voor inhoud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29" y="1558456"/>
            <a:ext cx="3495482" cy="3569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032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Verkeersgebruiker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</a:t>
            </a:r>
            <a:endParaRPr lang="nl-BE" sz="8000" dirty="0"/>
          </a:p>
        </p:txBody>
      </p:sp>
      <p:pic>
        <p:nvPicPr>
          <p:cNvPr id="6" name="Tijdelijke aanduiding voor inhoud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70" y="1558456"/>
            <a:ext cx="3495482" cy="3569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35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smtClean="0"/>
              <a:t>Ondernemer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Heb je een eigen zaak?</a:t>
            </a:r>
          </a:p>
          <a:p>
            <a:r>
              <a:rPr lang="nl-BE" dirty="0" smtClean="0"/>
              <a:t>Wil je een eigen zaak starten?</a:t>
            </a:r>
          </a:p>
          <a:p>
            <a:r>
              <a:rPr lang="nl-BE" dirty="0" smtClean="0"/>
              <a:t>…</a:t>
            </a:r>
            <a:endParaRPr lang="nl-NL" dirty="0"/>
          </a:p>
        </p:txBody>
      </p:sp>
      <p:pic>
        <p:nvPicPr>
          <p:cNvPr id="4" name="Afbeelding 3"/>
          <p:cNvPicPr/>
          <p:nvPr/>
        </p:nvPicPr>
        <p:blipFill>
          <a:blip r:embed="rId2"/>
          <a:stretch>
            <a:fillRect/>
          </a:stretch>
        </p:blipFill>
        <p:spPr>
          <a:xfrm>
            <a:off x="7285711" y="298402"/>
            <a:ext cx="1287118" cy="138638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04" y="3950357"/>
            <a:ext cx="1921733" cy="1441299"/>
          </a:xfrm>
          <a:prstGeom prst="rect">
            <a:avLst/>
          </a:prstGeom>
        </p:spPr>
      </p:pic>
      <p:pic>
        <p:nvPicPr>
          <p:cNvPr id="21507" name="Picture 3" descr="\\ravi\Users$\amber-van-vlem\Downloads\eigen caf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625" y="2409245"/>
            <a:ext cx="1826539" cy="121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ravi\Users$\amber-van-vlem\Downloads\eigen zaak blan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695" y="4061657"/>
            <a:ext cx="2318632" cy="132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ravi\Users$\amber-van-vlem\Downloads\gebak eigen zaa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15" y="2960681"/>
            <a:ext cx="2260985" cy="138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06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Ondernemer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</a:t>
            </a:r>
            <a:endParaRPr lang="nl-BE" sz="80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736" y="1677468"/>
            <a:ext cx="2854518" cy="308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34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Ondernemer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</a:t>
            </a:r>
            <a:endParaRPr lang="nl-BE" sz="80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857" y="1699260"/>
            <a:ext cx="2852737" cy="309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5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400" y="36000"/>
            <a:ext cx="3994101" cy="5652000"/>
          </a:xfrm>
          <a:ln>
            <a:solidFill>
              <a:schemeClr val="bg1">
                <a:lumMod val="50000"/>
              </a:schemeClr>
            </a:solidFill>
          </a:ln>
          <a:effectLst>
            <a:outerShdw blurRad="50800" dist="38100" algn="l" rotWithShape="0">
              <a:srgbClr val="56616D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169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52562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nl-NL" sz="3200" b="1" dirty="0" smtClean="0"/>
              <a:t/>
            </a:r>
            <a:br>
              <a:rPr lang="nl-NL" sz="3200" b="1" dirty="0" smtClean="0"/>
            </a:br>
            <a:r>
              <a:rPr lang="nl-NL" sz="3200" b="1" dirty="0" smtClean="0"/>
              <a:t>Beheerder </a:t>
            </a:r>
            <a:r>
              <a:rPr lang="nl-NL" sz="3200" b="1" dirty="0"/>
              <a:t>huisvesting </a:t>
            </a:r>
            <a:br>
              <a:rPr lang="nl-NL" sz="3200" b="1" dirty="0"/>
            </a:br>
            <a:r>
              <a:rPr lang="nl-NL" sz="3200" b="1" dirty="0"/>
              <a:t>en gezinsadministratie</a:t>
            </a:r>
            <a:r>
              <a:rPr lang="nl-NL" sz="3200" dirty="0"/>
              <a:t/>
            </a:r>
            <a:br>
              <a:rPr lang="nl-NL" sz="3200" dirty="0"/>
            </a:br>
            <a:r>
              <a:rPr lang="nl-NL" sz="3200" dirty="0"/>
              <a:t/>
            </a:r>
            <a:br>
              <a:rPr lang="nl-NL" sz="3200" dirty="0"/>
            </a:b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</a:t>
            </a:r>
            <a:endParaRPr lang="nl-BE" sz="8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563" y="1545600"/>
            <a:ext cx="3128273" cy="346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41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3200" b="1" dirty="0" smtClean="0"/>
              <a:t>Beheerder </a:t>
            </a:r>
            <a:r>
              <a:rPr lang="nl-NL" sz="3200" b="1" dirty="0"/>
              <a:t>huisvesting </a:t>
            </a:r>
            <a:br>
              <a:rPr lang="nl-NL" sz="3200" b="1" dirty="0"/>
            </a:br>
            <a:r>
              <a:rPr lang="nl-NL" sz="3200" b="1" dirty="0"/>
              <a:t>en </a:t>
            </a:r>
            <a:r>
              <a:rPr lang="nl-NL" sz="3200" b="1" dirty="0" smtClean="0"/>
              <a:t>gezinsadministratie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</a:t>
            </a:r>
            <a:endParaRPr lang="nl-BE" sz="8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447" y="1535816"/>
            <a:ext cx="3133725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28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Consument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Ga je soms naar de winkel?</a:t>
            </a:r>
          </a:p>
          <a:p>
            <a:r>
              <a:rPr lang="nl-BE" dirty="0" smtClean="0"/>
              <a:t>Koop je soms iets op de markt?</a:t>
            </a:r>
          </a:p>
          <a:p>
            <a:r>
              <a:rPr lang="nl-BE" dirty="0" smtClean="0"/>
              <a:t>Doe jij de boodschappen?</a:t>
            </a:r>
          </a:p>
          <a:p>
            <a:r>
              <a:rPr lang="nl-BE" dirty="0" smtClean="0"/>
              <a:t>Ga je soms naar de dokter?</a:t>
            </a:r>
          </a:p>
          <a:p>
            <a:r>
              <a:rPr lang="nl-BE" dirty="0" smtClean="0"/>
              <a:t>Ga je soms naar de apotheker?</a:t>
            </a:r>
          </a:p>
          <a:p>
            <a:r>
              <a:rPr lang="nl-BE" dirty="0" smtClean="0"/>
              <a:t>Ga je soms naar het ziekenhuis?</a:t>
            </a:r>
          </a:p>
          <a:p>
            <a:r>
              <a:rPr lang="nl-BE" dirty="0" smtClean="0"/>
              <a:t>…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197" y="389613"/>
            <a:ext cx="1876706" cy="10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438" y="1333500"/>
            <a:ext cx="1498228" cy="124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61" y="217110"/>
            <a:ext cx="1123910" cy="112391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391" y="2679589"/>
            <a:ext cx="1546317" cy="1143338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932" y="4203822"/>
            <a:ext cx="1733364" cy="128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44" y="4183646"/>
            <a:ext cx="164623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53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/>
              <a:t>C</a:t>
            </a:r>
            <a:r>
              <a:rPr lang="nl-BE" sz="3500" b="1" dirty="0" smtClean="0"/>
              <a:t>onsument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</a:t>
            </a:r>
            <a:endParaRPr lang="nl-BE" sz="80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114" y="1101271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3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/>
              <a:t>C</a:t>
            </a:r>
            <a:r>
              <a:rPr lang="nl-BE" sz="3500" b="1" dirty="0" smtClean="0"/>
              <a:t>onsument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</a:t>
            </a:r>
            <a:endParaRPr lang="nl-BE" sz="80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114" y="1101271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1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smtClean="0"/>
              <a:t>Cursist</a:t>
            </a:r>
            <a:endParaRPr lang="nl-BE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738852"/>
            <a:ext cx="8229600" cy="4058156"/>
          </a:xfrm>
        </p:spPr>
        <p:txBody>
          <a:bodyPr/>
          <a:lstStyle/>
          <a:p>
            <a:r>
              <a:rPr lang="nl-BE" dirty="0"/>
              <a:t>Volg je een cursus?</a:t>
            </a:r>
          </a:p>
          <a:p>
            <a:r>
              <a:rPr lang="nl-BE" dirty="0"/>
              <a:t>Ga je naar de Nederlandse les? </a:t>
            </a:r>
          </a:p>
          <a:p>
            <a:r>
              <a:rPr lang="nl-BE" dirty="0" smtClean="0"/>
              <a:t>…</a:t>
            </a: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/>
          <p:cNvPicPr/>
          <p:nvPr/>
        </p:nvPicPr>
        <p:blipFill>
          <a:blip r:embed="rId2"/>
          <a:stretch>
            <a:fillRect/>
          </a:stretch>
        </p:blipFill>
        <p:spPr>
          <a:xfrm>
            <a:off x="7132884" y="286247"/>
            <a:ext cx="1352853" cy="1452605"/>
          </a:xfrm>
          <a:prstGeom prst="rect">
            <a:avLst/>
          </a:prstGeom>
        </p:spPr>
      </p:pic>
      <p:pic>
        <p:nvPicPr>
          <p:cNvPr id="3074" name="Picture 2" descr="\\ravi\Users$\amber-van-vlem\Downloads\N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458" y="4214189"/>
            <a:ext cx="2002724" cy="120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ravi\Users$\amber-van-vlem\Downloads\NT tw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6" y="3275287"/>
            <a:ext cx="1998644" cy="130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Volwassenenonderwijs\Nederlands 2de taal\_Diversen\archief\Zo gezegd\Nieuwe reeks\Zo gezegd 1.1\Zo gezegd online leerkracht\Bijlagen handleiding\9789028976641_OH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95" y="2550286"/>
            <a:ext cx="1821342" cy="257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96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500" b="1" dirty="0" smtClean="0"/>
              <a:t>Cursist</a:t>
            </a:r>
            <a:endParaRPr lang="nl-BE" sz="35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8000" dirty="0" smtClean="0">
              <a:sym typeface="Wingdings"/>
            </a:endParaRPr>
          </a:p>
          <a:p>
            <a:pPr marL="0" indent="0">
              <a:buNone/>
            </a:pPr>
            <a:r>
              <a:rPr lang="nl-BE" sz="8000" dirty="0">
                <a:sym typeface="Wingdings"/>
              </a:rPr>
              <a:t>	</a:t>
            </a:r>
            <a:r>
              <a:rPr lang="nl-BE" sz="8000" dirty="0" smtClean="0">
                <a:sym typeface="Wingdings"/>
              </a:rPr>
              <a:t>												</a:t>
            </a:r>
            <a:endParaRPr lang="nl-BE" sz="8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688" y="1661041"/>
            <a:ext cx="2965834" cy="317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26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ark versi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sharepoint/v3/fields"/>
    <ds:schemaRef ds:uri="http://schemas.microsoft.com/office/infopath/2007/PartnerControls"/>
    <ds:schemaRef ds:uri="http://purl.org/dc/terms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Spark versie 1</Template>
  <TotalTime>2277</TotalTime>
  <Words>312</Words>
  <Application>Microsoft Office PowerPoint</Application>
  <PresentationFormat>Diavoorstelling (16:10)</PresentationFormat>
  <Paragraphs>121</Paragraphs>
  <Slides>29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0" baseType="lpstr">
      <vt:lpstr>Spark versie 1</vt:lpstr>
      <vt:lpstr>Welke rol(len) kies jij?</vt:lpstr>
      <vt:lpstr> Beheerder huisvesting en gezinsadministratie   </vt:lpstr>
      <vt:lpstr> Beheerder huisvesting  en gezinsadministratie  </vt:lpstr>
      <vt:lpstr>Beheerder huisvesting  en gezinsadministratie</vt:lpstr>
      <vt:lpstr>Consument</vt:lpstr>
      <vt:lpstr>Consument</vt:lpstr>
      <vt:lpstr>Consument</vt:lpstr>
      <vt:lpstr>Cursist</vt:lpstr>
      <vt:lpstr>Cursist</vt:lpstr>
      <vt:lpstr>Cursist</vt:lpstr>
      <vt:lpstr>Vrijetijdsbesteder</vt:lpstr>
      <vt:lpstr>Vrijetijdsbesteder </vt:lpstr>
      <vt:lpstr>Vrijetijdsbesteder</vt:lpstr>
      <vt:lpstr>Opvoeder</vt:lpstr>
      <vt:lpstr>Opvoeder</vt:lpstr>
      <vt:lpstr>Opvoeder</vt:lpstr>
      <vt:lpstr>Werkende </vt:lpstr>
      <vt:lpstr>Werkende</vt:lpstr>
      <vt:lpstr>Werkende</vt:lpstr>
      <vt:lpstr>Werkzoekende</vt:lpstr>
      <vt:lpstr>Werkzoekende</vt:lpstr>
      <vt:lpstr>Werkzoekende</vt:lpstr>
      <vt:lpstr>Verkeersgebruiker </vt:lpstr>
      <vt:lpstr>Verkeersgebruiker</vt:lpstr>
      <vt:lpstr>Verkeersgebruiker</vt:lpstr>
      <vt:lpstr>Ondernemer</vt:lpstr>
      <vt:lpstr>Ondernemer</vt:lpstr>
      <vt:lpstr>Ondernemer</vt:lpstr>
      <vt:lpstr>PowerPoint-presentatie</vt:lpstr>
    </vt:vector>
  </TitlesOfParts>
  <Company>Pelckmans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Kris Martens</dc:creator>
  <cp:lastModifiedBy>Kris Martens</cp:lastModifiedBy>
  <cp:revision>140</cp:revision>
  <dcterms:created xsi:type="dcterms:W3CDTF">2012-02-14T16:33:11Z</dcterms:created>
  <dcterms:modified xsi:type="dcterms:W3CDTF">2015-09-01T13:31:44Z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